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718" r:id="rId6"/>
    <p:sldMasterId id="2147483723" r:id="rId7"/>
  </p:sldMasterIdLst>
  <p:notesMasterIdLst>
    <p:notesMasterId r:id="rId43"/>
  </p:notesMasterIdLst>
  <p:handoutMasterIdLst>
    <p:handoutMasterId r:id="rId44"/>
  </p:handoutMasterIdLst>
  <p:sldIdLst>
    <p:sldId id="257" r:id="rId8"/>
    <p:sldId id="306" r:id="rId9"/>
    <p:sldId id="371" r:id="rId10"/>
    <p:sldId id="372" r:id="rId11"/>
    <p:sldId id="373" r:id="rId12"/>
    <p:sldId id="364" r:id="rId13"/>
    <p:sldId id="366" r:id="rId14"/>
    <p:sldId id="310" r:id="rId15"/>
    <p:sldId id="367" r:id="rId16"/>
    <p:sldId id="379" r:id="rId17"/>
    <p:sldId id="380" r:id="rId18"/>
    <p:sldId id="382" r:id="rId19"/>
    <p:sldId id="383" r:id="rId20"/>
    <p:sldId id="386" r:id="rId21"/>
    <p:sldId id="387" r:id="rId22"/>
    <p:sldId id="395" r:id="rId23"/>
    <p:sldId id="394" r:id="rId24"/>
    <p:sldId id="388" r:id="rId25"/>
    <p:sldId id="396" r:id="rId26"/>
    <p:sldId id="397" r:id="rId27"/>
    <p:sldId id="327" r:id="rId28"/>
    <p:sldId id="328" r:id="rId29"/>
    <p:sldId id="329" r:id="rId30"/>
    <p:sldId id="330" r:id="rId31"/>
    <p:sldId id="361" r:id="rId32"/>
    <p:sldId id="362" r:id="rId33"/>
    <p:sldId id="331" r:id="rId34"/>
    <p:sldId id="332" r:id="rId35"/>
    <p:sldId id="333" r:id="rId36"/>
    <p:sldId id="334" r:id="rId37"/>
    <p:sldId id="335" r:id="rId38"/>
    <p:sldId id="336" r:id="rId39"/>
    <p:sldId id="398" r:id="rId40"/>
    <p:sldId id="363" r:id="rId41"/>
    <p:sldId id="271" r:id="rId42"/>
  </p:sldIdLst>
  <p:sldSz cx="9144000" cy="6858000" type="screen4x3"/>
  <p:notesSz cx="6858000" cy="9144000"/>
  <p:custDataLst>
    <p:tags r:id="rId45"/>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clrMru>
    <a:srgbClr val="000000"/>
    <a:srgbClr val="FFFFFF"/>
    <a:srgbClr val="333333"/>
    <a:srgbClr val="292929"/>
    <a:srgbClr val="F8F57B"/>
    <a:srgbClr val="F6AE1E"/>
    <a:srgbClr val="FF0066"/>
    <a:srgbClr val="F3AF35"/>
    <a:srgbClr val="9C42E6"/>
    <a:srgbClr val="D1943B"/>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551" autoAdjust="0"/>
    <p:restoredTop sz="91155" autoAdjust="0"/>
  </p:normalViewPr>
  <p:slideViewPr>
    <p:cSldViewPr>
      <p:cViewPr varScale="1">
        <p:scale>
          <a:sx n="99" d="100"/>
          <a:sy n="99" d="100"/>
        </p:scale>
        <p:origin x="-1278" y="-90"/>
      </p:cViewPr>
      <p:guideLst>
        <p:guide orient="horz" pos="144"/>
        <p:guide orient="horz" pos="912"/>
        <p:guide orient="horz" pos="1484"/>
        <p:guide orient="horz" pos="1200"/>
        <p:guide orient="horz" pos="2736"/>
        <p:guide orient="horz" pos="4176"/>
        <p:guide pos="2880"/>
        <p:guide pos="240"/>
        <p:guide pos="528"/>
        <p:guide pos="5520"/>
        <p:guide pos="863"/>
        <p:guide pos="5299"/>
      </p:guideLst>
    </p:cSldViewPr>
  </p:slideViewPr>
  <p:notesTextViewPr>
    <p:cViewPr>
      <p:scale>
        <a:sx n="100" d="100"/>
        <a:sy n="100" d="100"/>
      </p:scale>
      <p:origin x="0" y="0"/>
    </p:cViewPr>
  </p:notesTextViewPr>
  <p:sorterViewPr>
    <p:cViewPr>
      <p:scale>
        <a:sx n="49" d="100"/>
        <a:sy n="49" d="100"/>
      </p:scale>
      <p:origin x="0" y="0"/>
    </p:cViewPr>
  </p:sorterViewPr>
  <p:notesViewPr>
    <p:cSldViewPr showGuides="1">
      <p:cViewPr varScale="1">
        <p:scale>
          <a:sx n="93" d="100"/>
          <a:sy n="93" d="100"/>
        </p:scale>
        <p:origin x="-271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D01FA-3DFB-4A6D-8AE5-64D24895BFB8}" type="doc">
      <dgm:prSet loTypeId="urn:microsoft.com/office/officeart/2005/8/layout/vProcess5" loCatId="process" qsTypeId="urn:microsoft.com/office/officeart/2005/8/quickstyle/3d1" qsCatId="3D" csTypeId="urn:microsoft.com/office/officeart/2005/8/colors/colorful1#20" csCatId="colorful" phldr="1"/>
      <dgm:spPr/>
      <dgm:t>
        <a:bodyPr/>
        <a:lstStyle/>
        <a:p>
          <a:endParaRPr lang="en-US"/>
        </a:p>
      </dgm:t>
    </dgm:pt>
    <dgm:pt modelId="{EA28CEB4-DB68-4758-A98B-3ED0354A711E}">
      <dgm:prSet phldrT="[Text]"/>
      <dgm:spPr>
        <a:solidFill>
          <a:schemeClr val="accent3"/>
        </a:solidFill>
        <a:ln>
          <a:solidFill>
            <a:schemeClr val="bg1"/>
          </a:solidFill>
        </a:ln>
      </dgm:spPr>
      <dgm:t>
        <a:bodyPr/>
        <a:lstStyle/>
        <a:p>
          <a:r>
            <a:rPr lang="en-US" b="1" dirty="0" smtClean="0"/>
            <a:t>Identify the “branch”</a:t>
          </a:r>
          <a:endParaRPr lang="en-US" b="1" dirty="0"/>
        </a:p>
      </dgm:t>
    </dgm:pt>
    <dgm:pt modelId="{E7B285CB-1C70-4B51-93B5-CBD3A76ABDFD}" type="parTrans" cxnId="{DA36B65F-81BB-4C60-AF62-A3CF2E0658FF}">
      <dgm:prSet/>
      <dgm:spPr/>
      <dgm:t>
        <a:bodyPr/>
        <a:lstStyle/>
        <a:p>
          <a:endParaRPr lang="en-US"/>
        </a:p>
      </dgm:t>
    </dgm:pt>
    <dgm:pt modelId="{ED0A91BC-733A-4A2E-BF90-531145030047}" type="sibTrans" cxnId="{DA36B65F-81BB-4C60-AF62-A3CF2E0658FF}">
      <dgm:prSet/>
      <dgm:spPr/>
      <dgm:t>
        <a:bodyPr/>
        <a:lstStyle/>
        <a:p>
          <a:endParaRPr lang="en-US"/>
        </a:p>
      </dgm:t>
    </dgm:pt>
    <dgm:pt modelId="{97F066DD-1E4B-488B-8309-D32C1FAD3306}">
      <dgm:prSet phldrT="[Text]"/>
      <dgm:spPr>
        <a:solidFill>
          <a:schemeClr val="accent3"/>
        </a:solidFill>
        <a:ln>
          <a:solidFill>
            <a:schemeClr val="bg1"/>
          </a:solidFill>
        </a:ln>
      </dgm:spPr>
      <dgm:t>
        <a:bodyPr/>
        <a:lstStyle/>
        <a:p>
          <a:r>
            <a:rPr lang="en-US" dirty="0" smtClean="0"/>
            <a:t>An Active Directory Site</a:t>
          </a:r>
          <a:endParaRPr lang="en-US" dirty="0"/>
        </a:p>
      </dgm:t>
    </dgm:pt>
    <dgm:pt modelId="{1AA72CFA-1ED2-47C7-BF1D-E71AFBB4D882}" type="parTrans" cxnId="{2F25FF52-EAF0-4B2D-8C83-DD87F7B9BD26}">
      <dgm:prSet/>
      <dgm:spPr/>
      <dgm:t>
        <a:bodyPr/>
        <a:lstStyle/>
        <a:p>
          <a:endParaRPr lang="en-US"/>
        </a:p>
      </dgm:t>
    </dgm:pt>
    <dgm:pt modelId="{2ED9FB83-0823-4B12-8680-AE007935E438}" type="sibTrans" cxnId="{2F25FF52-EAF0-4B2D-8C83-DD87F7B9BD26}">
      <dgm:prSet/>
      <dgm:spPr/>
      <dgm:t>
        <a:bodyPr/>
        <a:lstStyle/>
        <a:p>
          <a:endParaRPr lang="en-US"/>
        </a:p>
      </dgm:t>
    </dgm:pt>
    <dgm:pt modelId="{92524100-2513-41F8-9960-A57EC0F0E478}">
      <dgm:prSet phldrT="[Text]"/>
      <dgm:spPr>
        <a:solidFill>
          <a:schemeClr val="accent1"/>
        </a:solidFill>
        <a:ln>
          <a:solidFill>
            <a:schemeClr val="bg1"/>
          </a:solidFill>
        </a:ln>
      </dgm:spPr>
      <dgm:t>
        <a:bodyPr/>
        <a:lstStyle/>
        <a:p>
          <a:r>
            <a:rPr lang="en-US" b="1" dirty="0" smtClean="0"/>
            <a:t>Choose how to deploy</a:t>
          </a:r>
          <a:endParaRPr lang="en-US" b="1" dirty="0"/>
        </a:p>
      </dgm:t>
    </dgm:pt>
    <dgm:pt modelId="{11F9237B-6C9F-459B-90BB-4A7F2F96D5D7}" type="parTrans" cxnId="{10A4F910-BDB6-4B8D-9FA0-2CBC44CECB97}">
      <dgm:prSet/>
      <dgm:spPr/>
      <dgm:t>
        <a:bodyPr/>
        <a:lstStyle/>
        <a:p>
          <a:endParaRPr lang="en-US"/>
        </a:p>
      </dgm:t>
    </dgm:pt>
    <dgm:pt modelId="{B09D05E0-6E0A-476F-AFC9-5C337C736C93}" type="sibTrans" cxnId="{10A4F910-BDB6-4B8D-9FA0-2CBC44CECB97}">
      <dgm:prSet/>
      <dgm:spPr/>
      <dgm:t>
        <a:bodyPr/>
        <a:lstStyle/>
        <a:p>
          <a:endParaRPr lang="en-US"/>
        </a:p>
      </dgm:t>
    </dgm:pt>
    <dgm:pt modelId="{F5F94AF2-C59A-49B7-A5F3-90919509D32B}">
      <dgm:prSet phldrT="[Text]"/>
      <dgm:spPr>
        <a:solidFill>
          <a:schemeClr val="accent1"/>
        </a:solidFill>
        <a:ln>
          <a:solidFill>
            <a:schemeClr val="bg1"/>
          </a:solidFill>
        </a:ln>
      </dgm:spPr>
      <dgm:t>
        <a:bodyPr/>
        <a:lstStyle/>
        <a:p>
          <a:r>
            <a:rPr lang="en-US" dirty="0" smtClean="0"/>
            <a:t>Group Policy</a:t>
          </a:r>
          <a:endParaRPr lang="en-US" dirty="0"/>
        </a:p>
      </dgm:t>
    </dgm:pt>
    <dgm:pt modelId="{B5CA4326-E03C-41D5-ADDD-AFC06ACB37ED}" type="parTrans" cxnId="{5A11A0CF-C01F-4317-90ED-49FCC7FE50FB}">
      <dgm:prSet/>
      <dgm:spPr/>
      <dgm:t>
        <a:bodyPr/>
        <a:lstStyle/>
        <a:p>
          <a:endParaRPr lang="en-US"/>
        </a:p>
      </dgm:t>
    </dgm:pt>
    <dgm:pt modelId="{4870C5BB-95EF-4BCE-BC33-02318A3755FA}" type="sibTrans" cxnId="{5A11A0CF-C01F-4317-90ED-49FCC7FE50FB}">
      <dgm:prSet/>
      <dgm:spPr/>
      <dgm:t>
        <a:bodyPr/>
        <a:lstStyle/>
        <a:p>
          <a:endParaRPr lang="en-US"/>
        </a:p>
      </dgm:t>
    </dgm:pt>
    <dgm:pt modelId="{A90EFFB0-4428-4D71-992B-AADA149668BD}">
      <dgm:prSet phldrT="[Text]"/>
      <dgm:spPr>
        <a:solidFill>
          <a:schemeClr val="accent1"/>
        </a:solidFill>
        <a:ln>
          <a:solidFill>
            <a:schemeClr val="bg1"/>
          </a:solidFill>
        </a:ln>
      </dgm:spPr>
      <dgm:t>
        <a:bodyPr/>
        <a:lstStyle/>
        <a:p>
          <a:r>
            <a:rPr lang="en-US" dirty="0" err="1" smtClean="0"/>
            <a:t>netsh</a:t>
          </a:r>
          <a:endParaRPr lang="en-US" dirty="0"/>
        </a:p>
      </dgm:t>
    </dgm:pt>
    <dgm:pt modelId="{8935ED55-55A4-4360-B88E-633C9DAD8331}" type="parTrans" cxnId="{B848BA8E-4CED-4C40-AD3F-5D58A2719B24}">
      <dgm:prSet/>
      <dgm:spPr/>
      <dgm:t>
        <a:bodyPr/>
        <a:lstStyle/>
        <a:p>
          <a:endParaRPr lang="en-US"/>
        </a:p>
      </dgm:t>
    </dgm:pt>
    <dgm:pt modelId="{D75B9628-3CC3-405D-A5BB-0CB5F7DF0111}" type="sibTrans" cxnId="{B848BA8E-4CED-4C40-AD3F-5D58A2719B24}">
      <dgm:prSet/>
      <dgm:spPr/>
      <dgm:t>
        <a:bodyPr/>
        <a:lstStyle/>
        <a:p>
          <a:endParaRPr lang="en-US"/>
        </a:p>
      </dgm:t>
    </dgm:pt>
    <dgm:pt modelId="{B2AC9702-9F2F-4DD3-8D21-3606EA7AD7B5}">
      <dgm:prSet phldrT="[Text]"/>
      <dgm:spPr>
        <a:solidFill>
          <a:schemeClr val="accent5"/>
        </a:solidFill>
        <a:ln>
          <a:solidFill>
            <a:schemeClr val="bg1"/>
          </a:solidFill>
        </a:ln>
      </dgm:spPr>
      <dgm:t>
        <a:bodyPr/>
        <a:lstStyle/>
        <a:p>
          <a:r>
            <a:rPr lang="en-US" b="1" dirty="0" smtClean="0"/>
            <a:t>Deploy to clients!</a:t>
          </a:r>
          <a:endParaRPr lang="en-US" b="1" dirty="0"/>
        </a:p>
      </dgm:t>
    </dgm:pt>
    <dgm:pt modelId="{9E0F70D4-F8B1-4C1F-9CE0-D483D09021DA}" type="parTrans" cxnId="{C1684510-67A5-43D5-8FB2-3FC180E1B29B}">
      <dgm:prSet/>
      <dgm:spPr/>
      <dgm:t>
        <a:bodyPr/>
        <a:lstStyle/>
        <a:p>
          <a:endParaRPr lang="en-US"/>
        </a:p>
      </dgm:t>
    </dgm:pt>
    <dgm:pt modelId="{5CCBCA61-AE37-43FD-B4DA-F83C45F1734A}" type="sibTrans" cxnId="{C1684510-67A5-43D5-8FB2-3FC180E1B29B}">
      <dgm:prSet/>
      <dgm:spPr/>
      <dgm:t>
        <a:bodyPr/>
        <a:lstStyle/>
        <a:p>
          <a:endParaRPr lang="en-US"/>
        </a:p>
      </dgm:t>
    </dgm:pt>
    <dgm:pt modelId="{B190CB28-B5D5-4ACD-AD7D-FA982C6F3657}">
      <dgm:prSet phldrT="[Text]"/>
      <dgm:spPr>
        <a:solidFill>
          <a:schemeClr val="accent5"/>
        </a:solidFill>
        <a:ln>
          <a:solidFill>
            <a:schemeClr val="bg1"/>
          </a:solidFill>
        </a:ln>
      </dgm:spPr>
      <dgm:t>
        <a:bodyPr/>
        <a:lstStyle/>
        <a:p>
          <a:r>
            <a:rPr lang="en-US" dirty="0" smtClean="0"/>
            <a:t>Group policy: Use built-in ADMX files</a:t>
          </a:r>
          <a:endParaRPr lang="en-US" dirty="0"/>
        </a:p>
      </dgm:t>
    </dgm:pt>
    <dgm:pt modelId="{7664E0B4-92CB-4614-99B4-AC656A6AC9D4}" type="parTrans" cxnId="{3AB441FF-CC1E-4CE0-8CCC-81D06F44DA54}">
      <dgm:prSet/>
      <dgm:spPr/>
      <dgm:t>
        <a:bodyPr/>
        <a:lstStyle/>
        <a:p>
          <a:endParaRPr lang="en-US"/>
        </a:p>
      </dgm:t>
    </dgm:pt>
    <dgm:pt modelId="{050D2D2F-6FD1-472D-B15D-50FF40AD3961}" type="sibTrans" cxnId="{3AB441FF-CC1E-4CE0-8CCC-81D06F44DA54}">
      <dgm:prSet/>
      <dgm:spPr/>
      <dgm:t>
        <a:bodyPr/>
        <a:lstStyle/>
        <a:p>
          <a:endParaRPr lang="en-US"/>
        </a:p>
      </dgm:t>
    </dgm:pt>
    <dgm:pt modelId="{A9BC5186-B558-420B-B851-719DB9144BFF}">
      <dgm:prSet phldrT="[Text]"/>
      <dgm:spPr>
        <a:solidFill>
          <a:schemeClr val="accent5"/>
        </a:solidFill>
        <a:ln>
          <a:solidFill>
            <a:schemeClr val="bg1"/>
          </a:solidFill>
        </a:ln>
      </dgm:spPr>
      <dgm:t>
        <a:bodyPr/>
        <a:lstStyle/>
        <a:p>
          <a:r>
            <a:rPr lang="en-US" dirty="0" err="1" smtClean="0"/>
            <a:t>netsh</a:t>
          </a:r>
          <a:r>
            <a:rPr lang="en-US" dirty="0" smtClean="0"/>
            <a:t>: Run </a:t>
          </a:r>
          <a:r>
            <a:rPr lang="en-US" i="1" dirty="0" err="1" smtClean="0">
              <a:latin typeface="Courier New" pitchFamily="49" charset="0"/>
              <a:cs typeface="Courier New" pitchFamily="49" charset="0"/>
            </a:rPr>
            <a:t>netsh</a:t>
          </a:r>
          <a:r>
            <a:rPr lang="en-US" i="1" dirty="0" smtClean="0">
              <a:latin typeface="Courier New" pitchFamily="49" charset="0"/>
              <a:cs typeface="Courier New" pitchFamily="49" charset="0"/>
            </a:rPr>
            <a:t> </a:t>
          </a:r>
          <a:r>
            <a:rPr lang="en-US" i="1" dirty="0" err="1" smtClean="0">
              <a:latin typeface="Courier New" pitchFamily="49" charset="0"/>
              <a:cs typeface="Courier New" pitchFamily="49" charset="0"/>
            </a:rPr>
            <a:t>branchcache</a:t>
          </a:r>
          <a:r>
            <a:rPr lang="en-US" i="1" dirty="0" smtClean="0">
              <a:latin typeface="Courier New" pitchFamily="49" charset="0"/>
              <a:cs typeface="Courier New" pitchFamily="49" charset="0"/>
            </a:rPr>
            <a:t> set service distributed</a:t>
          </a:r>
          <a:r>
            <a:rPr lang="en-US" i="1" dirty="0" smtClean="0"/>
            <a:t> </a:t>
          </a:r>
          <a:r>
            <a:rPr lang="en-US" dirty="0" smtClean="0"/>
            <a:t>on all relevant clients</a:t>
          </a:r>
          <a:endParaRPr lang="en-US" dirty="0"/>
        </a:p>
      </dgm:t>
    </dgm:pt>
    <dgm:pt modelId="{74E46A28-9628-4FFE-AFF2-34C2C0225D1F}" type="parTrans" cxnId="{B464605E-AB67-49A5-A3E6-3AB287449F90}">
      <dgm:prSet/>
      <dgm:spPr/>
      <dgm:t>
        <a:bodyPr/>
        <a:lstStyle/>
        <a:p>
          <a:endParaRPr lang="en-US"/>
        </a:p>
      </dgm:t>
    </dgm:pt>
    <dgm:pt modelId="{D2330F36-68D7-4F92-8137-ED6B83552EAD}" type="sibTrans" cxnId="{B464605E-AB67-49A5-A3E6-3AB287449F90}">
      <dgm:prSet/>
      <dgm:spPr/>
      <dgm:t>
        <a:bodyPr/>
        <a:lstStyle/>
        <a:p>
          <a:endParaRPr lang="en-US"/>
        </a:p>
      </dgm:t>
    </dgm:pt>
    <dgm:pt modelId="{47AF87A4-B0BD-4845-B206-7AA330558ECA}">
      <dgm:prSet phldrT="[Text]"/>
      <dgm:spPr>
        <a:solidFill>
          <a:schemeClr val="accent3"/>
        </a:solidFill>
        <a:ln>
          <a:solidFill>
            <a:schemeClr val="bg1"/>
          </a:solidFill>
        </a:ln>
      </dgm:spPr>
      <dgm:t>
        <a:bodyPr/>
        <a:lstStyle/>
        <a:p>
          <a:r>
            <a:rPr lang="en-US" dirty="0" smtClean="0"/>
            <a:t>An IP address range</a:t>
          </a:r>
          <a:endParaRPr lang="en-US" dirty="0"/>
        </a:p>
      </dgm:t>
    </dgm:pt>
    <dgm:pt modelId="{0997194C-F802-43A8-B06C-F5BB5894E9C7}" type="parTrans" cxnId="{B050A75B-D882-4EEF-A72C-E0A97A50CAF9}">
      <dgm:prSet/>
      <dgm:spPr/>
      <dgm:t>
        <a:bodyPr/>
        <a:lstStyle/>
        <a:p>
          <a:endParaRPr lang="en-US"/>
        </a:p>
      </dgm:t>
    </dgm:pt>
    <dgm:pt modelId="{15895489-FAD7-423F-A6ED-5F86AB682447}" type="sibTrans" cxnId="{B050A75B-D882-4EEF-A72C-E0A97A50CAF9}">
      <dgm:prSet/>
      <dgm:spPr/>
      <dgm:t>
        <a:bodyPr/>
        <a:lstStyle/>
        <a:p>
          <a:endParaRPr lang="en-US"/>
        </a:p>
      </dgm:t>
    </dgm:pt>
    <dgm:pt modelId="{A3CFE9E0-AC26-41E8-9E6C-1D3824110005}">
      <dgm:prSet phldrT="[Text]"/>
      <dgm:spPr>
        <a:solidFill>
          <a:schemeClr val="accent3"/>
        </a:solidFill>
        <a:ln>
          <a:solidFill>
            <a:schemeClr val="bg1"/>
          </a:solidFill>
        </a:ln>
      </dgm:spPr>
      <dgm:t>
        <a:bodyPr/>
        <a:lstStyle/>
        <a:p>
          <a:r>
            <a:rPr lang="en-US" dirty="0" smtClean="0"/>
            <a:t>A collection of specific client computers</a:t>
          </a:r>
          <a:endParaRPr lang="en-US" dirty="0"/>
        </a:p>
      </dgm:t>
    </dgm:pt>
    <dgm:pt modelId="{3E8DC25B-B124-4713-9316-78554874C7E5}" type="parTrans" cxnId="{90DB7859-ADB1-4B37-B87E-49796E04F504}">
      <dgm:prSet/>
      <dgm:spPr/>
      <dgm:t>
        <a:bodyPr/>
        <a:lstStyle/>
        <a:p>
          <a:endParaRPr lang="en-US"/>
        </a:p>
      </dgm:t>
    </dgm:pt>
    <dgm:pt modelId="{CEE1A750-4996-4821-89F7-9860174F23FD}" type="sibTrans" cxnId="{90DB7859-ADB1-4B37-B87E-49796E04F504}">
      <dgm:prSet/>
      <dgm:spPr/>
      <dgm:t>
        <a:bodyPr/>
        <a:lstStyle/>
        <a:p>
          <a:endParaRPr lang="en-US"/>
        </a:p>
      </dgm:t>
    </dgm:pt>
    <dgm:pt modelId="{80A12352-E41F-4C54-B55C-80C8DB51C535}" type="pres">
      <dgm:prSet presAssocID="{C11D01FA-3DFB-4A6D-8AE5-64D24895BFB8}" presName="outerComposite" presStyleCnt="0">
        <dgm:presLayoutVars>
          <dgm:chMax val="5"/>
          <dgm:dir/>
          <dgm:resizeHandles val="exact"/>
        </dgm:presLayoutVars>
      </dgm:prSet>
      <dgm:spPr/>
      <dgm:t>
        <a:bodyPr/>
        <a:lstStyle/>
        <a:p>
          <a:endParaRPr lang="en-US"/>
        </a:p>
      </dgm:t>
    </dgm:pt>
    <dgm:pt modelId="{DF80E6F2-462D-45AC-B01D-422BF62E4E88}" type="pres">
      <dgm:prSet presAssocID="{C11D01FA-3DFB-4A6D-8AE5-64D24895BFB8}" presName="dummyMaxCanvas" presStyleCnt="0">
        <dgm:presLayoutVars/>
      </dgm:prSet>
      <dgm:spPr/>
    </dgm:pt>
    <dgm:pt modelId="{FC219B85-43CE-4274-9192-7EAFD24A2287}" type="pres">
      <dgm:prSet presAssocID="{C11D01FA-3DFB-4A6D-8AE5-64D24895BFB8}" presName="ThreeNodes_1" presStyleLbl="node1" presStyleIdx="0" presStyleCnt="3" custLinFactNeighborY="17417">
        <dgm:presLayoutVars>
          <dgm:bulletEnabled val="1"/>
        </dgm:presLayoutVars>
      </dgm:prSet>
      <dgm:spPr/>
      <dgm:t>
        <a:bodyPr/>
        <a:lstStyle/>
        <a:p>
          <a:endParaRPr lang="en-US"/>
        </a:p>
      </dgm:t>
    </dgm:pt>
    <dgm:pt modelId="{1B841559-78CA-46B4-A481-D1BE7A2C6762}" type="pres">
      <dgm:prSet presAssocID="{C11D01FA-3DFB-4A6D-8AE5-64D24895BFB8}" presName="ThreeNodes_2" presStyleLbl="node1" presStyleIdx="1" presStyleCnt="3" custLinFactNeighborY="7357">
        <dgm:presLayoutVars>
          <dgm:bulletEnabled val="1"/>
        </dgm:presLayoutVars>
      </dgm:prSet>
      <dgm:spPr/>
      <dgm:t>
        <a:bodyPr/>
        <a:lstStyle/>
        <a:p>
          <a:endParaRPr lang="en-US"/>
        </a:p>
      </dgm:t>
    </dgm:pt>
    <dgm:pt modelId="{C069897D-2146-48B4-B136-E55C4F3395D5}" type="pres">
      <dgm:prSet presAssocID="{C11D01FA-3DFB-4A6D-8AE5-64D24895BFB8}" presName="ThreeNodes_3" presStyleLbl="node1" presStyleIdx="2" presStyleCnt="3" custLinFactNeighborY="1201">
        <dgm:presLayoutVars>
          <dgm:bulletEnabled val="1"/>
        </dgm:presLayoutVars>
      </dgm:prSet>
      <dgm:spPr/>
      <dgm:t>
        <a:bodyPr/>
        <a:lstStyle/>
        <a:p>
          <a:endParaRPr lang="en-US"/>
        </a:p>
      </dgm:t>
    </dgm:pt>
    <dgm:pt modelId="{DB661868-795F-4615-A0E5-3BDBB8867498}" type="pres">
      <dgm:prSet presAssocID="{C11D01FA-3DFB-4A6D-8AE5-64D24895BFB8}" presName="ThreeConn_1-2" presStyleLbl="fgAccFollowNode1" presStyleIdx="0" presStyleCnt="2">
        <dgm:presLayoutVars>
          <dgm:bulletEnabled val="1"/>
        </dgm:presLayoutVars>
      </dgm:prSet>
      <dgm:spPr/>
      <dgm:t>
        <a:bodyPr/>
        <a:lstStyle/>
        <a:p>
          <a:endParaRPr lang="en-US"/>
        </a:p>
      </dgm:t>
    </dgm:pt>
    <dgm:pt modelId="{740732ED-E1D8-4484-A9DB-C1B133F610AD}" type="pres">
      <dgm:prSet presAssocID="{C11D01FA-3DFB-4A6D-8AE5-64D24895BFB8}" presName="ThreeConn_2-3" presStyleLbl="fgAccFollowNode1" presStyleIdx="1" presStyleCnt="2">
        <dgm:presLayoutVars>
          <dgm:bulletEnabled val="1"/>
        </dgm:presLayoutVars>
      </dgm:prSet>
      <dgm:spPr/>
      <dgm:t>
        <a:bodyPr/>
        <a:lstStyle/>
        <a:p>
          <a:endParaRPr lang="en-US"/>
        </a:p>
      </dgm:t>
    </dgm:pt>
    <dgm:pt modelId="{C1620D21-7F3D-48DD-A6DC-18A3EE91CC07}" type="pres">
      <dgm:prSet presAssocID="{C11D01FA-3DFB-4A6D-8AE5-64D24895BFB8}" presName="ThreeNodes_1_text" presStyleLbl="node1" presStyleIdx="2" presStyleCnt="3">
        <dgm:presLayoutVars>
          <dgm:bulletEnabled val="1"/>
        </dgm:presLayoutVars>
      </dgm:prSet>
      <dgm:spPr/>
      <dgm:t>
        <a:bodyPr/>
        <a:lstStyle/>
        <a:p>
          <a:endParaRPr lang="en-US"/>
        </a:p>
      </dgm:t>
    </dgm:pt>
    <dgm:pt modelId="{7F3FA890-B451-4C2C-93C1-E82D3092AF62}" type="pres">
      <dgm:prSet presAssocID="{C11D01FA-3DFB-4A6D-8AE5-64D24895BFB8}" presName="ThreeNodes_2_text" presStyleLbl="node1" presStyleIdx="2" presStyleCnt="3">
        <dgm:presLayoutVars>
          <dgm:bulletEnabled val="1"/>
        </dgm:presLayoutVars>
      </dgm:prSet>
      <dgm:spPr/>
      <dgm:t>
        <a:bodyPr/>
        <a:lstStyle/>
        <a:p>
          <a:endParaRPr lang="en-US"/>
        </a:p>
      </dgm:t>
    </dgm:pt>
    <dgm:pt modelId="{0B34380D-D5BF-43A3-ACDA-CECA6C777B47}" type="pres">
      <dgm:prSet presAssocID="{C11D01FA-3DFB-4A6D-8AE5-64D24895BFB8}" presName="ThreeNodes_3_text" presStyleLbl="node1" presStyleIdx="2" presStyleCnt="3">
        <dgm:presLayoutVars>
          <dgm:bulletEnabled val="1"/>
        </dgm:presLayoutVars>
      </dgm:prSet>
      <dgm:spPr/>
      <dgm:t>
        <a:bodyPr/>
        <a:lstStyle/>
        <a:p>
          <a:endParaRPr lang="en-US"/>
        </a:p>
      </dgm:t>
    </dgm:pt>
  </dgm:ptLst>
  <dgm:cxnLst>
    <dgm:cxn modelId="{10A4F910-BDB6-4B8D-9FA0-2CBC44CECB97}" srcId="{C11D01FA-3DFB-4A6D-8AE5-64D24895BFB8}" destId="{92524100-2513-41F8-9960-A57EC0F0E478}" srcOrd="1" destOrd="0" parTransId="{11F9237B-6C9F-459B-90BB-4A7F2F96D5D7}" sibTransId="{B09D05E0-6E0A-476F-AFC9-5C337C736C93}"/>
    <dgm:cxn modelId="{3F895241-7F94-4E2B-BDF8-5AE2674E41D4}" type="presOf" srcId="{ED0A91BC-733A-4A2E-BF90-531145030047}" destId="{DB661868-795F-4615-A0E5-3BDBB8867498}" srcOrd="0" destOrd="0" presId="urn:microsoft.com/office/officeart/2005/8/layout/vProcess5"/>
    <dgm:cxn modelId="{3AB441FF-CC1E-4CE0-8CCC-81D06F44DA54}" srcId="{B2AC9702-9F2F-4DD3-8D21-3606EA7AD7B5}" destId="{B190CB28-B5D5-4ACD-AD7D-FA982C6F3657}" srcOrd="0" destOrd="0" parTransId="{7664E0B4-92CB-4614-99B4-AC656A6AC9D4}" sibTransId="{050D2D2F-6FD1-472D-B15D-50FF40AD3961}"/>
    <dgm:cxn modelId="{B43F82F6-CCCC-43C4-983F-31A78551390A}" type="presOf" srcId="{97F066DD-1E4B-488B-8309-D32C1FAD3306}" destId="{FC219B85-43CE-4274-9192-7EAFD24A2287}" srcOrd="0" destOrd="1" presId="urn:microsoft.com/office/officeart/2005/8/layout/vProcess5"/>
    <dgm:cxn modelId="{C1684510-67A5-43D5-8FB2-3FC180E1B29B}" srcId="{C11D01FA-3DFB-4A6D-8AE5-64D24895BFB8}" destId="{B2AC9702-9F2F-4DD3-8D21-3606EA7AD7B5}" srcOrd="2" destOrd="0" parTransId="{9E0F70D4-F8B1-4C1F-9CE0-D483D09021DA}" sibTransId="{5CCBCA61-AE37-43FD-B4DA-F83C45F1734A}"/>
    <dgm:cxn modelId="{4BEDFCD3-47E5-469A-A11D-2DF547207CDC}" type="presOf" srcId="{C11D01FA-3DFB-4A6D-8AE5-64D24895BFB8}" destId="{80A12352-E41F-4C54-B55C-80C8DB51C535}" srcOrd="0" destOrd="0" presId="urn:microsoft.com/office/officeart/2005/8/layout/vProcess5"/>
    <dgm:cxn modelId="{75968694-2F41-4347-8E9D-C71A4E23E20F}" type="presOf" srcId="{B190CB28-B5D5-4ACD-AD7D-FA982C6F3657}" destId="{0B34380D-D5BF-43A3-ACDA-CECA6C777B47}" srcOrd="1" destOrd="1" presId="urn:microsoft.com/office/officeart/2005/8/layout/vProcess5"/>
    <dgm:cxn modelId="{90DB7859-ADB1-4B37-B87E-49796E04F504}" srcId="{EA28CEB4-DB68-4758-A98B-3ED0354A711E}" destId="{A3CFE9E0-AC26-41E8-9E6C-1D3824110005}" srcOrd="2" destOrd="0" parTransId="{3E8DC25B-B124-4713-9316-78554874C7E5}" sibTransId="{CEE1A750-4996-4821-89F7-9860174F23FD}"/>
    <dgm:cxn modelId="{8D851185-AA4F-4F20-90C3-0326D1406A94}" type="presOf" srcId="{92524100-2513-41F8-9960-A57EC0F0E478}" destId="{7F3FA890-B451-4C2C-93C1-E82D3092AF62}" srcOrd="1" destOrd="0" presId="urn:microsoft.com/office/officeart/2005/8/layout/vProcess5"/>
    <dgm:cxn modelId="{5A11A0CF-C01F-4317-90ED-49FCC7FE50FB}" srcId="{92524100-2513-41F8-9960-A57EC0F0E478}" destId="{F5F94AF2-C59A-49B7-A5F3-90919509D32B}" srcOrd="0" destOrd="0" parTransId="{B5CA4326-E03C-41D5-ADDD-AFC06ACB37ED}" sibTransId="{4870C5BB-95EF-4BCE-BC33-02318A3755FA}"/>
    <dgm:cxn modelId="{97C6BFDC-AFD7-46CB-A46E-F765FBA2165A}" type="presOf" srcId="{B190CB28-B5D5-4ACD-AD7D-FA982C6F3657}" destId="{C069897D-2146-48B4-B136-E55C4F3395D5}" srcOrd="0" destOrd="1" presId="urn:microsoft.com/office/officeart/2005/8/layout/vProcess5"/>
    <dgm:cxn modelId="{D78F3AA2-078C-4BB5-8C44-C67A7E048423}" type="presOf" srcId="{EA28CEB4-DB68-4758-A98B-3ED0354A711E}" destId="{FC219B85-43CE-4274-9192-7EAFD24A2287}" srcOrd="0" destOrd="0" presId="urn:microsoft.com/office/officeart/2005/8/layout/vProcess5"/>
    <dgm:cxn modelId="{0CB9E893-80C6-4660-9FDE-2DD990B03C50}" type="presOf" srcId="{47AF87A4-B0BD-4845-B206-7AA330558ECA}" destId="{FC219B85-43CE-4274-9192-7EAFD24A2287}" srcOrd="0" destOrd="2" presId="urn:microsoft.com/office/officeart/2005/8/layout/vProcess5"/>
    <dgm:cxn modelId="{044717EC-19CA-4950-AB1D-41F6A20401CD}" type="presOf" srcId="{F5F94AF2-C59A-49B7-A5F3-90919509D32B}" destId="{1B841559-78CA-46B4-A481-D1BE7A2C6762}" srcOrd="0" destOrd="1" presId="urn:microsoft.com/office/officeart/2005/8/layout/vProcess5"/>
    <dgm:cxn modelId="{0ACFB448-D533-4BAF-A2E9-77318B9F44E3}" type="presOf" srcId="{A9BC5186-B558-420B-B851-719DB9144BFF}" destId="{0B34380D-D5BF-43A3-ACDA-CECA6C777B47}" srcOrd="1" destOrd="2" presId="urn:microsoft.com/office/officeart/2005/8/layout/vProcess5"/>
    <dgm:cxn modelId="{2F25FF52-EAF0-4B2D-8C83-DD87F7B9BD26}" srcId="{EA28CEB4-DB68-4758-A98B-3ED0354A711E}" destId="{97F066DD-1E4B-488B-8309-D32C1FAD3306}" srcOrd="0" destOrd="0" parTransId="{1AA72CFA-1ED2-47C7-BF1D-E71AFBB4D882}" sibTransId="{2ED9FB83-0823-4B12-8680-AE007935E438}"/>
    <dgm:cxn modelId="{1F03DD72-CBE9-4D4D-B102-B019C0214FF9}" type="presOf" srcId="{A3CFE9E0-AC26-41E8-9E6C-1D3824110005}" destId="{FC219B85-43CE-4274-9192-7EAFD24A2287}" srcOrd="0" destOrd="3" presId="urn:microsoft.com/office/officeart/2005/8/layout/vProcess5"/>
    <dgm:cxn modelId="{F636E410-58B5-410B-8085-A0E7667170CF}" type="presOf" srcId="{92524100-2513-41F8-9960-A57EC0F0E478}" destId="{1B841559-78CA-46B4-A481-D1BE7A2C6762}" srcOrd="0" destOrd="0" presId="urn:microsoft.com/office/officeart/2005/8/layout/vProcess5"/>
    <dgm:cxn modelId="{7036E67D-FBD2-4DA1-A531-3098A104ED6D}" type="presOf" srcId="{F5F94AF2-C59A-49B7-A5F3-90919509D32B}" destId="{7F3FA890-B451-4C2C-93C1-E82D3092AF62}" srcOrd="1" destOrd="1" presId="urn:microsoft.com/office/officeart/2005/8/layout/vProcess5"/>
    <dgm:cxn modelId="{799D2110-40D5-48F8-87AB-E4A0D943BE61}" type="presOf" srcId="{B2AC9702-9F2F-4DD3-8D21-3606EA7AD7B5}" destId="{0B34380D-D5BF-43A3-ACDA-CECA6C777B47}" srcOrd="1" destOrd="0" presId="urn:microsoft.com/office/officeart/2005/8/layout/vProcess5"/>
    <dgm:cxn modelId="{65612384-37B0-4EE5-94A0-4E3870F1CBDA}" type="presOf" srcId="{97F066DD-1E4B-488B-8309-D32C1FAD3306}" destId="{C1620D21-7F3D-48DD-A6DC-18A3EE91CC07}" srcOrd="1" destOrd="1" presId="urn:microsoft.com/office/officeart/2005/8/layout/vProcess5"/>
    <dgm:cxn modelId="{F945D09E-84CA-424A-B622-77E41F74BCEB}" type="presOf" srcId="{A90EFFB0-4428-4D71-992B-AADA149668BD}" destId="{7F3FA890-B451-4C2C-93C1-E82D3092AF62}" srcOrd="1" destOrd="2" presId="urn:microsoft.com/office/officeart/2005/8/layout/vProcess5"/>
    <dgm:cxn modelId="{3060E1F2-9FD9-4D6A-BD40-C321BA7BE7C2}" type="presOf" srcId="{A3CFE9E0-AC26-41E8-9E6C-1D3824110005}" destId="{C1620D21-7F3D-48DD-A6DC-18A3EE91CC07}" srcOrd="1" destOrd="3" presId="urn:microsoft.com/office/officeart/2005/8/layout/vProcess5"/>
    <dgm:cxn modelId="{3CAAE239-8D4A-456E-8D4D-E902845448CC}" type="presOf" srcId="{A90EFFB0-4428-4D71-992B-AADA149668BD}" destId="{1B841559-78CA-46B4-A481-D1BE7A2C6762}" srcOrd="0" destOrd="2" presId="urn:microsoft.com/office/officeart/2005/8/layout/vProcess5"/>
    <dgm:cxn modelId="{DA36B65F-81BB-4C60-AF62-A3CF2E0658FF}" srcId="{C11D01FA-3DFB-4A6D-8AE5-64D24895BFB8}" destId="{EA28CEB4-DB68-4758-A98B-3ED0354A711E}" srcOrd="0" destOrd="0" parTransId="{E7B285CB-1C70-4B51-93B5-CBD3A76ABDFD}" sibTransId="{ED0A91BC-733A-4A2E-BF90-531145030047}"/>
    <dgm:cxn modelId="{B848BA8E-4CED-4C40-AD3F-5D58A2719B24}" srcId="{92524100-2513-41F8-9960-A57EC0F0E478}" destId="{A90EFFB0-4428-4D71-992B-AADA149668BD}" srcOrd="1" destOrd="0" parTransId="{8935ED55-55A4-4360-B88E-633C9DAD8331}" sibTransId="{D75B9628-3CC3-405D-A5BB-0CB5F7DF0111}"/>
    <dgm:cxn modelId="{E91D2F3B-239D-4F9C-82D1-A2CF70616213}" type="presOf" srcId="{B2AC9702-9F2F-4DD3-8D21-3606EA7AD7B5}" destId="{C069897D-2146-48B4-B136-E55C4F3395D5}" srcOrd="0" destOrd="0" presId="urn:microsoft.com/office/officeart/2005/8/layout/vProcess5"/>
    <dgm:cxn modelId="{EC7AE0A1-FEE0-4598-AEF7-8F2811719965}" type="presOf" srcId="{B09D05E0-6E0A-476F-AFC9-5C337C736C93}" destId="{740732ED-E1D8-4484-A9DB-C1B133F610AD}" srcOrd="0" destOrd="0" presId="urn:microsoft.com/office/officeart/2005/8/layout/vProcess5"/>
    <dgm:cxn modelId="{C87E53A3-0148-4516-8801-62C46E23C575}" type="presOf" srcId="{47AF87A4-B0BD-4845-B206-7AA330558ECA}" destId="{C1620D21-7F3D-48DD-A6DC-18A3EE91CC07}" srcOrd="1" destOrd="2" presId="urn:microsoft.com/office/officeart/2005/8/layout/vProcess5"/>
    <dgm:cxn modelId="{B464605E-AB67-49A5-A3E6-3AB287449F90}" srcId="{B2AC9702-9F2F-4DD3-8D21-3606EA7AD7B5}" destId="{A9BC5186-B558-420B-B851-719DB9144BFF}" srcOrd="1" destOrd="0" parTransId="{74E46A28-9628-4FFE-AFF2-34C2C0225D1F}" sibTransId="{D2330F36-68D7-4F92-8137-ED6B83552EAD}"/>
    <dgm:cxn modelId="{C3BB7691-4A43-4649-BDF6-1B47ABFE2244}" type="presOf" srcId="{EA28CEB4-DB68-4758-A98B-3ED0354A711E}" destId="{C1620D21-7F3D-48DD-A6DC-18A3EE91CC07}" srcOrd="1" destOrd="0" presId="urn:microsoft.com/office/officeart/2005/8/layout/vProcess5"/>
    <dgm:cxn modelId="{B050A75B-D882-4EEF-A72C-E0A97A50CAF9}" srcId="{EA28CEB4-DB68-4758-A98B-3ED0354A711E}" destId="{47AF87A4-B0BD-4845-B206-7AA330558ECA}" srcOrd="1" destOrd="0" parTransId="{0997194C-F802-43A8-B06C-F5BB5894E9C7}" sibTransId="{15895489-FAD7-423F-A6ED-5F86AB682447}"/>
    <dgm:cxn modelId="{75BDB059-48C9-4091-A79A-CEA6689B60D8}" type="presOf" srcId="{A9BC5186-B558-420B-B851-719DB9144BFF}" destId="{C069897D-2146-48B4-B136-E55C4F3395D5}" srcOrd="0" destOrd="2" presId="urn:microsoft.com/office/officeart/2005/8/layout/vProcess5"/>
    <dgm:cxn modelId="{A1CA889D-D36F-4B2A-80BE-BD1918F9FAAB}" type="presParOf" srcId="{80A12352-E41F-4C54-B55C-80C8DB51C535}" destId="{DF80E6F2-462D-45AC-B01D-422BF62E4E88}" srcOrd="0" destOrd="0" presId="urn:microsoft.com/office/officeart/2005/8/layout/vProcess5"/>
    <dgm:cxn modelId="{33569CE3-EB2B-45D5-A3F4-AE052D0DA421}" type="presParOf" srcId="{80A12352-E41F-4C54-B55C-80C8DB51C535}" destId="{FC219B85-43CE-4274-9192-7EAFD24A2287}" srcOrd="1" destOrd="0" presId="urn:microsoft.com/office/officeart/2005/8/layout/vProcess5"/>
    <dgm:cxn modelId="{E1B2052C-0D88-486B-8BE5-799890A2CC19}" type="presParOf" srcId="{80A12352-E41F-4C54-B55C-80C8DB51C535}" destId="{1B841559-78CA-46B4-A481-D1BE7A2C6762}" srcOrd="2" destOrd="0" presId="urn:microsoft.com/office/officeart/2005/8/layout/vProcess5"/>
    <dgm:cxn modelId="{81B0DB89-7447-4991-8A54-30AB21066278}" type="presParOf" srcId="{80A12352-E41F-4C54-B55C-80C8DB51C535}" destId="{C069897D-2146-48B4-B136-E55C4F3395D5}" srcOrd="3" destOrd="0" presId="urn:microsoft.com/office/officeart/2005/8/layout/vProcess5"/>
    <dgm:cxn modelId="{E308D732-F4C6-4C6F-94F6-8D244B46FCCA}" type="presParOf" srcId="{80A12352-E41F-4C54-B55C-80C8DB51C535}" destId="{DB661868-795F-4615-A0E5-3BDBB8867498}" srcOrd="4" destOrd="0" presId="urn:microsoft.com/office/officeart/2005/8/layout/vProcess5"/>
    <dgm:cxn modelId="{D9BFA545-2FA3-4E72-B040-7583B72CEF1C}" type="presParOf" srcId="{80A12352-E41F-4C54-B55C-80C8DB51C535}" destId="{740732ED-E1D8-4484-A9DB-C1B133F610AD}" srcOrd="5" destOrd="0" presId="urn:microsoft.com/office/officeart/2005/8/layout/vProcess5"/>
    <dgm:cxn modelId="{8626AFCA-2C55-4763-87C9-CCB014773112}" type="presParOf" srcId="{80A12352-E41F-4C54-B55C-80C8DB51C535}" destId="{C1620D21-7F3D-48DD-A6DC-18A3EE91CC07}" srcOrd="6" destOrd="0" presId="urn:microsoft.com/office/officeart/2005/8/layout/vProcess5"/>
    <dgm:cxn modelId="{867D8C0D-F4EC-45C6-A24E-7F052FDF3345}" type="presParOf" srcId="{80A12352-E41F-4C54-B55C-80C8DB51C535}" destId="{7F3FA890-B451-4C2C-93C1-E82D3092AF62}" srcOrd="7" destOrd="0" presId="urn:microsoft.com/office/officeart/2005/8/layout/vProcess5"/>
    <dgm:cxn modelId="{0AB8661A-9859-48EC-81E7-8D4E88706C67}" type="presParOf" srcId="{80A12352-E41F-4C54-B55C-80C8DB51C535}" destId="{0B34380D-D5BF-43A3-ACDA-CECA6C777B47}"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1D01FA-3DFB-4A6D-8AE5-64D24895BFB8}"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lang="en-US"/>
        </a:p>
      </dgm:t>
    </dgm:pt>
    <dgm:pt modelId="{EA28CEB4-DB68-4758-A98B-3ED0354A711E}">
      <dgm:prSet phldrT="[Text]" custT="1"/>
      <dgm:spPr>
        <a:solidFill>
          <a:schemeClr val="accent2"/>
        </a:solidFill>
        <a:ln>
          <a:solidFill>
            <a:schemeClr val="bg1"/>
          </a:solidFill>
        </a:ln>
      </dgm:spPr>
      <dgm:t>
        <a:bodyPr/>
        <a:lstStyle/>
        <a:p>
          <a:pPr algn="l"/>
          <a:r>
            <a:rPr lang="en-US" sz="2000" b="1" dirty="0" smtClean="0">
              <a:solidFill>
                <a:schemeClr val="tx1"/>
              </a:solidFill>
            </a:rPr>
            <a:t>Setup the hosted cache</a:t>
          </a:r>
          <a:endParaRPr lang="en-US" sz="2000" b="1" dirty="0">
            <a:solidFill>
              <a:schemeClr val="tx1"/>
            </a:solidFill>
          </a:endParaRPr>
        </a:p>
      </dgm:t>
    </dgm:pt>
    <dgm:pt modelId="{E7B285CB-1C70-4B51-93B5-CBD3A76ABDFD}" type="parTrans" cxnId="{DA36B65F-81BB-4C60-AF62-A3CF2E0658FF}">
      <dgm:prSet/>
      <dgm:spPr/>
      <dgm:t>
        <a:bodyPr/>
        <a:lstStyle/>
        <a:p>
          <a:endParaRPr lang="en-US"/>
        </a:p>
      </dgm:t>
    </dgm:pt>
    <dgm:pt modelId="{ED0A91BC-733A-4A2E-BF90-531145030047}" type="sibTrans" cxnId="{DA36B65F-81BB-4C60-AF62-A3CF2E0658FF}">
      <dgm:prSet/>
      <dgm:spPr/>
      <dgm:t>
        <a:bodyPr/>
        <a:lstStyle/>
        <a:p>
          <a:endParaRPr lang="en-US"/>
        </a:p>
      </dgm:t>
    </dgm:pt>
    <dgm:pt modelId="{92524100-2513-41F8-9960-A57EC0F0E478}">
      <dgm:prSet phldrT="[Text]" custT="1"/>
      <dgm:spPr>
        <a:solidFill>
          <a:schemeClr val="accent1"/>
        </a:solidFill>
        <a:ln>
          <a:solidFill>
            <a:schemeClr val="bg1"/>
          </a:solidFill>
        </a:ln>
      </dgm:spPr>
      <dgm:t>
        <a:bodyPr/>
        <a:lstStyle/>
        <a:p>
          <a:r>
            <a:rPr lang="en-US" sz="2000" b="1" dirty="0" smtClean="0">
              <a:solidFill>
                <a:schemeClr val="tx1"/>
              </a:solidFill>
            </a:rPr>
            <a:t>Choose how to deploy</a:t>
          </a:r>
          <a:endParaRPr lang="en-US" sz="2000" b="1" dirty="0">
            <a:solidFill>
              <a:schemeClr val="tx1"/>
            </a:solidFill>
          </a:endParaRPr>
        </a:p>
      </dgm:t>
    </dgm:pt>
    <dgm:pt modelId="{11F9237B-6C9F-459B-90BB-4A7F2F96D5D7}" type="parTrans" cxnId="{10A4F910-BDB6-4B8D-9FA0-2CBC44CECB97}">
      <dgm:prSet/>
      <dgm:spPr/>
      <dgm:t>
        <a:bodyPr/>
        <a:lstStyle/>
        <a:p>
          <a:endParaRPr lang="en-US"/>
        </a:p>
      </dgm:t>
    </dgm:pt>
    <dgm:pt modelId="{B09D05E0-6E0A-476F-AFC9-5C337C736C93}" type="sibTrans" cxnId="{10A4F910-BDB6-4B8D-9FA0-2CBC44CECB97}">
      <dgm:prSet/>
      <dgm:spPr/>
      <dgm:t>
        <a:bodyPr/>
        <a:lstStyle/>
        <a:p>
          <a:endParaRPr lang="en-US"/>
        </a:p>
      </dgm:t>
    </dgm:pt>
    <dgm:pt modelId="{B2AC9702-9F2F-4DD3-8D21-3606EA7AD7B5}">
      <dgm:prSet phldrT="[Text]" custT="1"/>
      <dgm:spPr>
        <a:solidFill>
          <a:schemeClr val="accent5"/>
        </a:solidFill>
        <a:ln>
          <a:solidFill>
            <a:schemeClr val="bg1"/>
          </a:solidFill>
        </a:ln>
      </dgm:spPr>
      <dgm:t>
        <a:bodyPr/>
        <a:lstStyle/>
        <a:p>
          <a:r>
            <a:rPr lang="en-US" sz="2000" b="1" dirty="0" smtClean="0">
              <a:solidFill>
                <a:schemeClr val="tx1"/>
              </a:solidFill>
            </a:rPr>
            <a:t>Deploy to clients!</a:t>
          </a:r>
          <a:endParaRPr lang="en-US" sz="2000" b="1" dirty="0">
            <a:solidFill>
              <a:schemeClr val="tx1"/>
            </a:solidFill>
          </a:endParaRPr>
        </a:p>
      </dgm:t>
    </dgm:pt>
    <dgm:pt modelId="{9E0F70D4-F8B1-4C1F-9CE0-D483D09021DA}" type="parTrans" cxnId="{C1684510-67A5-43D5-8FB2-3FC180E1B29B}">
      <dgm:prSet/>
      <dgm:spPr/>
      <dgm:t>
        <a:bodyPr/>
        <a:lstStyle/>
        <a:p>
          <a:endParaRPr lang="en-US"/>
        </a:p>
      </dgm:t>
    </dgm:pt>
    <dgm:pt modelId="{5CCBCA61-AE37-43FD-B4DA-F83C45F1734A}" type="sibTrans" cxnId="{C1684510-67A5-43D5-8FB2-3FC180E1B29B}">
      <dgm:prSet/>
      <dgm:spPr/>
      <dgm:t>
        <a:bodyPr/>
        <a:lstStyle/>
        <a:p>
          <a:endParaRPr lang="en-US"/>
        </a:p>
      </dgm:t>
    </dgm:pt>
    <dgm:pt modelId="{B190CB28-B5D5-4ACD-AD7D-FA982C6F3657}">
      <dgm:prSet phldrT="[Text]" custT="1"/>
      <dgm:spPr>
        <a:solidFill>
          <a:schemeClr val="accent5"/>
        </a:solidFill>
        <a:ln>
          <a:solidFill>
            <a:schemeClr val="bg1"/>
          </a:solidFill>
        </a:ln>
      </dgm:spPr>
      <dgm:t>
        <a:bodyPr/>
        <a:lstStyle/>
        <a:p>
          <a:r>
            <a:rPr lang="en-US" sz="1800" dirty="0" smtClean="0"/>
            <a:t>Group policy: Use built-in ADMX files</a:t>
          </a:r>
          <a:endParaRPr lang="en-US" sz="1800" dirty="0"/>
        </a:p>
      </dgm:t>
    </dgm:pt>
    <dgm:pt modelId="{7664E0B4-92CB-4614-99B4-AC656A6AC9D4}" type="parTrans" cxnId="{3AB441FF-CC1E-4CE0-8CCC-81D06F44DA54}">
      <dgm:prSet/>
      <dgm:spPr/>
      <dgm:t>
        <a:bodyPr/>
        <a:lstStyle/>
        <a:p>
          <a:endParaRPr lang="en-US"/>
        </a:p>
      </dgm:t>
    </dgm:pt>
    <dgm:pt modelId="{050D2D2F-6FD1-472D-B15D-50FF40AD3961}" type="sibTrans" cxnId="{3AB441FF-CC1E-4CE0-8CCC-81D06F44DA54}">
      <dgm:prSet/>
      <dgm:spPr/>
      <dgm:t>
        <a:bodyPr/>
        <a:lstStyle/>
        <a:p>
          <a:endParaRPr lang="en-US"/>
        </a:p>
      </dgm:t>
    </dgm:pt>
    <dgm:pt modelId="{A9BC5186-B558-420B-B851-719DB9144BFF}">
      <dgm:prSet phldrT="[Text]" custT="1"/>
      <dgm:spPr>
        <a:solidFill>
          <a:schemeClr val="accent5"/>
        </a:solidFill>
        <a:ln>
          <a:solidFill>
            <a:schemeClr val="bg1"/>
          </a:solidFill>
        </a:ln>
      </dgm:spPr>
      <dgm:t>
        <a:bodyPr/>
        <a:lstStyle/>
        <a:p>
          <a:r>
            <a:rPr lang="en-US" sz="1800" dirty="0" err="1" smtClean="0"/>
            <a:t>netsh</a:t>
          </a:r>
          <a:r>
            <a:rPr lang="en-US" sz="1800" dirty="0" smtClean="0"/>
            <a:t>: Run </a:t>
          </a:r>
          <a:r>
            <a:rPr lang="en-US" sz="1800" i="1" dirty="0" err="1" smtClean="0">
              <a:latin typeface="Courier New" pitchFamily="49" charset="0"/>
              <a:cs typeface="Courier New" pitchFamily="49" charset="0"/>
            </a:rPr>
            <a:t>netsh</a:t>
          </a:r>
          <a:r>
            <a:rPr lang="en-US" sz="1800" i="1" dirty="0" smtClean="0">
              <a:latin typeface="Courier New" pitchFamily="49" charset="0"/>
              <a:cs typeface="Courier New" pitchFamily="49" charset="0"/>
            </a:rPr>
            <a:t> </a:t>
          </a:r>
          <a:r>
            <a:rPr lang="en-US" sz="1800" i="1" dirty="0" err="1" smtClean="0">
              <a:latin typeface="Courier New" pitchFamily="49" charset="0"/>
              <a:cs typeface="Courier New" pitchFamily="49" charset="0"/>
            </a:rPr>
            <a:t>branchcache</a:t>
          </a:r>
          <a:r>
            <a:rPr lang="en-US" sz="1800" i="1" dirty="0" smtClean="0">
              <a:latin typeface="Courier New" pitchFamily="49" charset="0"/>
              <a:cs typeface="Courier New" pitchFamily="49" charset="0"/>
            </a:rPr>
            <a:t> set service </a:t>
          </a:r>
          <a:r>
            <a:rPr lang="en-US" sz="1800" i="1" dirty="0" err="1" smtClean="0">
              <a:latin typeface="Courier New" pitchFamily="49" charset="0"/>
              <a:cs typeface="Courier New" pitchFamily="49" charset="0"/>
            </a:rPr>
            <a:t>hostedclient</a:t>
          </a:r>
          <a:r>
            <a:rPr lang="en-US" sz="1800" i="1" dirty="0" smtClean="0">
              <a:latin typeface="Courier New" pitchFamily="49" charset="0"/>
              <a:cs typeface="Courier New" pitchFamily="49" charset="0"/>
            </a:rPr>
            <a:t> location=&lt;&gt; </a:t>
          </a:r>
          <a:r>
            <a:rPr lang="en-US" sz="1800" dirty="0" smtClean="0"/>
            <a:t>on all clients</a:t>
          </a:r>
          <a:endParaRPr lang="en-US" sz="1800" dirty="0"/>
        </a:p>
      </dgm:t>
    </dgm:pt>
    <dgm:pt modelId="{74E46A28-9628-4FFE-AFF2-34C2C0225D1F}" type="parTrans" cxnId="{B464605E-AB67-49A5-A3E6-3AB287449F90}">
      <dgm:prSet/>
      <dgm:spPr/>
      <dgm:t>
        <a:bodyPr/>
        <a:lstStyle/>
        <a:p>
          <a:endParaRPr lang="en-US"/>
        </a:p>
      </dgm:t>
    </dgm:pt>
    <dgm:pt modelId="{D2330F36-68D7-4F92-8137-ED6B83552EAD}" type="sibTrans" cxnId="{B464605E-AB67-49A5-A3E6-3AB287449F90}">
      <dgm:prSet/>
      <dgm:spPr/>
      <dgm:t>
        <a:bodyPr/>
        <a:lstStyle/>
        <a:p>
          <a:endParaRPr lang="en-US"/>
        </a:p>
      </dgm:t>
    </dgm:pt>
    <dgm:pt modelId="{47AF87A4-B0BD-4845-B206-7AA330558ECA}">
      <dgm:prSet phldrT="[Text]" custT="1"/>
      <dgm:spPr>
        <a:solidFill>
          <a:schemeClr val="accent2"/>
        </a:solidFill>
        <a:ln>
          <a:solidFill>
            <a:schemeClr val="bg1"/>
          </a:solidFill>
        </a:ln>
      </dgm:spPr>
      <dgm:t>
        <a:bodyPr/>
        <a:lstStyle/>
        <a:p>
          <a:pPr algn="l"/>
          <a:r>
            <a:rPr lang="en-US" sz="1800" dirty="0" smtClean="0"/>
            <a:t>Run </a:t>
          </a:r>
          <a:r>
            <a:rPr lang="en-US" sz="1800" dirty="0" err="1" smtClean="0">
              <a:latin typeface="Courier New" pitchFamily="49" charset="0"/>
              <a:cs typeface="Courier New" pitchFamily="49" charset="0"/>
            </a:rPr>
            <a:t>netsh</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branchcache</a:t>
          </a:r>
          <a:r>
            <a:rPr lang="en-US" sz="1800" dirty="0" smtClean="0">
              <a:latin typeface="Courier New" pitchFamily="49" charset="0"/>
              <a:cs typeface="Courier New" pitchFamily="49" charset="0"/>
            </a:rPr>
            <a:t> set service </a:t>
          </a:r>
          <a:r>
            <a:rPr lang="en-US" sz="1800" dirty="0" err="1" smtClean="0">
              <a:latin typeface="Courier New" pitchFamily="49" charset="0"/>
              <a:cs typeface="Courier New" pitchFamily="49" charset="0"/>
            </a:rPr>
            <a:t>hostedserver</a:t>
          </a:r>
          <a:r>
            <a:rPr lang="en-US" sz="1800" dirty="0" smtClean="0">
              <a:latin typeface="Courier New" pitchFamily="49" charset="0"/>
              <a:cs typeface="Courier New" pitchFamily="49" charset="0"/>
            </a:rPr>
            <a:t> </a:t>
          </a:r>
          <a:r>
            <a:rPr lang="en-US" sz="1800" dirty="0" smtClean="0">
              <a:latin typeface="+mj-lt"/>
              <a:cs typeface="Courier New" pitchFamily="49" charset="0"/>
            </a:rPr>
            <a:t>on the hosted cache</a:t>
          </a:r>
          <a:endParaRPr lang="en-US" sz="1800" dirty="0">
            <a:latin typeface="+mj-lt"/>
            <a:cs typeface="Courier New" pitchFamily="49" charset="0"/>
          </a:endParaRPr>
        </a:p>
      </dgm:t>
    </dgm:pt>
    <dgm:pt modelId="{0997194C-F802-43A8-B06C-F5BB5894E9C7}" type="parTrans" cxnId="{B050A75B-D882-4EEF-A72C-E0A97A50CAF9}">
      <dgm:prSet/>
      <dgm:spPr/>
      <dgm:t>
        <a:bodyPr/>
        <a:lstStyle/>
        <a:p>
          <a:endParaRPr lang="en-US"/>
        </a:p>
      </dgm:t>
    </dgm:pt>
    <dgm:pt modelId="{15895489-FAD7-423F-A6ED-5F86AB682447}" type="sibTrans" cxnId="{B050A75B-D882-4EEF-A72C-E0A97A50CAF9}">
      <dgm:prSet/>
      <dgm:spPr/>
      <dgm:t>
        <a:bodyPr/>
        <a:lstStyle/>
        <a:p>
          <a:endParaRPr lang="en-US"/>
        </a:p>
      </dgm:t>
    </dgm:pt>
    <dgm:pt modelId="{60306D03-D690-49B6-AB54-F6F479895ED5}">
      <dgm:prSet phldrT="[Text]" custT="1"/>
      <dgm:spPr>
        <a:solidFill>
          <a:schemeClr val="accent2"/>
        </a:solidFill>
        <a:ln>
          <a:solidFill>
            <a:schemeClr val="bg1"/>
          </a:solidFill>
        </a:ln>
      </dgm:spPr>
      <dgm:t>
        <a:bodyPr/>
        <a:lstStyle/>
        <a:p>
          <a:pPr algn="l"/>
          <a:r>
            <a:rPr lang="en-US" sz="1800" dirty="0" smtClean="0"/>
            <a:t>Install the BranchCache feature on an R2 server</a:t>
          </a:r>
          <a:endParaRPr lang="en-US" sz="1800" dirty="0"/>
        </a:p>
      </dgm:t>
    </dgm:pt>
    <dgm:pt modelId="{1C95C2FE-73AA-4D97-A86D-5EE26E5048B1}" type="parTrans" cxnId="{70DA92EA-158F-4C85-B0AD-F08F675FCD78}">
      <dgm:prSet/>
      <dgm:spPr/>
      <dgm:t>
        <a:bodyPr/>
        <a:lstStyle/>
        <a:p>
          <a:endParaRPr lang="en-US"/>
        </a:p>
      </dgm:t>
    </dgm:pt>
    <dgm:pt modelId="{06E9FAEE-723B-4522-A37C-43D4622947AD}" type="sibTrans" cxnId="{70DA92EA-158F-4C85-B0AD-F08F675FCD78}">
      <dgm:prSet/>
      <dgm:spPr/>
      <dgm:t>
        <a:bodyPr/>
        <a:lstStyle/>
        <a:p>
          <a:endParaRPr lang="en-US"/>
        </a:p>
      </dgm:t>
    </dgm:pt>
    <dgm:pt modelId="{E803A8DB-53E4-4940-82CF-1C6B54686D52}">
      <dgm:prSet phldrT="[Text]" custT="1"/>
      <dgm:spPr>
        <a:solidFill>
          <a:schemeClr val="accent2"/>
        </a:solidFill>
        <a:ln>
          <a:solidFill>
            <a:schemeClr val="bg1"/>
          </a:solidFill>
        </a:ln>
      </dgm:spPr>
      <dgm:t>
        <a:bodyPr/>
        <a:lstStyle/>
        <a:p>
          <a:pPr algn="l"/>
          <a:r>
            <a:rPr lang="en-US" sz="1800" dirty="0" smtClean="0"/>
            <a:t>Install a server-auth certificate for use with SSL</a:t>
          </a:r>
          <a:endParaRPr lang="en-US" sz="1800" dirty="0"/>
        </a:p>
      </dgm:t>
    </dgm:pt>
    <dgm:pt modelId="{3C55AA49-30A2-4310-862D-83FD2C9BEE5C}" type="parTrans" cxnId="{8DE5A7E5-BD94-404A-962C-13075D17754D}">
      <dgm:prSet/>
      <dgm:spPr/>
      <dgm:t>
        <a:bodyPr/>
        <a:lstStyle/>
        <a:p>
          <a:endParaRPr lang="en-US"/>
        </a:p>
      </dgm:t>
    </dgm:pt>
    <dgm:pt modelId="{0B302A13-3019-418A-87BD-BF82BDF80A23}" type="sibTrans" cxnId="{8DE5A7E5-BD94-404A-962C-13075D17754D}">
      <dgm:prSet/>
      <dgm:spPr/>
      <dgm:t>
        <a:bodyPr/>
        <a:lstStyle/>
        <a:p>
          <a:endParaRPr lang="en-US"/>
        </a:p>
      </dgm:t>
    </dgm:pt>
    <dgm:pt modelId="{ED44D476-9A3C-471D-A369-A8F9F3E3C6B5}">
      <dgm:prSet custT="1"/>
      <dgm:spPr>
        <a:solidFill>
          <a:schemeClr val="accent3"/>
        </a:solidFill>
        <a:ln>
          <a:solidFill>
            <a:schemeClr val="bg1"/>
          </a:solidFill>
        </a:ln>
      </dgm:spPr>
      <dgm:t>
        <a:bodyPr/>
        <a:lstStyle/>
        <a:p>
          <a:r>
            <a:rPr lang="en-US" sz="2000" b="1" dirty="0" smtClean="0">
              <a:solidFill>
                <a:schemeClr val="tx1"/>
              </a:solidFill>
            </a:rPr>
            <a:t>Identify Branch</a:t>
          </a:r>
        </a:p>
      </dgm:t>
    </dgm:pt>
    <dgm:pt modelId="{9CDE606D-4B5E-45ED-BCA8-C680C5AE2877}" type="parTrans" cxnId="{6C307A6B-B55F-4F38-90CC-F3719CD4B0EF}">
      <dgm:prSet/>
      <dgm:spPr/>
      <dgm:t>
        <a:bodyPr/>
        <a:lstStyle/>
        <a:p>
          <a:endParaRPr lang="en-US"/>
        </a:p>
      </dgm:t>
    </dgm:pt>
    <dgm:pt modelId="{689A2CDF-8A2B-4F1F-9A50-B953FA3AD41B}" type="sibTrans" cxnId="{6C307A6B-B55F-4F38-90CC-F3719CD4B0EF}">
      <dgm:prSet/>
      <dgm:spPr/>
      <dgm:t>
        <a:bodyPr/>
        <a:lstStyle/>
        <a:p>
          <a:endParaRPr lang="en-US"/>
        </a:p>
      </dgm:t>
    </dgm:pt>
    <dgm:pt modelId="{80A12352-E41F-4C54-B55C-80C8DB51C535}" type="pres">
      <dgm:prSet presAssocID="{C11D01FA-3DFB-4A6D-8AE5-64D24895BFB8}" presName="outerComposite" presStyleCnt="0">
        <dgm:presLayoutVars>
          <dgm:chMax val="5"/>
          <dgm:dir/>
          <dgm:resizeHandles val="exact"/>
        </dgm:presLayoutVars>
      </dgm:prSet>
      <dgm:spPr/>
      <dgm:t>
        <a:bodyPr/>
        <a:lstStyle/>
        <a:p>
          <a:endParaRPr lang="en-US"/>
        </a:p>
      </dgm:t>
    </dgm:pt>
    <dgm:pt modelId="{DF80E6F2-462D-45AC-B01D-422BF62E4E88}" type="pres">
      <dgm:prSet presAssocID="{C11D01FA-3DFB-4A6D-8AE5-64D24895BFB8}" presName="dummyMaxCanvas" presStyleCnt="0">
        <dgm:presLayoutVars/>
      </dgm:prSet>
      <dgm:spPr/>
    </dgm:pt>
    <dgm:pt modelId="{E9F2B9DD-0679-47F2-9FED-7061456E0B14}" type="pres">
      <dgm:prSet presAssocID="{C11D01FA-3DFB-4A6D-8AE5-64D24895BFB8}" presName="FourNodes_1" presStyleLbl="node1" presStyleIdx="0" presStyleCnt="4" custScaleX="102145" custScaleY="134861" custLinFactNeighborY="56014">
        <dgm:presLayoutVars>
          <dgm:bulletEnabled val="1"/>
        </dgm:presLayoutVars>
      </dgm:prSet>
      <dgm:spPr/>
      <dgm:t>
        <a:bodyPr/>
        <a:lstStyle/>
        <a:p>
          <a:endParaRPr lang="en-US"/>
        </a:p>
      </dgm:t>
    </dgm:pt>
    <dgm:pt modelId="{06621EDA-330B-4632-8C26-4525837C7543}" type="pres">
      <dgm:prSet presAssocID="{C11D01FA-3DFB-4A6D-8AE5-64D24895BFB8}" presName="FourNodes_2" presStyleLbl="node1" presStyleIdx="1" presStyleCnt="4" custScaleX="102435" custScaleY="38518" custLinFactNeighborX="-2997" custLinFactNeighborY="40391">
        <dgm:presLayoutVars>
          <dgm:bulletEnabled val="1"/>
        </dgm:presLayoutVars>
      </dgm:prSet>
      <dgm:spPr/>
      <dgm:t>
        <a:bodyPr/>
        <a:lstStyle/>
        <a:p>
          <a:endParaRPr lang="en-US"/>
        </a:p>
      </dgm:t>
    </dgm:pt>
    <dgm:pt modelId="{BBF7CCC9-8F0B-4A0A-9939-74AE8D1D1626}" type="pres">
      <dgm:prSet presAssocID="{C11D01FA-3DFB-4A6D-8AE5-64D24895BFB8}" presName="FourNodes_3" presStyleLbl="node1" presStyleIdx="2" presStyleCnt="4" custScaleX="106055" custScaleY="38055" custLinFactNeighborX="-5351" custLinFactNeighborY="-11936">
        <dgm:presLayoutVars>
          <dgm:bulletEnabled val="1"/>
        </dgm:presLayoutVars>
      </dgm:prSet>
      <dgm:spPr/>
      <dgm:t>
        <a:bodyPr/>
        <a:lstStyle/>
        <a:p>
          <a:endParaRPr lang="en-US"/>
        </a:p>
      </dgm:t>
    </dgm:pt>
    <dgm:pt modelId="{EB26DB46-8B0B-41D6-982E-035987FCD5F1}" type="pres">
      <dgm:prSet presAssocID="{C11D01FA-3DFB-4A6D-8AE5-64D24895BFB8}" presName="FourNodes_4" presStyleLbl="node1" presStyleIdx="3" presStyleCnt="4" custScaleX="104727" custScaleY="124333" custLinFactNeighborX="-5779" custLinFactNeighborY="-34715">
        <dgm:presLayoutVars>
          <dgm:bulletEnabled val="1"/>
        </dgm:presLayoutVars>
      </dgm:prSet>
      <dgm:spPr/>
      <dgm:t>
        <a:bodyPr/>
        <a:lstStyle/>
        <a:p>
          <a:endParaRPr lang="en-US"/>
        </a:p>
      </dgm:t>
    </dgm:pt>
    <dgm:pt modelId="{FF56281B-315B-4A4A-9B40-68FDF2C8E617}" type="pres">
      <dgm:prSet presAssocID="{C11D01FA-3DFB-4A6D-8AE5-64D24895BFB8}" presName="FourConn_1-2" presStyleLbl="fgAccFollowNode1" presStyleIdx="0" presStyleCnt="3" custLinFactNeighborX="-19464" custLinFactNeighborY="88284">
        <dgm:presLayoutVars>
          <dgm:bulletEnabled val="1"/>
        </dgm:presLayoutVars>
      </dgm:prSet>
      <dgm:spPr/>
      <dgm:t>
        <a:bodyPr/>
        <a:lstStyle/>
        <a:p>
          <a:endParaRPr lang="en-US"/>
        </a:p>
      </dgm:t>
    </dgm:pt>
    <dgm:pt modelId="{31FD9976-E841-4C75-B9D6-7CB27D2DE93F}" type="pres">
      <dgm:prSet presAssocID="{C11D01FA-3DFB-4A6D-8AE5-64D24895BFB8}" presName="FourConn_2-3" presStyleLbl="fgAccFollowNode1" presStyleIdx="1" presStyleCnt="3" custScaleY="100000" custLinFactNeighborX="-19932" custLinFactNeighborY="11262">
        <dgm:presLayoutVars>
          <dgm:bulletEnabled val="1"/>
        </dgm:presLayoutVars>
      </dgm:prSet>
      <dgm:spPr/>
      <dgm:t>
        <a:bodyPr/>
        <a:lstStyle/>
        <a:p>
          <a:endParaRPr lang="en-US"/>
        </a:p>
      </dgm:t>
    </dgm:pt>
    <dgm:pt modelId="{FFFB7F76-343A-4C77-8B2C-96B6A1C785A1}" type="pres">
      <dgm:prSet presAssocID="{C11D01FA-3DFB-4A6D-8AE5-64D24895BFB8}" presName="FourConn_3-4" presStyleLbl="fgAccFollowNode1" presStyleIdx="2" presStyleCnt="3" custScaleY="100000" custLinFactNeighborX="-18394" custLinFactNeighborY="-70884">
        <dgm:presLayoutVars>
          <dgm:bulletEnabled val="1"/>
        </dgm:presLayoutVars>
      </dgm:prSet>
      <dgm:spPr/>
      <dgm:t>
        <a:bodyPr/>
        <a:lstStyle/>
        <a:p>
          <a:endParaRPr lang="en-US"/>
        </a:p>
      </dgm:t>
    </dgm:pt>
    <dgm:pt modelId="{540F6CCE-F19D-455C-AF8A-1672B09F3AC5}" type="pres">
      <dgm:prSet presAssocID="{C11D01FA-3DFB-4A6D-8AE5-64D24895BFB8}" presName="FourNodes_1_text" presStyleLbl="node1" presStyleIdx="3" presStyleCnt="4">
        <dgm:presLayoutVars>
          <dgm:bulletEnabled val="1"/>
        </dgm:presLayoutVars>
      </dgm:prSet>
      <dgm:spPr/>
      <dgm:t>
        <a:bodyPr/>
        <a:lstStyle/>
        <a:p>
          <a:endParaRPr lang="en-US"/>
        </a:p>
      </dgm:t>
    </dgm:pt>
    <dgm:pt modelId="{EB0F0B97-9311-450B-B051-0CF7306C5174}" type="pres">
      <dgm:prSet presAssocID="{C11D01FA-3DFB-4A6D-8AE5-64D24895BFB8}" presName="FourNodes_2_text" presStyleLbl="node1" presStyleIdx="3" presStyleCnt="4">
        <dgm:presLayoutVars>
          <dgm:bulletEnabled val="1"/>
        </dgm:presLayoutVars>
      </dgm:prSet>
      <dgm:spPr/>
      <dgm:t>
        <a:bodyPr/>
        <a:lstStyle/>
        <a:p>
          <a:endParaRPr lang="en-US"/>
        </a:p>
      </dgm:t>
    </dgm:pt>
    <dgm:pt modelId="{CFC369B8-7692-4848-BF65-8E6740EF1534}" type="pres">
      <dgm:prSet presAssocID="{C11D01FA-3DFB-4A6D-8AE5-64D24895BFB8}" presName="FourNodes_3_text" presStyleLbl="node1" presStyleIdx="3" presStyleCnt="4">
        <dgm:presLayoutVars>
          <dgm:bulletEnabled val="1"/>
        </dgm:presLayoutVars>
      </dgm:prSet>
      <dgm:spPr/>
      <dgm:t>
        <a:bodyPr/>
        <a:lstStyle/>
        <a:p>
          <a:endParaRPr lang="en-US"/>
        </a:p>
      </dgm:t>
    </dgm:pt>
    <dgm:pt modelId="{0F70A1F3-953A-4C62-9999-5BFE4167457F}" type="pres">
      <dgm:prSet presAssocID="{C11D01FA-3DFB-4A6D-8AE5-64D24895BFB8}" presName="FourNodes_4_text" presStyleLbl="node1" presStyleIdx="3" presStyleCnt="4">
        <dgm:presLayoutVars>
          <dgm:bulletEnabled val="1"/>
        </dgm:presLayoutVars>
      </dgm:prSet>
      <dgm:spPr/>
      <dgm:t>
        <a:bodyPr/>
        <a:lstStyle/>
        <a:p>
          <a:endParaRPr lang="en-US"/>
        </a:p>
      </dgm:t>
    </dgm:pt>
  </dgm:ptLst>
  <dgm:cxnLst>
    <dgm:cxn modelId="{E9648F5F-3FA3-4C63-BF65-01A49CB6321F}" type="presOf" srcId="{ED44D476-9A3C-471D-A369-A8F9F3E3C6B5}" destId="{06621EDA-330B-4632-8C26-4525837C7543}" srcOrd="0" destOrd="0" presId="urn:microsoft.com/office/officeart/2005/8/layout/vProcess5"/>
    <dgm:cxn modelId="{EBC32AB8-E6B2-4959-80ED-85F941B633E3}" type="presOf" srcId="{A9BC5186-B558-420B-B851-719DB9144BFF}" destId="{0F70A1F3-953A-4C62-9999-5BFE4167457F}" srcOrd="1" destOrd="2" presId="urn:microsoft.com/office/officeart/2005/8/layout/vProcess5"/>
    <dgm:cxn modelId="{C1684510-67A5-43D5-8FB2-3FC180E1B29B}" srcId="{C11D01FA-3DFB-4A6D-8AE5-64D24895BFB8}" destId="{B2AC9702-9F2F-4DD3-8D21-3606EA7AD7B5}" srcOrd="3" destOrd="0" parTransId="{9E0F70D4-F8B1-4C1F-9CE0-D483D09021DA}" sibTransId="{5CCBCA61-AE37-43FD-B4DA-F83C45F1734A}"/>
    <dgm:cxn modelId="{4F030924-B89F-4E98-8205-E2DD246F8CF1}" type="presOf" srcId="{E803A8DB-53E4-4940-82CF-1C6B54686D52}" destId="{540F6CCE-F19D-455C-AF8A-1672B09F3AC5}" srcOrd="1" destOrd="2" presId="urn:microsoft.com/office/officeart/2005/8/layout/vProcess5"/>
    <dgm:cxn modelId="{88390A99-A515-47BC-A076-FC48C994E427}" type="presOf" srcId="{47AF87A4-B0BD-4845-B206-7AA330558ECA}" destId="{E9F2B9DD-0679-47F2-9FED-7061456E0B14}" srcOrd="0" destOrd="3" presId="urn:microsoft.com/office/officeart/2005/8/layout/vProcess5"/>
    <dgm:cxn modelId="{9A311E8B-2364-4EF3-BF05-D3D5CB30A8E9}" type="presOf" srcId="{60306D03-D690-49B6-AB54-F6F479895ED5}" destId="{540F6CCE-F19D-455C-AF8A-1672B09F3AC5}" srcOrd="1" destOrd="1" presId="urn:microsoft.com/office/officeart/2005/8/layout/vProcess5"/>
    <dgm:cxn modelId="{10A4F910-BDB6-4B8D-9FA0-2CBC44CECB97}" srcId="{C11D01FA-3DFB-4A6D-8AE5-64D24895BFB8}" destId="{92524100-2513-41F8-9960-A57EC0F0E478}" srcOrd="2" destOrd="0" parTransId="{11F9237B-6C9F-459B-90BB-4A7F2F96D5D7}" sibTransId="{B09D05E0-6E0A-476F-AFC9-5C337C736C93}"/>
    <dgm:cxn modelId="{884A1D47-62FC-4687-A463-A9A2DDA955E2}" type="presOf" srcId="{A9BC5186-B558-420B-B851-719DB9144BFF}" destId="{EB26DB46-8B0B-41D6-982E-035987FCD5F1}" srcOrd="0" destOrd="2" presId="urn:microsoft.com/office/officeart/2005/8/layout/vProcess5"/>
    <dgm:cxn modelId="{7F72B6E0-43C3-4263-B11C-3585497917DC}" type="presOf" srcId="{B2AC9702-9F2F-4DD3-8D21-3606EA7AD7B5}" destId="{0F70A1F3-953A-4C62-9999-5BFE4167457F}" srcOrd="1" destOrd="0" presId="urn:microsoft.com/office/officeart/2005/8/layout/vProcess5"/>
    <dgm:cxn modelId="{B645B92A-0DA1-401B-8FC3-84C600739448}" type="presOf" srcId="{C11D01FA-3DFB-4A6D-8AE5-64D24895BFB8}" destId="{80A12352-E41F-4C54-B55C-80C8DB51C535}" srcOrd="0" destOrd="0" presId="urn:microsoft.com/office/officeart/2005/8/layout/vProcess5"/>
    <dgm:cxn modelId="{256048B2-44DD-41D5-B369-6E142CEA340D}" type="presOf" srcId="{92524100-2513-41F8-9960-A57EC0F0E478}" destId="{CFC369B8-7692-4848-BF65-8E6740EF1534}" srcOrd="1" destOrd="0" presId="urn:microsoft.com/office/officeart/2005/8/layout/vProcess5"/>
    <dgm:cxn modelId="{DA36B65F-81BB-4C60-AF62-A3CF2E0658FF}" srcId="{C11D01FA-3DFB-4A6D-8AE5-64D24895BFB8}" destId="{EA28CEB4-DB68-4758-A98B-3ED0354A711E}" srcOrd="0" destOrd="0" parTransId="{E7B285CB-1C70-4B51-93B5-CBD3A76ABDFD}" sibTransId="{ED0A91BC-733A-4A2E-BF90-531145030047}"/>
    <dgm:cxn modelId="{BAE2D6BA-95EE-4505-8884-5CE12BF47B2A}" type="presOf" srcId="{B09D05E0-6E0A-476F-AFC9-5C337C736C93}" destId="{FFFB7F76-343A-4C77-8B2C-96B6A1C785A1}" srcOrd="0" destOrd="0" presId="urn:microsoft.com/office/officeart/2005/8/layout/vProcess5"/>
    <dgm:cxn modelId="{2D0BDCE2-CC40-4BE1-A4B1-351A297F85CC}" type="presOf" srcId="{ED0A91BC-733A-4A2E-BF90-531145030047}" destId="{FF56281B-315B-4A4A-9B40-68FDF2C8E617}" srcOrd="0" destOrd="0" presId="urn:microsoft.com/office/officeart/2005/8/layout/vProcess5"/>
    <dgm:cxn modelId="{6C307A6B-B55F-4F38-90CC-F3719CD4B0EF}" srcId="{C11D01FA-3DFB-4A6D-8AE5-64D24895BFB8}" destId="{ED44D476-9A3C-471D-A369-A8F9F3E3C6B5}" srcOrd="1" destOrd="0" parTransId="{9CDE606D-4B5E-45ED-BCA8-C680C5AE2877}" sibTransId="{689A2CDF-8A2B-4F1F-9A50-B953FA3AD41B}"/>
    <dgm:cxn modelId="{2366D279-327C-4A13-833A-58405726EE8C}" type="presOf" srcId="{EA28CEB4-DB68-4758-A98B-3ED0354A711E}" destId="{E9F2B9DD-0679-47F2-9FED-7061456E0B14}" srcOrd="0" destOrd="0" presId="urn:microsoft.com/office/officeart/2005/8/layout/vProcess5"/>
    <dgm:cxn modelId="{30B45038-A2F5-4D71-B83A-B5B2CECADC33}" type="presOf" srcId="{B190CB28-B5D5-4ACD-AD7D-FA982C6F3657}" destId="{0F70A1F3-953A-4C62-9999-5BFE4167457F}" srcOrd="1" destOrd="1" presId="urn:microsoft.com/office/officeart/2005/8/layout/vProcess5"/>
    <dgm:cxn modelId="{7DAA0835-045F-4703-994D-322D8D5FF8DA}" type="presOf" srcId="{E803A8DB-53E4-4940-82CF-1C6B54686D52}" destId="{E9F2B9DD-0679-47F2-9FED-7061456E0B14}" srcOrd="0" destOrd="2" presId="urn:microsoft.com/office/officeart/2005/8/layout/vProcess5"/>
    <dgm:cxn modelId="{7E473A82-6058-4A3B-B869-06939E62E7ED}" type="presOf" srcId="{689A2CDF-8A2B-4F1F-9A50-B953FA3AD41B}" destId="{31FD9976-E841-4C75-B9D6-7CB27D2DE93F}" srcOrd="0" destOrd="0" presId="urn:microsoft.com/office/officeart/2005/8/layout/vProcess5"/>
    <dgm:cxn modelId="{4584D3B3-31B2-4D19-967B-32D9080B498F}" type="presOf" srcId="{60306D03-D690-49B6-AB54-F6F479895ED5}" destId="{E9F2B9DD-0679-47F2-9FED-7061456E0B14}" srcOrd="0" destOrd="1" presId="urn:microsoft.com/office/officeart/2005/8/layout/vProcess5"/>
    <dgm:cxn modelId="{70DA92EA-158F-4C85-B0AD-F08F675FCD78}" srcId="{EA28CEB4-DB68-4758-A98B-3ED0354A711E}" destId="{60306D03-D690-49B6-AB54-F6F479895ED5}" srcOrd="0" destOrd="0" parTransId="{1C95C2FE-73AA-4D97-A86D-5EE26E5048B1}" sibTransId="{06E9FAEE-723B-4522-A37C-43D4622947AD}"/>
    <dgm:cxn modelId="{3AB441FF-CC1E-4CE0-8CCC-81D06F44DA54}" srcId="{B2AC9702-9F2F-4DD3-8D21-3606EA7AD7B5}" destId="{B190CB28-B5D5-4ACD-AD7D-FA982C6F3657}" srcOrd="0" destOrd="0" parTransId="{7664E0B4-92CB-4614-99B4-AC656A6AC9D4}" sibTransId="{050D2D2F-6FD1-472D-B15D-50FF40AD3961}"/>
    <dgm:cxn modelId="{B050A75B-D882-4EEF-A72C-E0A97A50CAF9}" srcId="{EA28CEB4-DB68-4758-A98B-3ED0354A711E}" destId="{47AF87A4-B0BD-4845-B206-7AA330558ECA}" srcOrd="2" destOrd="0" parTransId="{0997194C-F802-43A8-B06C-F5BB5894E9C7}" sibTransId="{15895489-FAD7-423F-A6ED-5F86AB682447}"/>
    <dgm:cxn modelId="{FF03548F-8555-4EE4-8D7A-B74B964529F0}" type="presOf" srcId="{EA28CEB4-DB68-4758-A98B-3ED0354A711E}" destId="{540F6CCE-F19D-455C-AF8A-1672B09F3AC5}" srcOrd="1" destOrd="0" presId="urn:microsoft.com/office/officeart/2005/8/layout/vProcess5"/>
    <dgm:cxn modelId="{7743C19F-DFD2-4F35-934C-36C5431A6FD6}" type="presOf" srcId="{47AF87A4-B0BD-4845-B206-7AA330558ECA}" destId="{540F6CCE-F19D-455C-AF8A-1672B09F3AC5}" srcOrd="1" destOrd="3" presId="urn:microsoft.com/office/officeart/2005/8/layout/vProcess5"/>
    <dgm:cxn modelId="{A12ED78A-7B1E-4BA6-B094-83F80F40AECE}" type="presOf" srcId="{B190CB28-B5D5-4ACD-AD7D-FA982C6F3657}" destId="{EB26DB46-8B0B-41D6-982E-035987FCD5F1}" srcOrd="0" destOrd="1" presId="urn:microsoft.com/office/officeart/2005/8/layout/vProcess5"/>
    <dgm:cxn modelId="{B464605E-AB67-49A5-A3E6-3AB287449F90}" srcId="{B2AC9702-9F2F-4DD3-8D21-3606EA7AD7B5}" destId="{A9BC5186-B558-420B-B851-719DB9144BFF}" srcOrd="1" destOrd="0" parTransId="{74E46A28-9628-4FFE-AFF2-34C2C0225D1F}" sibTransId="{D2330F36-68D7-4F92-8137-ED6B83552EAD}"/>
    <dgm:cxn modelId="{8DE5A7E5-BD94-404A-962C-13075D17754D}" srcId="{EA28CEB4-DB68-4758-A98B-3ED0354A711E}" destId="{E803A8DB-53E4-4940-82CF-1C6B54686D52}" srcOrd="1" destOrd="0" parTransId="{3C55AA49-30A2-4310-862D-83FD2C9BEE5C}" sibTransId="{0B302A13-3019-418A-87BD-BF82BDF80A23}"/>
    <dgm:cxn modelId="{88795150-CED1-4721-AA70-420D3D41FB20}" type="presOf" srcId="{ED44D476-9A3C-471D-A369-A8F9F3E3C6B5}" destId="{EB0F0B97-9311-450B-B051-0CF7306C5174}" srcOrd="1" destOrd="0" presId="urn:microsoft.com/office/officeart/2005/8/layout/vProcess5"/>
    <dgm:cxn modelId="{8E24890C-4734-457B-993A-0F61E0EB8603}" type="presOf" srcId="{B2AC9702-9F2F-4DD3-8D21-3606EA7AD7B5}" destId="{EB26DB46-8B0B-41D6-982E-035987FCD5F1}" srcOrd="0" destOrd="0" presId="urn:microsoft.com/office/officeart/2005/8/layout/vProcess5"/>
    <dgm:cxn modelId="{69603CD6-9FF4-4053-8E59-4DB644E17200}" type="presOf" srcId="{92524100-2513-41F8-9960-A57EC0F0E478}" destId="{BBF7CCC9-8F0B-4A0A-9939-74AE8D1D1626}" srcOrd="0" destOrd="0" presId="urn:microsoft.com/office/officeart/2005/8/layout/vProcess5"/>
    <dgm:cxn modelId="{FD3D23FB-5751-4A8A-B87D-2E99C3C3C06A}" type="presParOf" srcId="{80A12352-E41F-4C54-B55C-80C8DB51C535}" destId="{DF80E6F2-462D-45AC-B01D-422BF62E4E88}" srcOrd="0" destOrd="0" presId="urn:microsoft.com/office/officeart/2005/8/layout/vProcess5"/>
    <dgm:cxn modelId="{9D94D25D-EF1F-4CF3-9B9B-615A8F3449EB}" type="presParOf" srcId="{80A12352-E41F-4C54-B55C-80C8DB51C535}" destId="{E9F2B9DD-0679-47F2-9FED-7061456E0B14}" srcOrd="1" destOrd="0" presId="urn:microsoft.com/office/officeart/2005/8/layout/vProcess5"/>
    <dgm:cxn modelId="{D16060CA-2EA9-4E07-8F5E-6AB4727CCA11}" type="presParOf" srcId="{80A12352-E41F-4C54-B55C-80C8DB51C535}" destId="{06621EDA-330B-4632-8C26-4525837C7543}" srcOrd="2" destOrd="0" presId="urn:microsoft.com/office/officeart/2005/8/layout/vProcess5"/>
    <dgm:cxn modelId="{6095126C-2E7E-4CA3-8F19-9A93F9E49775}" type="presParOf" srcId="{80A12352-E41F-4C54-B55C-80C8DB51C535}" destId="{BBF7CCC9-8F0B-4A0A-9939-74AE8D1D1626}" srcOrd="3" destOrd="0" presId="urn:microsoft.com/office/officeart/2005/8/layout/vProcess5"/>
    <dgm:cxn modelId="{DE7025D0-C83B-422F-8EE6-21A44F199DE9}" type="presParOf" srcId="{80A12352-E41F-4C54-B55C-80C8DB51C535}" destId="{EB26DB46-8B0B-41D6-982E-035987FCD5F1}" srcOrd="4" destOrd="0" presId="urn:microsoft.com/office/officeart/2005/8/layout/vProcess5"/>
    <dgm:cxn modelId="{F3127D2C-6C38-4006-9A35-8147C2DFB849}" type="presParOf" srcId="{80A12352-E41F-4C54-B55C-80C8DB51C535}" destId="{FF56281B-315B-4A4A-9B40-68FDF2C8E617}" srcOrd="5" destOrd="0" presId="urn:microsoft.com/office/officeart/2005/8/layout/vProcess5"/>
    <dgm:cxn modelId="{9057E3BA-E1FB-4FEA-A2AA-FCA8B32457BC}" type="presParOf" srcId="{80A12352-E41F-4C54-B55C-80C8DB51C535}" destId="{31FD9976-E841-4C75-B9D6-7CB27D2DE93F}" srcOrd="6" destOrd="0" presId="urn:microsoft.com/office/officeart/2005/8/layout/vProcess5"/>
    <dgm:cxn modelId="{33709CB1-673B-4690-BCB3-4E400A6762C7}" type="presParOf" srcId="{80A12352-E41F-4C54-B55C-80C8DB51C535}" destId="{FFFB7F76-343A-4C77-8B2C-96B6A1C785A1}" srcOrd="7" destOrd="0" presId="urn:microsoft.com/office/officeart/2005/8/layout/vProcess5"/>
    <dgm:cxn modelId="{4B68459E-6F36-4E3B-AF80-861F03AC02EC}" type="presParOf" srcId="{80A12352-E41F-4C54-B55C-80C8DB51C535}" destId="{540F6CCE-F19D-455C-AF8A-1672B09F3AC5}" srcOrd="8" destOrd="0" presId="urn:microsoft.com/office/officeart/2005/8/layout/vProcess5"/>
    <dgm:cxn modelId="{824F1249-31C6-4E0A-8E92-65E7D41EFEE9}" type="presParOf" srcId="{80A12352-E41F-4C54-B55C-80C8DB51C535}" destId="{EB0F0B97-9311-450B-B051-0CF7306C5174}" srcOrd="9" destOrd="0" presId="urn:microsoft.com/office/officeart/2005/8/layout/vProcess5"/>
    <dgm:cxn modelId="{C387E040-3FA8-400A-A2B9-79C7ECE96B4F}" type="presParOf" srcId="{80A12352-E41F-4C54-B55C-80C8DB51C535}" destId="{CFC369B8-7692-4848-BF65-8E6740EF1534}" srcOrd="10" destOrd="0" presId="urn:microsoft.com/office/officeart/2005/8/layout/vProcess5"/>
    <dgm:cxn modelId="{D70FAE6F-04C0-4615-874E-6AF484E381EB}" type="presParOf" srcId="{80A12352-E41F-4C54-B55C-80C8DB51C535}" destId="{0F70A1F3-953A-4C62-9999-5BFE4167457F}" srcOrd="11"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219B85-43CE-4274-9192-7EAFD24A2287}">
      <dsp:nvSpPr>
        <dsp:cNvPr id="0" name=""/>
        <dsp:cNvSpPr/>
      </dsp:nvSpPr>
      <dsp:spPr>
        <a:xfrm>
          <a:off x="0" y="276218"/>
          <a:ext cx="7092315" cy="1585912"/>
        </a:xfrm>
        <a:prstGeom prst="roundRect">
          <a:avLst>
            <a:gd name="adj" fmla="val 10000"/>
          </a:avLst>
        </a:prstGeom>
        <a:solidFill>
          <a:schemeClr val="accent3"/>
        </a:solidFill>
        <a:ln>
          <a:solidFill>
            <a:schemeClr val="bg1"/>
          </a:solid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Identify the “branch”</a:t>
          </a:r>
          <a:endParaRPr lang="en-US" sz="2100" b="1" kern="1200" dirty="0"/>
        </a:p>
        <a:p>
          <a:pPr marL="171450" lvl="1" indent="-171450" algn="l" defTabSz="711200">
            <a:lnSpc>
              <a:spcPct val="90000"/>
            </a:lnSpc>
            <a:spcBef>
              <a:spcPct val="0"/>
            </a:spcBef>
            <a:spcAft>
              <a:spcPct val="15000"/>
            </a:spcAft>
            <a:buChar char="••"/>
          </a:pPr>
          <a:r>
            <a:rPr lang="en-US" sz="1600" kern="1200" dirty="0" smtClean="0"/>
            <a:t>An Active Directory Site</a:t>
          </a:r>
          <a:endParaRPr lang="en-US" sz="1600" kern="1200" dirty="0"/>
        </a:p>
        <a:p>
          <a:pPr marL="171450" lvl="1" indent="-171450" algn="l" defTabSz="711200">
            <a:lnSpc>
              <a:spcPct val="90000"/>
            </a:lnSpc>
            <a:spcBef>
              <a:spcPct val="0"/>
            </a:spcBef>
            <a:spcAft>
              <a:spcPct val="15000"/>
            </a:spcAft>
            <a:buChar char="••"/>
          </a:pPr>
          <a:r>
            <a:rPr lang="en-US" sz="1600" kern="1200" dirty="0" smtClean="0"/>
            <a:t>An IP address range</a:t>
          </a:r>
          <a:endParaRPr lang="en-US" sz="1600" kern="1200" dirty="0"/>
        </a:p>
        <a:p>
          <a:pPr marL="171450" lvl="1" indent="-171450" algn="l" defTabSz="711200">
            <a:lnSpc>
              <a:spcPct val="90000"/>
            </a:lnSpc>
            <a:spcBef>
              <a:spcPct val="0"/>
            </a:spcBef>
            <a:spcAft>
              <a:spcPct val="15000"/>
            </a:spcAft>
            <a:buChar char="••"/>
          </a:pPr>
          <a:r>
            <a:rPr lang="en-US" sz="1600" kern="1200" dirty="0" smtClean="0"/>
            <a:t>A collection of specific client computers</a:t>
          </a:r>
          <a:endParaRPr lang="en-US" sz="1600" kern="1200" dirty="0"/>
        </a:p>
      </dsp:txBody>
      <dsp:txXfrm>
        <a:off x="0" y="276218"/>
        <a:ext cx="5473891" cy="1585912"/>
      </dsp:txXfrm>
    </dsp:sp>
    <dsp:sp modelId="{1B841559-78CA-46B4-A481-D1BE7A2C6762}">
      <dsp:nvSpPr>
        <dsp:cNvPr id="0" name=""/>
        <dsp:cNvSpPr/>
      </dsp:nvSpPr>
      <dsp:spPr>
        <a:xfrm>
          <a:off x="625792" y="1966906"/>
          <a:ext cx="7092315" cy="1585912"/>
        </a:xfrm>
        <a:prstGeom prst="roundRect">
          <a:avLst>
            <a:gd name="adj" fmla="val 10000"/>
          </a:avLst>
        </a:prstGeom>
        <a:solidFill>
          <a:schemeClr val="accent1"/>
        </a:solidFill>
        <a:ln>
          <a:solidFill>
            <a:schemeClr val="bg1"/>
          </a:solid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Choose how to deploy</a:t>
          </a:r>
          <a:endParaRPr lang="en-US" sz="2100" b="1" kern="1200" dirty="0"/>
        </a:p>
        <a:p>
          <a:pPr marL="171450" lvl="1" indent="-171450" algn="l" defTabSz="711200">
            <a:lnSpc>
              <a:spcPct val="90000"/>
            </a:lnSpc>
            <a:spcBef>
              <a:spcPct val="0"/>
            </a:spcBef>
            <a:spcAft>
              <a:spcPct val="15000"/>
            </a:spcAft>
            <a:buChar char="••"/>
          </a:pPr>
          <a:r>
            <a:rPr lang="en-US" sz="1600" kern="1200" dirty="0" smtClean="0"/>
            <a:t>Group Policy</a:t>
          </a:r>
          <a:endParaRPr lang="en-US" sz="1600" kern="1200" dirty="0"/>
        </a:p>
        <a:p>
          <a:pPr marL="171450" lvl="1" indent="-171450" algn="l" defTabSz="711200">
            <a:lnSpc>
              <a:spcPct val="90000"/>
            </a:lnSpc>
            <a:spcBef>
              <a:spcPct val="0"/>
            </a:spcBef>
            <a:spcAft>
              <a:spcPct val="15000"/>
            </a:spcAft>
            <a:buChar char="••"/>
          </a:pPr>
          <a:r>
            <a:rPr lang="en-US" sz="1600" kern="1200" dirty="0" err="1" smtClean="0"/>
            <a:t>netsh</a:t>
          </a:r>
          <a:endParaRPr lang="en-US" sz="1600" kern="1200" dirty="0"/>
        </a:p>
      </dsp:txBody>
      <dsp:txXfrm>
        <a:off x="625792" y="1966906"/>
        <a:ext cx="5435679" cy="1585912"/>
      </dsp:txXfrm>
    </dsp:sp>
    <dsp:sp modelId="{C069897D-2146-48B4-B136-E55C4F3395D5}">
      <dsp:nvSpPr>
        <dsp:cNvPr id="0" name=""/>
        <dsp:cNvSpPr/>
      </dsp:nvSpPr>
      <dsp:spPr>
        <a:xfrm>
          <a:off x="1251584" y="3700462"/>
          <a:ext cx="7092315" cy="1585912"/>
        </a:xfrm>
        <a:prstGeom prst="roundRect">
          <a:avLst>
            <a:gd name="adj" fmla="val 10000"/>
          </a:avLst>
        </a:prstGeom>
        <a:solidFill>
          <a:schemeClr val="accent5"/>
        </a:solidFill>
        <a:ln>
          <a:solidFill>
            <a:schemeClr val="bg1"/>
          </a:solid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Deploy to clients!</a:t>
          </a:r>
          <a:endParaRPr lang="en-US" sz="2100" b="1" kern="1200" dirty="0"/>
        </a:p>
        <a:p>
          <a:pPr marL="171450" lvl="1" indent="-171450" algn="l" defTabSz="711200">
            <a:lnSpc>
              <a:spcPct val="90000"/>
            </a:lnSpc>
            <a:spcBef>
              <a:spcPct val="0"/>
            </a:spcBef>
            <a:spcAft>
              <a:spcPct val="15000"/>
            </a:spcAft>
            <a:buChar char="••"/>
          </a:pPr>
          <a:r>
            <a:rPr lang="en-US" sz="1600" kern="1200" dirty="0" smtClean="0"/>
            <a:t>Group policy: Use built-in ADMX files</a:t>
          </a:r>
          <a:endParaRPr lang="en-US" sz="1600" kern="1200" dirty="0"/>
        </a:p>
        <a:p>
          <a:pPr marL="171450" lvl="1" indent="-171450" algn="l" defTabSz="711200">
            <a:lnSpc>
              <a:spcPct val="90000"/>
            </a:lnSpc>
            <a:spcBef>
              <a:spcPct val="0"/>
            </a:spcBef>
            <a:spcAft>
              <a:spcPct val="15000"/>
            </a:spcAft>
            <a:buChar char="••"/>
          </a:pPr>
          <a:r>
            <a:rPr lang="en-US" sz="1600" kern="1200" dirty="0" err="1" smtClean="0"/>
            <a:t>netsh</a:t>
          </a:r>
          <a:r>
            <a:rPr lang="en-US" sz="1600" kern="1200" dirty="0" smtClean="0"/>
            <a:t>: Run </a:t>
          </a:r>
          <a:r>
            <a:rPr lang="en-US" sz="1600" i="1" kern="1200" dirty="0" err="1" smtClean="0">
              <a:latin typeface="Courier New" pitchFamily="49" charset="0"/>
              <a:cs typeface="Courier New" pitchFamily="49" charset="0"/>
            </a:rPr>
            <a:t>netsh</a:t>
          </a:r>
          <a:r>
            <a:rPr lang="en-US" sz="1600" i="1" kern="1200" dirty="0" smtClean="0">
              <a:latin typeface="Courier New" pitchFamily="49" charset="0"/>
              <a:cs typeface="Courier New" pitchFamily="49" charset="0"/>
            </a:rPr>
            <a:t> </a:t>
          </a:r>
          <a:r>
            <a:rPr lang="en-US" sz="1600" i="1" kern="1200" dirty="0" err="1" smtClean="0">
              <a:latin typeface="Courier New" pitchFamily="49" charset="0"/>
              <a:cs typeface="Courier New" pitchFamily="49" charset="0"/>
            </a:rPr>
            <a:t>branchcache</a:t>
          </a:r>
          <a:r>
            <a:rPr lang="en-US" sz="1600" i="1" kern="1200" dirty="0" smtClean="0">
              <a:latin typeface="Courier New" pitchFamily="49" charset="0"/>
              <a:cs typeface="Courier New" pitchFamily="49" charset="0"/>
            </a:rPr>
            <a:t> set service distributed</a:t>
          </a:r>
          <a:r>
            <a:rPr lang="en-US" sz="1600" i="1" kern="1200" dirty="0" smtClean="0"/>
            <a:t> </a:t>
          </a:r>
          <a:r>
            <a:rPr lang="en-US" sz="1600" kern="1200" dirty="0" smtClean="0"/>
            <a:t>on all relevant clients</a:t>
          </a:r>
          <a:endParaRPr lang="en-US" sz="1600" kern="1200" dirty="0"/>
        </a:p>
      </dsp:txBody>
      <dsp:txXfrm>
        <a:off x="1251584" y="3700462"/>
        <a:ext cx="5435679" cy="1585912"/>
      </dsp:txXfrm>
    </dsp:sp>
    <dsp:sp modelId="{DB661868-795F-4615-A0E5-3BDBB8867498}">
      <dsp:nvSpPr>
        <dsp:cNvPr id="0" name=""/>
        <dsp:cNvSpPr/>
      </dsp:nvSpPr>
      <dsp:spPr>
        <a:xfrm>
          <a:off x="6061471" y="1202650"/>
          <a:ext cx="1030843" cy="1030843"/>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61471" y="1202650"/>
        <a:ext cx="1030843" cy="1030843"/>
      </dsp:txXfrm>
    </dsp:sp>
    <dsp:sp modelId="{740732ED-E1D8-4484-A9DB-C1B133F610AD}">
      <dsp:nvSpPr>
        <dsp:cNvPr id="0" name=""/>
        <dsp:cNvSpPr/>
      </dsp:nvSpPr>
      <dsp:spPr>
        <a:xfrm>
          <a:off x="6687264" y="3042308"/>
          <a:ext cx="1030843" cy="1030843"/>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87264" y="3042308"/>
        <a:ext cx="1030843" cy="10308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F2B9DD-0679-47F2-9FED-7061456E0B14}">
      <dsp:nvSpPr>
        <dsp:cNvPr id="0" name=""/>
        <dsp:cNvSpPr/>
      </dsp:nvSpPr>
      <dsp:spPr>
        <a:xfrm>
          <a:off x="-114678" y="500065"/>
          <a:ext cx="6818301" cy="1636260"/>
        </a:xfrm>
        <a:prstGeom prst="roundRect">
          <a:avLst>
            <a:gd name="adj" fmla="val 10000"/>
          </a:avLst>
        </a:prstGeom>
        <a:solidFill>
          <a:schemeClr val="accent2"/>
        </a:solidFill>
        <a:ln>
          <a:solidFill>
            <a:schemeClr val="bg1"/>
          </a:solid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Setup the hosted cache</a:t>
          </a:r>
          <a:endParaRPr lang="en-US" sz="2000" b="1"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t>Install the BranchCache feature on an R2 server</a:t>
          </a:r>
          <a:endParaRPr lang="en-US" sz="1800" kern="1200" dirty="0"/>
        </a:p>
        <a:p>
          <a:pPr marL="171450" lvl="1" indent="-171450" algn="l" defTabSz="800100">
            <a:lnSpc>
              <a:spcPct val="90000"/>
            </a:lnSpc>
            <a:spcBef>
              <a:spcPct val="0"/>
            </a:spcBef>
            <a:spcAft>
              <a:spcPct val="15000"/>
            </a:spcAft>
            <a:buChar char="••"/>
          </a:pPr>
          <a:r>
            <a:rPr lang="en-US" sz="1800" kern="1200" dirty="0" smtClean="0"/>
            <a:t>Install a server-auth certificate for use with SSL</a:t>
          </a:r>
          <a:endParaRPr lang="en-US" sz="1800" kern="1200" dirty="0"/>
        </a:p>
        <a:p>
          <a:pPr marL="171450" lvl="1" indent="-171450" algn="l" defTabSz="800100">
            <a:lnSpc>
              <a:spcPct val="90000"/>
            </a:lnSpc>
            <a:spcBef>
              <a:spcPct val="0"/>
            </a:spcBef>
            <a:spcAft>
              <a:spcPct val="15000"/>
            </a:spcAft>
            <a:buChar char="••"/>
          </a:pPr>
          <a:r>
            <a:rPr lang="en-US" sz="1800" kern="1200" dirty="0" smtClean="0"/>
            <a:t>Run </a:t>
          </a:r>
          <a:r>
            <a:rPr lang="en-US" sz="1800" kern="1200" dirty="0" err="1" smtClean="0">
              <a:latin typeface="Courier New" pitchFamily="49" charset="0"/>
              <a:cs typeface="Courier New" pitchFamily="49" charset="0"/>
            </a:rPr>
            <a:t>netsh</a:t>
          </a:r>
          <a:r>
            <a:rPr lang="en-US" sz="1800" kern="1200" dirty="0" smtClean="0">
              <a:latin typeface="Courier New" pitchFamily="49" charset="0"/>
              <a:cs typeface="Courier New" pitchFamily="49" charset="0"/>
            </a:rPr>
            <a:t> </a:t>
          </a:r>
          <a:r>
            <a:rPr lang="en-US" sz="1800" kern="1200" dirty="0" err="1" smtClean="0">
              <a:latin typeface="Courier New" pitchFamily="49" charset="0"/>
              <a:cs typeface="Courier New" pitchFamily="49" charset="0"/>
            </a:rPr>
            <a:t>branchcache</a:t>
          </a:r>
          <a:r>
            <a:rPr lang="en-US" sz="1800" kern="1200" dirty="0" smtClean="0">
              <a:latin typeface="Courier New" pitchFamily="49" charset="0"/>
              <a:cs typeface="Courier New" pitchFamily="49" charset="0"/>
            </a:rPr>
            <a:t> set service </a:t>
          </a:r>
          <a:r>
            <a:rPr lang="en-US" sz="1800" kern="1200" dirty="0" err="1" smtClean="0">
              <a:latin typeface="Courier New" pitchFamily="49" charset="0"/>
              <a:cs typeface="Courier New" pitchFamily="49" charset="0"/>
            </a:rPr>
            <a:t>hostedserver</a:t>
          </a:r>
          <a:r>
            <a:rPr lang="en-US" sz="1800" kern="1200" dirty="0" smtClean="0">
              <a:latin typeface="Courier New" pitchFamily="49" charset="0"/>
              <a:cs typeface="Courier New" pitchFamily="49" charset="0"/>
            </a:rPr>
            <a:t> </a:t>
          </a:r>
          <a:r>
            <a:rPr lang="en-US" sz="1800" kern="1200" dirty="0" smtClean="0">
              <a:latin typeface="+mj-lt"/>
              <a:cs typeface="Courier New" pitchFamily="49" charset="0"/>
            </a:rPr>
            <a:t>on the hosted cache</a:t>
          </a:r>
          <a:endParaRPr lang="en-US" sz="1800" kern="1200" dirty="0">
            <a:latin typeface="+mj-lt"/>
            <a:cs typeface="Courier New" pitchFamily="49" charset="0"/>
          </a:endParaRPr>
        </a:p>
      </dsp:txBody>
      <dsp:txXfrm>
        <a:off x="-114678" y="500065"/>
        <a:ext cx="5448853" cy="1636260"/>
      </dsp:txXfrm>
    </dsp:sp>
    <dsp:sp modelId="{06621EDA-330B-4632-8C26-4525837C7543}">
      <dsp:nvSpPr>
        <dsp:cNvPr id="0" name=""/>
        <dsp:cNvSpPr/>
      </dsp:nvSpPr>
      <dsp:spPr>
        <a:xfrm>
          <a:off x="234630" y="2328866"/>
          <a:ext cx="6837659" cy="467336"/>
        </a:xfrm>
        <a:prstGeom prst="roundRect">
          <a:avLst>
            <a:gd name="adj" fmla="val 10000"/>
          </a:avLst>
        </a:prstGeom>
        <a:solidFill>
          <a:schemeClr val="accent3"/>
        </a:solidFill>
        <a:ln>
          <a:solidFill>
            <a:schemeClr val="bg1"/>
          </a:solid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Identify Branch</a:t>
          </a:r>
        </a:p>
      </dsp:txBody>
      <dsp:txXfrm>
        <a:off x="234630" y="2328866"/>
        <a:ext cx="5457160" cy="467336"/>
      </dsp:txXfrm>
    </dsp:sp>
    <dsp:sp modelId="{BBF7CCC9-8F0B-4A0A-9939-74AE8D1D1626}">
      <dsp:nvSpPr>
        <dsp:cNvPr id="0" name=""/>
        <dsp:cNvSpPr/>
      </dsp:nvSpPr>
      <dsp:spPr>
        <a:xfrm>
          <a:off x="507375" y="3130688"/>
          <a:ext cx="7079298" cy="461718"/>
        </a:xfrm>
        <a:prstGeom prst="roundRect">
          <a:avLst>
            <a:gd name="adj" fmla="val 10000"/>
          </a:avLst>
        </a:prstGeom>
        <a:solidFill>
          <a:schemeClr val="accent1"/>
        </a:solidFill>
        <a:ln>
          <a:solidFill>
            <a:schemeClr val="bg1"/>
          </a:solid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Choose how to deploy</a:t>
          </a:r>
          <a:endParaRPr lang="en-US" sz="2000" b="1" kern="1200" dirty="0">
            <a:solidFill>
              <a:schemeClr val="tx1"/>
            </a:solidFill>
          </a:endParaRPr>
        </a:p>
      </dsp:txBody>
      <dsp:txXfrm>
        <a:off x="507375" y="3130688"/>
        <a:ext cx="5658863" cy="461718"/>
      </dsp:txXfrm>
    </dsp:sp>
    <dsp:sp modelId="{EB26DB46-8B0B-41D6-982E-035987FCD5F1}">
      <dsp:nvSpPr>
        <dsp:cNvPr id="0" name=""/>
        <dsp:cNvSpPr/>
      </dsp:nvSpPr>
      <dsp:spPr>
        <a:xfrm>
          <a:off x="1082170" y="3764801"/>
          <a:ext cx="6990652" cy="1508524"/>
        </a:xfrm>
        <a:prstGeom prst="roundRect">
          <a:avLst>
            <a:gd name="adj" fmla="val 10000"/>
          </a:avLst>
        </a:prstGeom>
        <a:solidFill>
          <a:schemeClr val="accent5"/>
        </a:solidFill>
        <a:ln>
          <a:solidFill>
            <a:schemeClr val="bg1"/>
          </a:solid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Deploy to clients!</a:t>
          </a:r>
          <a:endParaRPr lang="en-US" sz="2000" b="1"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t>Group policy: Use built-in ADMX files</a:t>
          </a:r>
          <a:endParaRPr lang="en-US" sz="1800" kern="1200" dirty="0"/>
        </a:p>
        <a:p>
          <a:pPr marL="171450" lvl="1" indent="-171450" algn="l" defTabSz="800100">
            <a:lnSpc>
              <a:spcPct val="90000"/>
            </a:lnSpc>
            <a:spcBef>
              <a:spcPct val="0"/>
            </a:spcBef>
            <a:spcAft>
              <a:spcPct val="15000"/>
            </a:spcAft>
            <a:buChar char="••"/>
          </a:pPr>
          <a:r>
            <a:rPr lang="en-US" sz="1800" kern="1200" dirty="0" err="1" smtClean="0"/>
            <a:t>netsh</a:t>
          </a:r>
          <a:r>
            <a:rPr lang="en-US" sz="1800" kern="1200" dirty="0" smtClean="0"/>
            <a:t>: Run </a:t>
          </a:r>
          <a:r>
            <a:rPr lang="en-US" sz="1800" i="1" kern="1200" dirty="0" err="1" smtClean="0">
              <a:latin typeface="Courier New" pitchFamily="49" charset="0"/>
              <a:cs typeface="Courier New" pitchFamily="49" charset="0"/>
            </a:rPr>
            <a:t>netsh</a:t>
          </a:r>
          <a:r>
            <a:rPr lang="en-US" sz="1800" i="1" kern="1200" dirty="0" smtClean="0">
              <a:latin typeface="Courier New" pitchFamily="49" charset="0"/>
              <a:cs typeface="Courier New" pitchFamily="49" charset="0"/>
            </a:rPr>
            <a:t> </a:t>
          </a:r>
          <a:r>
            <a:rPr lang="en-US" sz="1800" i="1" kern="1200" dirty="0" err="1" smtClean="0">
              <a:latin typeface="Courier New" pitchFamily="49" charset="0"/>
              <a:cs typeface="Courier New" pitchFamily="49" charset="0"/>
            </a:rPr>
            <a:t>branchcache</a:t>
          </a:r>
          <a:r>
            <a:rPr lang="en-US" sz="1800" i="1" kern="1200" dirty="0" smtClean="0">
              <a:latin typeface="Courier New" pitchFamily="49" charset="0"/>
              <a:cs typeface="Courier New" pitchFamily="49" charset="0"/>
            </a:rPr>
            <a:t> set service </a:t>
          </a:r>
          <a:r>
            <a:rPr lang="en-US" sz="1800" i="1" kern="1200" dirty="0" err="1" smtClean="0">
              <a:latin typeface="Courier New" pitchFamily="49" charset="0"/>
              <a:cs typeface="Courier New" pitchFamily="49" charset="0"/>
            </a:rPr>
            <a:t>hostedclient</a:t>
          </a:r>
          <a:r>
            <a:rPr lang="en-US" sz="1800" i="1" kern="1200" dirty="0" smtClean="0">
              <a:latin typeface="Courier New" pitchFamily="49" charset="0"/>
              <a:cs typeface="Courier New" pitchFamily="49" charset="0"/>
            </a:rPr>
            <a:t> location=&lt;&gt; </a:t>
          </a:r>
          <a:r>
            <a:rPr lang="en-US" sz="1800" kern="1200" dirty="0" smtClean="0"/>
            <a:t>on all clients</a:t>
          </a:r>
          <a:endParaRPr lang="en-US" sz="1800" kern="1200" dirty="0"/>
        </a:p>
      </dsp:txBody>
      <dsp:txXfrm>
        <a:off x="1082170" y="3764801"/>
        <a:ext cx="5579265" cy="1508524"/>
      </dsp:txXfrm>
    </dsp:sp>
    <dsp:sp modelId="{FF56281B-315B-4A4A-9B40-68FDF2C8E617}">
      <dsp:nvSpPr>
        <dsp:cNvPr id="0" name=""/>
        <dsp:cNvSpPr/>
      </dsp:nvSpPr>
      <dsp:spPr>
        <a:xfrm>
          <a:off x="5689890" y="1657450"/>
          <a:ext cx="788640" cy="78864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689890" y="1657450"/>
        <a:ext cx="788640" cy="788640"/>
      </dsp:txXfrm>
    </dsp:sp>
    <dsp:sp modelId="{31FD9976-E841-4C75-B9D6-7CB27D2DE93F}">
      <dsp:nvSpPr>
        <dsp:cNvPr id="0" name=""/>
        <dsp:cNvSpPr/>
      </dsp:nvSpPr>
      <dsp:spPr>
        <a:xfrm>
          <a:off x="6245240" y="2483916"/>
          <a:ext cx="788640" cy="788640"/>
        </a:xfrm>
        <a:prstGeom prst="downArrow">
          <a:avLst>
            <a:gd name="adj1" fmla="val 55000"/>
            <a:gd name="adj2" fmla="val 45000"/>
          </a:avLst>
        </a:prstGeom>
        <a:solidFill>
          <a:schemeClr val="accent3">
            <a:tint val="40000"/>
            <a:alpha val="90000"/>
            <a:hueOff val="-1236119"/>
            <a:satOff val="35764"/>
            <a:lumOff val="3350"/>
            <a:alphaOff val="0"/>
          </a:schemeClr>
        </a:solidFill>
        <a:ln w="9525" cap="flat" cmpd="sng" algn="ctr">
          <a:solidFill>
            <a:schemeClr val="accent3">
              <a:tint val="40000"/>
              <a:alpha val="90000"/>
              <a:hueOff val="-1236119"/>
              <a:satOff val="35764"/>
              <a:lumOff val="3350"/>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245240" y="2483916"/>
        <a:ext cx="788640" cy="788640"/>
      </dsp:txXfrm>
    </dsp:sp>
    <dsp:sp modelId="{FFFB7F76-343A-4C77-8B2C-96B6A1C785A1}">
      <dsp:nvSpPr>
        <dsp:cNvPr id="0" name=""/>
        <dsp:cNvSpPr/>
      </dsp:nvSpPr>
      <dsp:spPr>
        <a:xfrm>
          <a:off x="6808067" y="3269971"/>
          <a:ext cx="788640" cy="788640"/>
        </a:xfrm>
        <a:prstGeom prst="downArrow">
          <a:avLst>
            <a:gd name="adj1" fmla="val 55000"/>
            <a:gd name="adj2" fmla="val 45000"/>
          </a:avLst>
        </a:prstGeom>
        <a:solidFill>
          <a:schemeClr val="accent3">
            <a:tint val="40000"/>
            <a:alpha val="90000"/>
            <a:hueOff val="-2472238"/>
            <a:satOff val="71527"/>
            <a:lumOff val="6699"/>
            <a:alphaOff val="0"/>
          </a:schemeClr>
        </a:solidFill>
        <a:ln w="9525" cap="flat" cmpd="sng" algn="ctr">
          <a:solidFill>
            <a:schemeClr val="accent3">
              <a:tint val="40000"/>
              <a:alpha val="90000"/>
              <a:hueOff val="-2472238"/>
              <a:satOff val="71527"/>
              <a:lumOff val="6699"/>
              <a:alphaOff val="0"/>
            </a:schemeClr>
          </a:solidFill>
          <a:prstDash val="solid"/>
        </a:ln>
        <a:effectLst>
          <a:outerShdw blurRad="65500" dist="381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6808067" y="3269971"/>
        <a:ext cx="788640" cy="7886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10/20/2009</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 xmlns:p14="http://schemas.microsoft.com/office/powerpoint/2007/7/12/main" val="476793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10/20/2009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07/7/12/main" val="2842871616"/>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10/20/2009 8:49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884316" y="1"/>
            <a:ext cx="2972115" cy="456570"/>
          </a:xfrm>
          <a:prstGeom prst="rect">
            <a:avLst/>
          </a:prstGeom>
          <a:noFill/>
          <a:ln w="9525">
            <a:noFill/>
            <a:miter lim="800000"/>
            <a:headEnd/>
            <a:tailEnd/>
          </a:ln>
        </p:spPr>
        <p:txBody>
          <a:bodyPr lIns="91419" tIns="45711" rIns="91419" bIns="45711"/>
          <a:lstStyle/>
          <a:p>
            <a:pPr algn="r" defTabSz="913576"/>
            <a:fld id="{EA660EB8-81CD-4722-B213-2F8952EEA7A3}" type="datetime8">
              <a:rPr lang="en-US" sz="1200">
                <a:latin typeface="Times New Roman" pitchFamily="18" charset="0"/>
              </a:rPr>
              <a:pPr algn="r" defTabSz="913576"/>
              <a:t>10/20/2009 8:49 PM</a:t>
            </a:fld>
            <a:endParaRPr lang="en-US" sz="1200">
              <a:latin typeface="Times New Roman" pitchFamily="18" charset="0"/>
            </a:endParaRPr>
          </a:p>
        </p:txBody>
      </p:sp>
      <p:sp>
        <p:nvSpPr>
          <p:cNvPr id="29699" name="Rectangle 6"/>
          <p:cNvSpPr txBox="1">
            <a:spLocks noGrp="1" noChangeArrowheads="1"/>
          </p:cNvSpPr>
          <p:nvPr/>
        </p:nvSpPr>
        <p:spPr bwMode="auto">
          <a:xfrm>
            <a:off x="1" y="8792914"/>
            <a:ext cx="5667898" cy="349512"/>
          </a:xfrm>
          <a:prstGeom prst="rect">
            <a:avLst/>
          </a:prstGeom>
          <a:noFill/>
          <a:ln w="9525">
            <a:noFill/>
            <a:miter lim="800000"/>
            <a:headEnd/>
            <a:tailEnd/>
          </a:ln>
        </p:spPr>
        <p:txBody>
          <a:bodyPr lIns="91419" tIns="45711" rIns="91419" bIns="45711" anchor="b"/>
          <a:lstStyle/>
          <a:p>
            <a:pPr defTabSz="913576"/>
            <a:r>
              <a:rPr lang="en-US" sz="800">
                <a:latin typeface="Calibri" pitchFamily="34" charset="0"/>
              </a:rPr>
              <a:t>©2004 Microsoft Corporation. All rights reserved.</a:t>
            </a:r>
          </a:p>
          <a:p>
            <a:pPr defTabSz="913576" eaLnBrk="0" hangingPunct="0"/>
            <a:r>
              <a:rPr lang="en-US" sz="800">
                <a:latin typeface="Calibri" pitchFamily="34" charset="0"/>
              </a:rPr>
              <a:t>This presentation is for informational purposes only. Microsoft makes no warranties, express or implied, in this summary.</a:t>
            </a:r>
          </a:p>
        </p:txBody>
      </p:sp>
      <p:sp>
        <p:nvSpPr>
          <p:cNvPr id="29700" name="Rectangle 7"/>
          <p:cNvSpPr txBox="1">
            <a:spLocks noGrp="1" noChangeArrowheads="1"/>
          </p:cNvSpPr>
          <p:nvPr/>
        </p:nvSpPr>
        <p:spPr bwMode="auto">
          <a:xfrm>
            <a:off x="5583116" y="8685856"/>
            <a:ext cx="1273315" cy="456570"/>
          </a:xfrm>
          <a:prstGeom prst="rect">
            <a:avLst/>
          </a:prstGeom>
          <a:noFill/>
          <a:ln w="9525">
            <a:noFill/>
            <a:miter lim="800000"/>
            <a:headEnd/>
            <a:tailEnd/>
          </a:ln>
        </p:spPr>
        <p:txBody>
          <a:bodyPr lIns="91419" tIns="45711" rIns="91419" bIns="45711" anchor="b"/>
          <a:lstStyle/>
          <a:p>
            <a:pPr algn="r" defTabSz="913576"/>
            <a:fld id="{E692B7F3-BA30-4F06-AA6B-0A61434B5735}" type="slidenum">
              <a:rPr lang="en-US" sz="1200">
                <a:latin typeface="Times New Roman" pitchFamily="18" charset="0"/>
              </a:rPr>
              <a:pPr algn="r" defTabSz="913576"/>
              <a:t>10</a:t>
            </a:fld>
            <a:endParaRPr lang="en-US" sz="1200">
              <a:latin typeface="Times New Roman" pitchFamily="18" charset="0"/>
            </a:endParaRPr>
          </a:p>
        </p:txBody>
      </p:sp>
      <p:sp>
        <p:nvSpPr>
          <p:cNvPr id="29701" name="Rectangle 2"/>
          <p:cNvSpPr>
            <a:spLocks noGrp="1" noRot="1" noChangeAspect="1" noChangeArrowheads="1" noTextEdit="1"/>
          </p:cNvSpPr>
          <p:nvPr>
            <p:ph type="sldImg"/>
          </p:nvPr>
        </p:nvSpPr>
        <p:spPr>
          <a:xfrm>
            <a:off x="1143000" y="685800"/>
            <a:ext cx="4572000" cy="3429000"/>
          </a:xfrm>
          <a:ln/>
        </p:spPr>
      </p:sp>
      <p:sp>
        <p:nvSpPr>
          <p:cNvPr id="29702" name="Rectangle 3"/>
          <p:cNvSpPr>
            <a:spLocks noGrp="1" noChangeArrowheads="1"/>
          </p:cNvSpPr>
          <p:nvPr>
            <p:ph type="body" idx="1"/>
          </p:nvPr>
        </p:nvSpPr>
        <p:spPr>
          <a:xfrm>
            <a:off x="686115" y="4343716"/>
            <a:ext cx="5485772" cy="4789264"/>
          </a:xfrm>
          <a:noFill/>
          <a:ln/>
        </p:spPr>
        <p:txBody>
          <a:bodyPr lIns="91419" tIns="45711" rIns="91419" bIns="45711"/>
          <a:lstStyle/>
          <a:p>
            <a:endParaRPr lang="en-US" sz="900" kern="1200" dirty="0">
              <a:solidFill>
                <a:schemeClr val="tx1"/>
              </a:solidFill>
              <a:latin typeface="Segoe UI"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818D8-08B4-4871-9CA8-DD5813FA002B}" type="slidenum">
              <a:rPr lang="en-US"/>
              <a:pPr/>
              <a:t>13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414341" y="3798889"/>
            <a:ext cx="6021387" cy="229876"/>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ln>
            <a:solidFill>
              <a:srgbClr val="000000"/>
            </a:solidFill>
            <a:miter lim="800000"/>
            <a:headEnd/>
            <a:tailEnd/>
          </a:ln>
        </p:spPr>
      </p:sp>
      <p:sp>
        <p:nvSpPr>
          <p:cNvPr id="56323" name="Notes Placeholder 2"/>
          <p:cNvSpPr>
            <a:spLocks noGrp="1"/>
          </p:cNvSpPr>
          <p:nvPr>
            <p:ph type="body" idx="1"/>
          </p:nvPr>
        </p:nvSpPr>
        <p:spPr bwMode="auto">
          <a:xfrm>
            <a:off x="414338" y="3798888"/>
            <a:ext cx="6021387" cy="1046440"/>
          </a:xfrm>
        </p:spPr>
        <p:txBody>
          <a:bodyPr wrap="square" numCol="1" anchor="t" anchorCtr="0" compatLnSpc="1">
            <a:prstTxWarp prst="textNoShape">
              <a:avLst/>
            </a:prstTxWarp>
          </a:bodyPr>
          <a:lstStyle/>
          <a:p>
            <a:endParaRPr lang="en-US" sz="900" kern="1200" dirty="0">
              <a:solidFill>
                <a:schemeClr val="tx1"/>
              </a:solidFill>
              <a:latin typeface="Segoe U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1FABDE0D-D087-46E9-9B5A-B9AB54487F5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a:bodyPr>
          <a:lstStyle/>
          <a:p>
            <a:pPr marL="339558" lvl="1" indent="0">
              <a:spcBef>
                <a:spcPts val="1178"/>
              </a:spcBef>
              <a:spcAft>
                <a:spcPts val="1178"/>
              </a:spcAft>
              <a:buNone/>
            </a:pPr>
            <a:endParaRPr lang="en-US" dirty="0"/>
          </a:p>
        </p:txBody>
      </p:sp>
      <p:sp>
        <p:nvSpPr>
          <p:cNvPr id="4" name="Slide Number Placeholder 3"/>
          <p:cNvSpPr>
            <a:spLocks noGrp="1"/>
          </p:cNvSpPr>
          <p:nvPr>
            <p:ph type="sldNum" sz="quarter" idx="10"/>
          </p:nvPr>
        </p:nvSpPr>
        <p:spPr/>
        <p:txBody>
          <a:bodyPr/>
          <a:lstStyle/>
          <a:p>
            <a:fld id="{FC4B072D-8287-49FF-A369-8426C624E76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20</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a:solidFill>
                <a:schemeClr val="tx1"/>
              </a:solidFill>
              <a:latin typeface="Segoe UI" pitchFamily="34" charset="0"/>
              <a:ea typeface="+mn-ea"/>
              <a:cs typeface="+mn-cs"/>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10/20/2009</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10/20/2009</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F50131-D6C5-47B9-B56B-EFE58159ADFC}"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pPr algn="l" defTabSz="912813" rtl="0" fontAlgn="base">
              <a:spcBef>
                <a:spcPct val="0"/>
              </a:spcBef>
              <a:spcAft>
                <a:spcPct val="0"/>
              </a:spcAft>
            </a:pPr>
            <a:endParaRPr lang="en-US" sz="1200" kern="1200" dirty="0">
              <a:solidFill>
                <a:prstClr val="black"/>
              </a:solidFill>
              <a:latin typeface="Arial" charset="0"/>
              <a:ea typeface="+mn-ea"/>
              <a:cs typeface="+mn-cs"/>
            </a:endParaRPr>
          </a:p>
        </p:txBody>
      </p:sp>
      <p:sp>
        <p:nvSpPr>
          <p:cNvPr id="5" name="Date Placeholder 4"/>
          <p:cNvSpPr>
            <a:spLocks noGrp="1"/>
          </p:cNvSpPr>
          <p:nvPr>
            <p:ph type="dt" idx="11"/>
          </p:nvPr>
        </p:nvSpPr>
        <p:spPr/>
        <p:txBody>
          <a:bodyPr/>
          <a:lstStyle/>
          <a:p>
            <a:pPr algn="r" defTabSz="912813" rtl="0" fontAlgn="base">
              <a:spcBef>
                <a:spcPct val="0"/>
              </a:spcBef>
              <a:spcAft>
                <a:spcPct val="0"/>
              </a:spcAft>
            </a:pPr>
            <a:fld id="{81331B57-0BE5-4F82-AA58-76F53EFF3ADA}" type="datetime8">
              <a:rPr lang="en-US" sz="1200" kern="1200">
                <a:solidFill>
                  <a:prstClr val="black"/>
                </a:solidFill>
                <a:latin typeface="Arial" charset="0"/>
                <a:ea typeface="+mn-ea"/>
                <a:cs typeface="+mn-cs"/>
              </a:rPr>
              <a:pPr algn="r" defTabSz="912813" rtl="0" fontAlgn="base">
                <a:spcBef>
                  <a:spcPct val="0"/>
                </a:spcBef>
                <a:spcAft>
                  <a:spcPct val="0"/>
                </a:spcAft>
              </a:pPr>
              <a:t>10/20/2009 8:49 PM</a:t>
            </a:fld>
            <a:endParaRPr lang="en-US" sz="1200" kern="1200">
              <a:solidFill>
                <a:prstClr val="black"/>
              </a:solidFill>
              <a:latin typeface="Arial" charset="0"/>
              <a:ea typeface="+mn-ea"/>
              <a:cs typeface="+mn-cs"/>
            </a:endParaRPr>
          </a:p>
        </p:txBody>
      </p:sp>
      <p:sp>
        <p:nvSpPr>
          <p:cNvPr id="6" name="Footer Placeholder 5"/>
          <p:cNvSpPr>
            <a:spLocks noGrp="1"/>
          </p:cNvSpPr>
          <p:nvPr>
            <p:ph type="ftr" sz="quarter" idx="12"/>
          </p:nvPr>
        </p:nvSpPr>
        <p:spPr/>
        <p:txBody>
          <a:bodyPr/>
          <a:lstStyle/>
          <a:p>
            <a:pPr algn="l" defTabSz="912813" rtl="0" fontAlgn="base">
              <a:spcBef>
                <a:spcPct val="0"/>
              </a:spcBef>
              <a:spcAft>
                <a:spcPct val="0"/>
              </a:spcAft>
            </a:pPr>
            <a:r>
              <a:rPr lang="en-US" sz="1200" kern="1200">
                <a:solidFill>
                  <a:prstClr val="black"/>
                </a:solidFill>
                <a:latin typeface="Arial" charset="0"/>
                <a:ea typeface="+mn-ea"/>
                <a:cs typeface="+mn-cs"/>
              </a:rPr>
              <a:t>© 2007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Arial"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Arial" charset="0"/>
                <a:ea typeface="+mn-ea"/>
                <a:cs typeface="+mn-cs"/>
              </a:rPr>
            </a:br>
            <a:r>
              <a:rPr lang="en-US" sz="1200" kern="1200">
                <a:solidFill>
                  <a:prstClr val="black"/>
                </a:solidFill>
                <a:latin typeface="Arial" charset="0"/>
                <a:ea typeface="+mn-ea"/>
                <a:cs typeface="+mn-cs"/>
              </a:rPr>
              <a:t>MICROSOFT MAKES NO WARRANTIES, EXPRESS, IMPLIED OR STATUTORY, AS TO THE INFORMATION IN THIS PRESENTATION.</a:t>
            </a:r>
          </a:p>
          <a:p>
            <a:pPr algn="l" defTabSz="912813" rtl="0" fontAlgn="base">
              <a:spcBef>
                <a:spcPct val="0"/>
              </a:spcBef>
              <a:spcAft>
                <a:spcPct val="0"/>
              </a:spcAft>
            </a:pPr>
            <a:endParaRPr lang="en-US" sz="1200" kern="1200" dirty="0">
              <a:solidFill>
                <a:prstClr val="black"/>
              </a:solidFill>
              <a:latin typeface="Arial" charset="0"/>
              <a:ea typeface="+mn-ea"/>
              <a:cs typeface="+mn-cs"/>
            </a:endParaRPr>
          </a:p>
        </p:txBody>
      </p:sp>
      <p:sp>
        <p:nvSpPr>
          <p:cNvPr id="7" name="Slide Number Placeholder 6"/>
          <p:cNvSpPr>
            <a:spLocks noGrp="1"/>
          </p:cNvSpPr>
          <p:nvPr>
            <p:ph type="sldNum" sz="quarter" idx="13"/>
          </p:nvPr>
        </p:nvSpPr>
        <p:spPr/>
        <p:txBody>
          <a:bodyPr/>
          <a:lstStyle/>
          <a:p>
            <a:pPr algn="r" defTabSz="912813" rtl="0" fontAlgn="base">
              <a:spcBef>
                <a:spcPct val="0"/>
              </a:spcBef>
              <a:spcAft>
                <a:spcPct val="0"/>
              </a:spcAft>
            </a:pPr>
            <a:fld id="{EC87E0CF-87F6-4B58-B8B8-DCAB2DAAF3CA}" type="slidenum">
              <a:rPr lang="en-US" sz="1200" kern="1200">
                <a:solidFill>
                  <a:prstClr val="black"/>
                </a:solidFill>
                <a:latin typeface="Arial" charset="0"/>
                <a:ea typeface="+mn-ea"/>
                <a:cs typeface="+mn-cs"/>
              </a:rPr>
              <a:pPr algn="r" defTabSz="912813" rtl="0" fontAlgn="base">
                <a:spcBef>
                  <a:spcPct val="0"/>
                </a:spcBef>
                <a:spcAft>
                  <a:spcPct val="0"/>
                </a:spcAft>
              </a:pPr>
              <a:t>23</a:t>
            </a:fld>
            <a:endParaRPr lang="en-US" sz="1200" kern="1200" dirty="0">
              <a:solidFill>
                <a:prstClr val="black"/>
              </a:solidFill>
              <a:latin typeface="Arial" charset="0"/>
              <a:ea typeface="+mn-ea"/>
              <a:cs typeface="+mn-cs"/>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857AA7-71E6-4483-8288-679F9A527744}"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26</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29</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457200"/>
            <a:ext cx="3736975" cy="2801938"/>
          </a:xfrm>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10/20/2009 8:49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49333"/>
            <a:fld id="{8B263312-38AA-4E1E-B2B5-0F8F122B24FE}" type="slidenum">
              <a:rPr lang="en-US">
                <a:solidFill>
                  <a:prstClr val="black"/>
                </a:solidFill>
                <a:latin typeface="Calibri"/>
              </a:rPr>
              <a:pPr defTabSz="949333"/>
              <a:t>4</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457200"/>
            <a:ext cx="3736975" cy="2801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49C01817-6C32-48CD-A412-4B0DB573D5E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449263"/>
            <a:ext cx="2047875" cy="1536700"/>
          </a:xfrm>
        </p:spPr>
      </p:sp>
      <p:sp>
        <p:nvSpPr>
          <p:cNvPr id="3" name="Notes Placeholder 2"/>
          <p:cNvSpPr>
            <a:spLocks noGrp="1"/>
          </p:cNvSpPr>
          <p:nvPr>
            <p:ph type="body" idx="1"/>
          </p:nvPr>
        </p:nvSpPr>
        <p:spPr>
          <a:xfrm>
            <a:off x="685800" y="2169165"/>
            <a:ext cx="5486400" cy="6289035"/>
          </a:xfrm>
        </p:spPr>
        <p:txBody>
          <a:bodyPr>
            <a:normAutofit fontScale="92500" lnSpcReduction="10000"/>
          </a:bodyPr>
          <a:lstStyle/>
          <a:p>
            <a:endParaRPr lang="en-US" sz="1200" dirty="0">
              <a:latin typeface="+mn-lt"/>
              <a:ea typeface="Calibri"/>
              <a:cs typeface="Times New Roman"/>
            </a:endParaRPr>
          </a:p>
        </p:txBody>
      </p:sp>
      <p:sp>
        <p:nvSpPr>
          <p:cNvPr id="4" name="Slide Number Placeholder 3"/>
          <p:cNvSpPr>
            <a:spLocks noGrp="1"/>
          </p:cNvSpPr>
          <p:nvPr>
            <p:ph type="sldNum" sz="quarter" idx="10"/>
          </p:nvPr>
        </p:nvSpPr>
        <p:spPr/>
        <p:txBody>
          <a:bodyPr/>
          <a:lstStyle/>
          <a:p>
            <a:pPr algn="r" rtl="0"/>
            <a:fld id="{ABD38DB5-6728-4F7A-8380-7EB3348750F5}" type="slidenum">
              <a:rPr lang="en-US">
                <a:solidFill>
                  <a:prstClr val="black"/>
                </a:solidFill>
                <a:latin typeface="Calibri"/>
              </a:rPr>
              <a:pPr algn="r" rtl="0"/>
              <a:t>7</a:t>
            </a:fld>
            <a:endParaRPr lang="en-US" dirty="0">
              <a:solidFill>
                <a:prstClr val="black"/>
              </a:solidFill>
              <a:latin typeface="Calibri"/>
            </a:endParaRPr>
          </a:p>
        </p:txBody>
      </p:sp>
      <p:sp>
        <p:nvSpPr>
          <p:cNvPr id="8" name="Header Placeholder 7"/>
          <p:cNvSpPr>
            <a:spLocks noGrp="1"/>
          </p:cNvSpPr>
          <p:nvPr>
            <p:ph type="hdr" sz="quarter" idx="11"/>
          </p:nvPr>
        </p:nvSpPr>
        <p:spPr/>
        <p:txBody>
          <a:bodyPr/>
          <a:lstStyle/>
          <a:p>
            <a:pPr algn="l" rtl="0"/>
            <a:r>
              <a:rPr lang="en-US" dirty="0">
                <a:solidFill>
                  <a:prstClr val="black"/>
                </a:solidFill>
                <a:latin typeface="Calibri"/>
              </a:rPr>
              <a:t>Microsoft </a:t>
            </a:r>
            <a:r>
              <a:rPr lang="en-US" dirty="0" err="1">
                <a:solidFill>
                  <a:prstClr val="black"/>
                </a:solidFill>
                <a:latin typeface="Calibri"/>
              </a:rPr>
              <a:t>Confiential</a:t>
            </a:r>
            <a:r>
              <a:rPr lang="en-US" dirty="0">
                <a:solidFill>
                  <a:prstClr val="black"/>
                </a:solidFill>
                <a:latin typeface="Calibri"/>
              </a:rPr>
              <a:t>: Preliminary Information: NDA Only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a:p>
        </p:txBody>
      </p:sp>
      <p:sp>
        <p:nvSpPr>
          <p:cNvPr id="4" name="Slide Number Placeholder 3"/>
          <p:cNvSpPr>
            <a:spLocks noGrp="1"/>
          </p:cNvSpPr>
          <p:nvPr>
            <p:ph type="sldNum" sz="quarter" idx="10"/>
          </p:nvPr>
        </p:nvSpPr>
        <p:spPr/>
        <p:txBody>
          <a:bodyPr/>
          <a:lstStyle/>
          <a:p>
            <a:fld id="{49C01817-6C32-48CD-A412-4B0DB573D5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techready9_finallogo_reversecolor.png"/>
          <p:cNvPicPr>
            <a:picLocks noChangeAspect="1"/>
          </p:cNvPicPr>
          <p:nvPr userDrawn="1"/>
        </p:nvPicPr>
        <p:blipFill>
          <a:blip r:embed="rId3" cstate="print"/>
          <a:stretch>
            <a:fillRect/>
          </a:stretch>
        </p:blipFill>
        <p:spPr>
          <a:xfrm>
            <a:off x="7239000" y="6142428"/>
            <a:ext cx="1752600" cy="4869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cstate="print"/>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cstate="print"/>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cstate="print"/>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cstate="print"/>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cstate="print"/>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cstate="print"/>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cstate="print"/>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cstate="print"/>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userDrawn="1"/>
        </p:nvPicPr>
        <p:blipFill>
          <a:blip r:embed="rId3" cstate="print"/>
          <a:stretch>
            <a:fillRect/>
          </a:stretch>
        </p:blipFill>
        <p:spPr>
          <a:xfrm>
            <a:off x="7239000" y="6142428"/>
            <a:ext cx="1752600" cy="486972"/>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cstate="print"/>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cstate="print"/>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cstate="print"/>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cstate="print"/>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cstate="print"/>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cstate="print"/>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cstate="print"/>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cstate="print"/>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defRPr/>
            </a:pPr>
            <a:endParaRPr lang="en-US" sz="5700" dirty="0">
              <a:solidFill>
                <a:srgbClr val="000000"/>
              </a:solidFill>
              <a:latin typeface="Segoe" pitchFamily="34" charset="0"/>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defTabSz="914400" fontAlgn="base">
              <a:lnSpc>
                <a:spcPct val="150000"/>
              </a:lnSpc>
              <a:spcBef>
                <a:spcPct val="0"/>
              </a:spcBef>
              <a:spcAft>
                <a:spcPct val="0"/>
              </a:spcAft>
            </a:pPr>
            <a:r>
              <a:rPr lang="en-US" i="1" dirty="0">
                <a:gradFill>
                  <a:gsLst>
                    <a:gs pos="0">
                      <a:srgbClr val="FFFFFF"/>
                    </a:gs>
                    <a:gs pos="50000">
                      <a:srgbClr val="FFFFFF"/>
                    </a:gs>
                  </a:gsLst>
                  <a:lin ang="5400000" scaled="0"/>
                </a:gradFill>
                <a:ea typeface="Calibri" pitchFamily="34" charset="0"/>
                <a:cs typeface="Arial" pitchFamily="34" charset="0"/>
              </a:rPr>
              <a:t>TechReady content is Microsoft Confidential</a:t>
            </a:r>
            <a:br>
              <a:rPr lang="en-US" i="1" dirty="0">
                <a:gradFill>
                  <a:gsLst>
                    <a:gs pos="0">
                      <a:srgbClr val="FFFFFF"/>
                    </a:gs>
                    <a:gs pos="50000">
                      <a:srgbClr val="FFFFFF"/>
                    </a:gs>
                  </a:gsLst>
                  <a:lin ang="5400000" scaled="0"/>
                </a:gradFill>
                <a:ea typeface="Calibri" pitchFamily="34" charset="0"/>
                <a:cs typeface="Arial" pitchFamily="34" charset="0"/>
              </a:rPr>
            </a:br>
            <a:r>
              <a:rPr lang="en-US" i="1" dirty="0">
                <a:gradFill>
                  <a:gsLst>
                    <a:gs pos="0">
                      <a:srgbClr val="FFFFFF"/>
                    </a:gs>
                    <a:gs pos="50000">
                      <a:srgbClr val="FFFFFF"/>
                    </a:gs>
                  </a:gsLst>
                  <a:lin ang="5400000" scaled="0"/>
                </a:gradFill>
                <a:ea typeface="Calibri" pitchFamily="34" charset="0"/>
                <a:cs typeface="Arial" pitchFamily="34" charset="0"/>
              </a:rPr>
              <a:t>DO NOT post TechReady content to any blogs or external Websites</a:t>
            </a:r>
            <a:br>
              <a:rPr lang="en-US" i="1" dirty="0">
                <a:gradFill>
                  <a:gsLst>
                    <a:gs pos="0">
                      <a:srgbClr val="FFFFFF"/>
                    </a:gs>
                    <a:gs pos="50000">
                      <a:srgbClr val="FFFFFF"/>
                    </a:gs>
                  </a:gsLst>
                  <a:lin ang="5400000" scaled="0"/>
                </a:gradFill>
                <a:ea typeface="Calibri" pitchFamily="34" charset="0"/>
                <a:cs typeface="Arial" pitchFamily="34" charset="0"/>
              </a:rPr>
            </a:br>
            <a:r>
              <a:rPr lang="en-US" i="1" dirty="0">
                <a:gradFill>
                  <a:gsLst>
                    <a:gs pos="0">
                      <a:srgbClr val="FFFFFF"/>
                    </a:gs>
                    <a:gs pos="50000">
                      <a:srgbClr val="FFFFFF"/>
                    </a:gs>
                  </a:gsLst>
                  <a:lin ang="5400000" scaled="0"/>
                </a:gradFill>
                <a:ea typeface="Calibri" pitchFamily="34" charset="0"/>
                <a:cs typeface="Arial" pitchFamily="34" charset="0"/>
              </a:rPr>
              <a:t>DO NOT take photos or video of Sessions or Slides throughout the TechReady Event  </a:t>
            </a:r>
          </a:p>
          <a:p>
            <a:pPr algn="ctr" defTabSz="914400" fontAlgn="base">
              <a:lnSpc>
                <a:spcPct val="150000"/>
              </a:lnSpc>
              <a:spcBef>
                <a:spcPct val="0"/>
              </a:spcBef>
              <a:spcAft>
                <a:spcPct val="0"/>
              </a:spcAft>
            </a:pPr>
            <a:r>
              <a:rPr lang="en-US" i="1" dirty="0">
                <a:gradFill>
                  <a:gsLst>
                    <a:gs pos="0">
                      <a:srgbClr val="FFFFFF"/>
                    </a:gs>
                    <a:gs pos="50000">
                      <a:srgbClr val="FFFFFF"/>
                    </a:gs>
                  </a:gsLst>
                  <a:lin ang="5400000" scaled="0"/>
                </a:gradFill>
                <a:ea typeface="Calibri" pitchFamily="34" charset="0"/>
                <a:cs typeface="Arial" pitchFamily="34" charset="0"/>
              </a:rPr>
              <a:t>All appropriate content will be made available on-demand </a:t>
            </a:r>
            <a:r>
              <a:rPr lang="en-US" i="1" dirty="0">
                <a:solidFill>
                  <a:srgbClr val="FFFFFF"/>
                </a:solidFill>
                <a:ea typeface="Calibri" pitchFamily="34" charset="0"/>
                <a:cs typeface="Arial" pitchFamily="34" charset="0"/>
              </a:rPr>
              <a:t/>
            </a:r>
            <a:br>
              <a:rPr lang="en-US" i="1" dirty="0">
                <a:solidFill>
                  <a:srgbClr val="FFFFFF"/>
                </a:solidFill>
                <a:ea typeface="Calibri" pitchFamily="34" charset="0"/>
                <a:cs typeface="Arial" pitchFamily="34" charset="0"/>
              </a:rPr>
            </a:br>
            <a:r>
              <a:rPr lang="en-US" i="1" dirty="0">
                <a:gradFill>
                  <a:gsLst>
                    <a:gs pos="0">
                      <a:srgbClr val="FFFFFF"/>
                    </a:gs>
                    <a:gs pos="50000">
                      <a:srgbClr val="FFFFFF"/>
                    </a:gs>
                  </a:gsLst>
                  <a:lin ang="5400000" scaled="0"/>
                </a:gradFill>
                <a:ea typeface="Calibri" pitchFamily="34" charset="0"/>
                <a:cs typeface="Arial" pitchFamily="34" charset="0"/>
              </a:rPr>
              <a:t>post event via </a:t>
            </a:r>
            <a:r>
              <a:rPr lang="en-US" i="1" u="sng" dirty="0">
                <a:gradFill>
                  <a:gsLst>
                    <a:gs pos="0">
                      <a:srgbClr val="FFE784"/>
                    </a:gs>
                    <a:gs pos="50000">
                      <a:srgbClr val="FFE784"/>
                    </a:gs>
                  </a:gsLst>
                  <a:lin ang="5400000" scaled="0"/>
                </a:gradFill>
                <a:ea typeface="Calibri" pitchFamily="34" charset="0"/>
                <a:cs typeface="Arial" pitchFamily="34" charset="0"/>
              </a:rPr>
              <a:t>https://www.mytechready.com</a:t>
            </a:r>
            <a:r>
              <a:rPr lang="en-US" i="1" dirty="0">
                <a:gradFill>
                  <a:gsLst>
                    <a:gs pos="0">
                      <a:srgbClr val="FFE784"/>
                    </a:gs>
                    <a:gs pos="50000">
                      <a:srgbClr val="FFE784"/>
                    </a:gs>
                  </a:gsLst>
                  <a:lin ang="5400000" scaled="0"/>
                </a:gradFill>
                <a:ea typeface="Calibri" pitchFamily="34" charset="0"/>
                <a:cs typeface="Arial" pitchFamily="34" charset="0"/>
              </a:rPr>
              <a:t> </a:t>
            </a:r>
            <a:br>
              <a:rPr lang="en-US" i="1" dirty="0">
                <a:gradFill>
                  <a:gsLst>
                    <a:gs pos="0">
                      <a:srgbClr val="FFE784"/>
                    </a:gs>
                    <a:gs pos="50000">
                      <a:srgbClr val="FFE784"/>
                    </a:gs>
                  </a:gsLst>
                  <a:lin ang="5400000" scaled="0"/>
                </a:gradFill>
                <a:ea typeface="Calibri" pitchFamily="34" charset="0"/>
                <a:cs typeface="Arial" pitchFamily="34" charset="0"/>
              </a:rPr>
            </a:br>
            <a:endParaRPr lang="en-US" i="1" u="sng" dirty="0">
              <a:gradFill>
                <a:gsLst>
                  <a:gs pos="0">
                    <a:srgbClr val="FFE784"/>
                  </a:gs>
                  <a:gs pos="50000">
                    <a:srgbClr val="FFE784"/>
                  </a:gs>
                </a:gsLst>
                <a:lin ang="5400000" scaled="0"/>
              </a:gradFill>
              <a:ea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15.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8.pn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00.jpe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07.png"/><Relationship Id="rId3" Type="http://schemas.openxmlformats.org/officeDocument/2006/relationships/image" Target="../media/image101.png"/><Relationship Id="rId7" Type="http://schemas.openxmlformats.org/officeDocument/2006/relationships/image" Target="../media/image50.png"/><Relationship Id="rId12" Type="http://schemas.openxmlformats.org/officeDocument/2006/relationships/image" Target="../media/image10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105.png"/><Relationship Id="rId5" Type="http://schemas.openxmlformats.org/officeDocument/2006/relationships/image" Target="../media/image103.png"/><Relationship Id="rId15" Type="http://schemas.openxmlformats.org/officeDocument/2006/relationships/image" Target="../media/image51.png"/><Relationship Id="rId10" Type="http://schemas.openxmlformats.org/officeDocument/2006/relationships/image" Target="../media/image104.png"/><Relationship Id="rId4" Type="http://schemas.openxmlformats.org/officeDocument/2006/relationships/image" Target="../media/image102.png"/><Relationship Id="rId9" Type="http://schemas.openxmlformats.org/officeDocument/2006/relationships/image" Target="../media/image52.png"/><Relationship Id="rId14" Type="http://schemas.openxmlformats.org/officeDocument/2006/relationships/image" Target="../media/image108.png"/></Relationships>
</file>

<file path=ppt/slides/_rels/slide2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notesSlide" Target="../notesSlides/notesSlide25.xml"/><Relationship Id="rId7" Type="http://schemas.openxmlformats.org/officeDocument/2006/relationships/image" Target="../media/image110.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09.png"/><Relationship Id="rId5" Type="http://schemas.openxmlformats.org/officeDocument/2006/relationships/image" Target="../media/image94.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notesSlide" Target="../notesSlides/notesSlide26.xml"/><Relationship Id="rId7" Type="http://schemas.openxmlformats.org/officeDocument/2006/relationships/image" Target="../media/image110.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09.png"/><Relationship Id="rId5" Type="http://schemas.openxmlformats.org/officeDocument/2006/relationships/image" Target="../media/image94.png"/><Relationship Id="rId4" Type="http://schemas.openxmlformats.org/officeDocument/2006/relationships/image" Target="../media/image93.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06.png"/><Relationship Id="rId3" Type="http://schemas.openxmlformats.org/officeDocument/2006/relationships/image" Target="../media/image75.png"/><Relationship Id="rId7" Type="http://schemas.openxmlformats.org/officeDocument/2006/relationships/image" Target="../media/image45.png"/><Relationship Id="rId12" Type="http://schemas.openxmlformats.org/officeDocument/2006/relationships/image" Target="../media/image105.png"/><Relationship Id="rId2" Type="http://schemas.openxmlformats.org/officeDocument/2006/relationships/notesSlide" Target="../notesSlides/notesSlide27.xml"/><Relationship Id="rId16"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103.png"/><Relationship Id="rId11" Type="http://schemas.openxmlformats.org/officeDocument/2006/relationships/image" Target="../media/image104.png"/><Relationship Id="rId5" Type="http://schemas.openxmlformats.org/officeDocument/2006/relationships/image" Target="../media/image102.png"/><Relationship Id="rId15" Type="http://schemas.openxmlformats.org/officeDocument/2006/relationships/image" Target="../media/image108.png"/><Relationship Id="rId10" Type="http://schemas.openxmlformats.org/officeDocument/2006/relationships/image" Target="../media/image52.png"/><Relationship Id="rId4" Type="http://schemas.openxmlformats.org/officeDocument/2006/relationships/image" Target="../media/image101.png"/><Relationship Id="rId9" Type="http://schemas.openxmlformats.org/officeDocument/2006/relationships/image" Target="../media/image53.png"/><Relationship Id="rId14" Type="http://schemas.openxmlformats.org/officeDocument/2006/relationships/image" Target="../media/image10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93.png"/><Relationship Id="rId7" Type="http://schemas.openxmlformats.org/officeDocument/2006/relationships/image" Target="../media/image11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12.pn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9.xml"/><Relationship Id="rId7" Type="http://schemas.openxmlformats.org/officeDocument/2006/relationships/diagramColors" Target="../diagrams/colors1.xml"/><Relationship Id="rId12" Type="http://schemas.openxmlformats.org/officeDocument/2006/relationships/image" Target="../media/image116.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QuickStyle" Target="../diagrams/quickStyle1.xml"/><Relationship Id="rId11" Type="http://schemas.openxmlformats.org/officeDocument/2006/relationships/image" Target="../media/image115.png"/><Relationship Id="rId5" Type="http://schemas.openxmlformats.org/officeDocument/2006/relationships/diagramLayout" Target="../diagrams/layout1.xml"/><Relationship Id="rId10" Type="http://schemas.openxmlformats.org/officeDocument/2006/relationships/image" Target="../media/image114.png"/><Relationship Id="rId4" Type="http://schemas.openxmlformats.org/officeDocument/2006/relationships/diagramData" Target="../diagrams/data1.xml"/><Relationship Id="rId9" Type="http://schemas.openxmlformats.org/officeDocument/2006/relationships/image" Target="../media/image93.png"/></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0.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notesSlide" Target="../notesSlides/notesSlide4.xml"/><Relationship Id="rId16"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6.png"/><Relationship Id="rId3" Type="http://schemas.openxmlformats.org/officeDocument/2006/relationships/image" Target="../media/image31.png"/><Relationship Id="rId21" Type="http://schemas.openxmlformats.org/officeDocument/2006/relationships/image" Target="../media/image49.png"/><Relationship Id="rId34" Type="http://schemas.openxmlformats.org/officeDocument/2006/relationships/image" Target="../media/image62.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5.png"/><Relationship Id="rId2" Type="http://schemas.openxmlformats.org/officeDocument/2006/relationships/notesSlide" Target="../notesSlides/notesSlide5.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37" Type="http://schemas.openxmlformats.org/officeDocument/2006/relationships/image" Target="../media/image64.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14.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s>
</file>

<file path=ppt/slides/_rels/slide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924800" cy="1523495"/>
          </a:xfrm>
        </p:spPr>
        <p:txBody>
          <a:bodyPr/>
          <a:lstStyle/>
          <a:p>
            <a:r>
              <a:rPr lang="en-US" sz="4800" dirty="0" smtClean="0"/>
              <a:t>Windows 7 </a:t>
            </a:r>
            <a:endParaRPr lang="en-US" sz="4800" dirty="0"/>
          </a:p>
        </p:txBody>
      </p:sp>
      <p:sp>
        <p:nvSpPr>
          <p:cNvPr id="3" name="Subtitle 2"/>
          <p:cNvSpPr>
            <a:spLocks noGrp="1"/>
          </p:cNvSpPr>
          <p:nvPr>
            <p:ph type="subTitle" idx="1"/>
          </p:nvPr>
        </p:nvSpPr>
        <p:spPr/>
        <p:txBody>
          <a:bodyPr/>
          <a:lstStyle/>
          <a:p>
            <a:r>
              <a:rPr lang="is-IS" b="1" dirty="0" smtClean="0"/>
              <a:t>Jón Harry Óskarsson</a:t>
            </a:r>
            <a:endParaRPr lang="en-US" b="1" dirty="0" smtClean="0"/>
          </a:p>
          <a:p>
            <a:r>
              <a:rPr lang="is-IS" sz="2400" dirty="0" smtClean="0"/>
              <a:t>Presales Architect</a:t>
            </a:r>
            <a:endParaRPr lang="en-US" sz="2400" dirty="0"/>
          </a:p>
          <a:p>
            <a:r>
              <a:rPr lang="en-US" sz="2400" dirty="0" smtClean="0"/>
              <a:t>Microsoft </a:t>
            </a:r>
            <a:r>
              <a:rPr lang="en-US" sz="2400" dirty="0" err="1" smtClean="0"/>
              <a:t>Íslandi</a:t>
            </a:r>
            <a:endParaRPr lang="en-US" sz="2400" dirty="0" smtClean="0"/>
          </a:p>
          <a:p>
            <a:endParaRPr lang="en-US" sz="2400" dirty="0"/>
          </a:p>
          <a:p>
            <a:r>
              <a:rPr lang="en-US" sz="2400" dirty="0" smtClean="0"/>
              <a:t>Harry.oskarsson@microsoft.com</a:t>
            </a:r>
            <a:endParaRPr lang="en-US" sz="2400" dirty="0"/>
          </a:p>
        </p:txBody>
      </p:sp>
    </p:spTree>
  </p:cSld>
  <p:clrMapOvr>
    <a:masterClrMapping/>
  </p:clrMapOvr>
  <p:transition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ound Same Side Corner Rectangle 27"/>
          <p:cNvSpPr/>
          <p:nvPr/>
        </p:nvSpPr>
        <p:spPr>
          <a:xfrm>
            <a:off x="458919" y="1591292"/>
            <a:ext cx="1985679" cy="3088284"/>
          </a:xfrm>
          <a:prstGeom prst="round2SameRect">
            <a:avLst>
              <a:gd name="adj1" fmla="val 10307"/>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p:nvSpPr>
        <p:spPr>
          <a:xfrm>
            <a:off x="6700071" y="1591292"/>
            <a:ext cx="1985679" cy="3088284"/>
          </a:xfrm>
          <a:prstGeom prst="round2SameRect">
            <a:avLst>
              <a:gd name="adj1" fmla="val 10307"/>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Same Side Corner Rectangle 33"/>
          <p:cNvSpPr/>
          <p:nvPr/>
        </p:nvSpPr>
        <p:spPr>
          <a:xfrm>
            <a:off x="4619814" y="1591293"/>
            <a:ext cx="1985679" cy="3088284"/>
          </a:xfrm>
          <a:prstGeom prst="round2SameRect">
            <a:avLst>
              <a:gd name="adj1" fmla="val 10307"/>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Same Side Corner Rectangle 34"/>
          <p:cNvSpPr/>
          <p:nvPr/>
        </p:nvSpPr>
        <p:spPr>
          <a:xfrm>
            <a:off x="2538507" y="1591293"/>
            <a:ext cx="1985679" cy="3088284"/>
          </a:xfrm>
          <a:prstGeom prst="round2SameRect">
            <a:avLst>
              <a:gd name="adj1" fmla="val 10307"/>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ound Same Side Corner Rectangle 28"/>
          <p:cNvSpPr/>
          <p:nvPr/>
        </p:nvSpPr>
        <p:spPr>
          <a:xfrm>
            <a:off x="525594" y="1657967"/>
            <a:ext cx="1838325" cy="513484"/>
          </a:xfrm>
          <a:prstGeom prst="round2SameRect">
            <a:avLst>
              <a:gd name="adj1" fmla="val 27042"/>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Light" pitchFamily="34" charset="0"/>
            </a:endParaRPr>
          </a:p>
        </p:txBody>
      </p:sp>
      <p:sp useBgFill="1">
        <p:nvSpPr>
          <p:cNvPr id="33" name="Round Same Side Corner Rectangle 32"/>
          <p:cNvSpPr/>
          <p:nvPr/>
        </p:nvSpPr>
        <p:spPr>
          <a:xfrm>
            <a:off x="6766746" y="1657967"/>
            <a:ext cx="1838325" cy="513484"/>
          </a:xfrm>
          <a:prstGeom prst="round2SameRect">
            <a:avLst>
              <a:gd name="adj1" fmla="val 27042"/>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Light" pitchFamily="34" charset="0"/>
            </a:endParaRPr>
          </a:p>
        </p:txBody>
      </p:sp>
      <p:sp useBgFill="1">
        <p:nvSpPr>
          <p:cNvPr id="38" name="Round Same Side Corner Rectangle 37"/>
          <p:cNvSpPr/>
          <p:nvPr/>
        </p:nvSpPr>
        <p:spPr>
          <a:xfrm>
            <a:off x="2605182" y="1657968"/>
            <a:ext cx="1838325" cy="513484"/>
          </a:xfrm>
          <a:prstGeom prst="round2SameRect">
            <a:avLst>
              <a:gd name="adj1" fmla="val 27042"/>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Light" pitchFamily="34" charset="0"/>
            </a:endParaRPr>
          </a:p>
        </p:txBody>
      </p:sp>
      <p:sp useBgFill="1">
        <p:nvSpPr>
          <p:cNvPr id="39" name="Round Same Side Corner Rectangle 38"/>
          <p:cNvSpPr/>
          <p:nvPr/>
        </p:nvSpPr>
        <p:spPr>
          <a:xfrm>
            <a:off x="4686489" y="1657968"/>
            <a:ext cx="1838325" cy="513484"/>
          </a:xfrm>
          <a:prstGeom prst="round2SameRect">
            <a:avLst>
              <a:gd name="adj1" fmla="val 27042"/>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Light" pitchFamily="34" charset="0"/>
            </a:endParaRPr>
          </a:p>
        </p:txBody>
      </p:sp>
      <p:sp>
        <p:nvSpPr>
          <p:cNvPr id="96" name="Round Same Side Corner Rectangle 95"/>
          <p:cNvSpPr/>
          <p:nvPr/>
        </p:nvSpPr>
        <p:spPr>
          <a:xfrm>
            <a:off x="525594" y="1657967"/>
            <a:ext cx="1838325" cy="513484"/>
          </a:xfrm>
          <a:prstGeom prst="round2SameRect">
            <a:avLst>
              <a:gd name="adj1" fmla="val 27042"/>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Light" pitchFamily="34" charset="0"/>
            </a:endParaRPr>
          </a:p>
        </p:txBody>
      </p:sp>
      <p:sp>
        <p:nvSpPr>
          <p:cNvPr id="97" name="Round Same Side Corner Rectangle 96"/>
          <p:cNvSpPr/>
          <p:nvPr/>
        </p:nvSpPr>
        <p:spPr>
          <a:xfrm>
            <a:off x="6766746" y="1657967"/>
            <a:ext cx="1838325" cy="513484"/>
          </a:xfrm>
          <a:prstGeom prst="round2SameRect">
            <a:avLst>
              <a:gd name="adj1" fmla="val 27042"/>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Light" pitchFamily="34" charset="0"/>
            </a:endParaRPr>
          </a:p>
        </p:txBody>
      </p:sp>
      <p:sp>
        <p:nvSpPr>
          <p:cNvPr id="98" name="Round Same Side Corner Rectangle 97"/>
          <p:cNvSpPr/>
          <p:nvPr/>
        </p:nvSpPr>
        <p:spPr>
          <a:xfrm>
            <a:off x="2605182" y="1657968"/>
            <a:ext cx="1838325" cy="513484"/>
          </a:xfrm>
          <a:prstGeom prst="round2SameRect">
            <a:avLst>
              <a:gd name="adj1" fmla="val 27042"/>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Light" pitchFamily="34" charset="0"/>
            </a:endParaRPr>
          </a:p>
        </p:txBody>
      </p:sp>
      <p:sp>
        <p:nvSpPr>
          <p:cNvPr id="99" name="Round Same Side Corner Rectangle 98"/>
          <p:cNvSpPr/>
          <p:nvPr/>
        </p:nvSpPr>
        <p:spPr>
          <a:xfrm>
            <a:off x="4686489" y="1657968"/>
            <a:ext cx="1838325" cy="513484"/>
          </a:xfrm>
          <a:prstGeom prst="round2SameRect">
            <a:avLst>
              <a:gd name="adj1" fmla="val 27042"/>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Light" pitchFamily="34" charset="0"/>
            </a:endParaRPr>
          </a:p>
        </p:txBody>
      </p:sp>
      <p:sp>
        <p:nvSpPr>
          <p:cNvPr id="51" name="TextBox 50"/>
          <p:cNvSpPr txBox="1"/>
          <p:nvPr/>
        </p:nvSpPr>
        <p:spPr>
          <a:xfrm>
            <a:off x="550425" y="3964540"/>
            <a:ext cx="1781298" cy="4801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Simplified connectivity</a:t>
            </a:r>
          </a:p>
        </p:txBody>
      </p:sp>
      <p:sp>
        <p:nvSpPr>
          <p:cNvPr id="53" name="TextBox 52"/>
          <p:cNvSpPr txBox="1"/>
          <p:nvPr/>
        </p:nvSpPr>
        <p:spPr>
          <a:xfrm>
            <a:off x="2591392" y="3964540"/>
            <a:ext cx="1781298" cy="4801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Applies GPOs to  remote computers</a:t>
            </a:r>
          </a:p>
        </p:txBody>
      </p:sp>
      <p:sp>
        <p:nvSpPr>
          <p:cNvPr id="54" name="TextBox 53"/>
          <p:cNvSpPr txBox="1"/>
          <p:nvPr/>
        </p:nvSpPr>
        <p:spPr>
          <a:xfrm>
            <a:off x="4686146" y="4041659"/>
            <a:ext cx="1781298" cy="286232"/>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Full NAP integration</a:t>
            </a:r>
          </a:p>
        </p:txBody>
      </p:sp>
      <p:sp>
        <p:nvSpPr>
          <p:cNvPr id="55" name="TextBox 54"/>
          <p:cNvSpPr txBox="1"/>
          <p:nvPr/>
        </p:nvSpPr>
        <p:spPr>
          <a:xfrm>
            <a:off x="6740558" y="3920472"/>
            <a:ext cx="1781298" cy="6740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Authentication and encryption mitigate many attacks</a:t>
            </a:r>
          </a:p>
        </p:txBody>
      </p:sp>
      <p:cxnSp>
        <p:nvCxnSpPr>
          <p:cNvPr id="65" name="Straight Connector 64"/>
          <p:cNvCxnSpPr/>
          <p:nvPr/>
        </p:nvCxnSpPr>
        <p:spPr>
          <a:xfrm>
            <a:off x="458919" y="3039909"/>
            <a:ext cx="1981200" cy="0"/>
          </a:xfrm>
          <a:prstGeom prst="line">
            <a:avLst/>
          </a:prstGeom>
          <a:ln w="15875">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700071" y="3039909"/>
            <a:ext cx="1981200" cy="0"/>
          </a:xfrm>
          <a:prstGeom prst="line">
            <a:avLst/>
          </a:prstGeom>
          <a:ln w="15875">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619814" y="3039909"/>
            <a:ext cx="1981200" cy="0"/>
          </a:xfrm>
          <a:prstGeom prst="line">
            <a:avLst/>
          </a:prstGeom>
          <a:ln w="15875">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38507" y="3039909"/>
            <a:ext cx="1981200" cy="0"/>
          </a:xfrm>
          <a:prstGeom prst="line">
            <a:avLst/>
          </a:prstGeom>
          <a:ln w="15875">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58919" y="3828168"/>
            <a:ext cx="1981200" cy="0"/>
          </a:xfrm>
          <a:prstGeom prst="line">
            <a:avLst/>
          </a:prstGeom>
          <a:ln w="15875">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700071" y="3828168"/>
            <a:ext cx="1981200" cy="0"/>
          </a:xfrm>
          <a:prstGeom prst="line">
            <a:avLst/>
          </a:prstGeom>
          <a:ln w="15875">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538507" y="3828168"/>
            <a:ext cx="1981200" cy="0"/>
          </a:xfrm>
          <a:prstGeom prst="line">
            <a:avLst/>
          </a:prstGeom>
          <a:ln w="15875">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619814" y="3828168"/>
            <a:ext cx="1981200" cy="0"/>
          </a:xfrm>
          <a:prstGeom prst="line">
            <a:avLst/>
          </a:prstGeom>
          <a:ln w="15875">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sp>
        <p:nvSpPr>
          <p:cNvPr id="76" name="Title 75"/>
          <p:cNvSpPr>
            <a:spLocks noGrp="1"/>
          </p:cNvSpPr>
          <p:nvPr>
            <p:ph type="title"/>
          </p:nvPr>
        </p:nvSpPr>
        <p:spPr/>
        <p:txBody>
          <a:bodyPr/>
          <a:lstStyle/>
          <a:p>
            <a:r>
              <a:rPr lang="en-US" dirty="0" smtClean="0"/>
              <a:t>DirectAccess: </a:t>
            </a:r>
            <a:br>
              <a:rPr lang="en-US" dirty="0" smtClean="0"/>
            </a:br>
            <a:r>
              <a:rPr lang="en-US" sz="2400" dirty="0" smtClean="0"/>
              <a:t>More than Remote Access</a:t>
            </a:r>
            <a:endParaRPr lang="en-US" dirty="0" smtClean="0"/>
          </a:p>
        </p:txBody>
      </p:sp>
      <p:sp>
        <p:nvSpPr>
          <p:cNvPr id="37" name="Left-Right Arrow 36"/>
          <p:cNvSpPr/>
          <p:nvPr/>
        </p:nvSpPr>
        <p:spPr bwMode="auto">
          <a:xfrm>
            <a:off x="328613" y="4984971"/>
            <a:ext cx="8486775" cy="1664154"/>
          </a:xfrm>
          <a:prstGeom prst="leftRightArrow">
            <a:avLst>
              <a:gd name="adj1" fmla="val 68730"/>
              <a:gd name="adj2" fmla="val 52141"/>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chemeClr val="tx2">
                  <a:lumMod val="40000"/>
                  <a:lumOff val="60000"/>
                </a:schemeClr>
              </a:buClr>
              <a:buSzPct val="80000"/>
              <a:defRPr/>
            </a:pPr>
            <a:endParaRPr lang="en-US" smtClean="0">
              <a:solidFill>
                <a:schemeClr val="tx1"/>
              </a:solidFill>
              <a:latin typeface="Segoe" pitchFamily="34" charset="0"/>
            </a:endParaRPr>
          </a:p>
        </p:txBody>
      </p:sp>
      <p:sp>
        <p:nvSpPr>
          <p:cNvPr id="74" name="TextBox 21"/>
          <p:cNvSpPr txBox="1">
            <a:spLocks noChangeArrowheads="1"/>
          </p:cNvSpPr>
          <p:nvPr/>
        </p:nvSpPr>
        <p:spPr bwMode="auto">
          <a:xfrm>
            <a:off x="6767513" y="2531363"/>
            <a:ext cx="1971675" cy="300082"/>
          </a:xfrm>
          <a:prstGeom prst="rect">
            <a:avLst/>
          </a:prstGeom>
          <a:noFill/>
          <a:ln w="9525">
            <a:noFill/>
            <a:miter lim="800000"/>
            <a:headEnd/>
            <a:tailEnd/>
          </a:ln>
        </p:spPr>
        <p:txBody>
          <a:bodyPr wrap="square">
            <a:spAutoFit/>
          </a:bodyPr>
          <a:lstStyle/>
          <a:p>
            <a:pPr algn="ctr">
              <a:lnSpc>
                <a:spcPct val="90000"/>
              </a:lnSpc>
            </a:pPr>
            <a:endParaRPr lang="en-US" sz="1500" i="1" smtClean="0">
              <a:latin typeface="Segoe" pitchFamily="34" charset="0"/>
            </a:endParaRPr>
          </a:p>
        </p:txBody>
      </p:sp>
      <p:sp useBgFill="1">
        <p:nvSpPr>
          <p:cNvPr id="87" name="Trapezoid 86"/>
          <p:cNvSpPr/>
          <p:nvPr/>
        </p:nvSpPr>
        <p:spPr>
          <a:xfrm>
            <a:off x="-395599" y="5321838"/>
            <a:ext cx="9032914" cy="453224"/>
          </a:xfrm>
          <a:prstGeom prst="trapezoid">
            <a:avLst>
              <a:gd name="adj" fmla="val 10307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50000"/>
              </a:spcBef>
              <a:defRPr/>
            </a:pPr>
            <a:endParaRPr lang="en-US" dirty="0" smtClean="0">
              <a:gradFill>
                <a:gsLst>
                  <a:gs pos="0">
                    <a:schemeClr val="bg1"/>
                  </a:gs>
                  <a:gs pos="100000">
                    <a:schemeClr val="bg1"/>
                  </a:gs>
                </a:gsLst>
                <a:lin ang="16200000" scaled="1"/>
              </a:gradFill>
              <a:latin typeface="Segoe Light" pitchFamily="34" charset="0"/>
            </a:endParaRPr>
          </a:p>
        </p:txBody>
      </p:sp>
      <p:sp useBgFill="1">
        <p:nvSpPr>
          <p:cNvPr id="88" name="Trapezoid 87"/>
          <p:cNvSpPr/>
          <p:nvPr/>
        </p:nvSpPr>
        <p:spPr>
          <a:xfrm rot="10800000">
            <a:off x="495176" y="5855238"/>
            <a:ext cx="9291448" cy="453224"/>
          </a:xfrm>
          <a:prstGeom prst="trapezoid">
            <a:avLst>
              <a:gd name="adj" fmla="val 10307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50000"/>
              </a:spcBef>
              <a:defRPr/>
            </a:pPr>
            <a:endParaRPr lang="en-US" dirty="0" smtClean="0">
              <a:gradFill>
                <a:gsLst>
                  <a:gs pos="0">
                    <a:schemeClr val="bg1"/>
                  </a:gs>
                  <a:gs pos="100000">
                    <a:schemeClr val="bg1"/>
                  </a:gs>
                </a:gsLst>
                <a:lin ang="16200000" scaled="1"/>
              </a:gradFill>
              <a:latin typeface="Segoe Light" pitchFamily="34" charset="0"/>
            </a:endParaRPr>
          </a:p>
        </p:txBody>
      </p:sp>
      <p:sp>
        <p:nvSpPr>
          <p:cNvPr id="94" name="Trapezoid 93"/>
          <p:cNvSpPr/>
          <p:nvPr/>
        </p:nvSpPr>
        <p:spPr>
          <a:xfrm>
            <a:off x="-395599" y="5321838"/>
            <a:ext cx="9032914" cy="453224"/>
          </a:xfrm>
          <a:prstGeom prst="trapezoid">
            <a:avLst>
              <a:gd name="adj" fmla="val 10307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50000"/>
              </a:spcBef>
              <a:defRPr/>
            </a:pPr>
            <a:endParaRPr lang="en-US" dirty="0" smtClean="0">
              <a:gradFill>
                <a:gsLst>
                  <a:gs pos="0">
                    <a:schemeClr val="bg1"/>
                  </a:gs>
                  <a:gs pos="100000">
                    <a:schemeClr val="bg1"/>
                  </a:gs>
                </a:gsLst>
                <a:lin ang="16200000" scaled="1"/>
              </a:gradFill>
              <a:latin typeface="Segoe Light" pitchFamily="34" charset="0"/>
            </a:endParaRPr>
          </a:p>
        </p:txBody>
      </p:sp>
      <p:sp>
        <p:nvSpPr>
          <p:cNvPr id="95" name="Trapezoid 94"/>
          <p:cNvSpPr/>
          <p:nvPr/>
        </p:nvSpPr>
        <p:spPr>
          <a:xfrm rot="10800000">
            <a:off x="495176" y="5855238"/>
            <a:ext cx="9291448" cy="453224"/>
          </a:xfrm>
          <a:prstGeom prst="trapezoid">
            <a:avLst>
              <a:gd name="adj" fmla="val 10307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50000"/>
              </a:spcBef>
              <a:defRPr/>
            </a:pPr>
            <a:endParaRPr lang="en-US" dirty="0" smtClean="0">
              <a:gradFill>
                <a:gsLst>
                  <a:gs pos="0">
                    <a:schemeClr val="bg1"/>
                  </a:gs>
                  <a:gs pos="100000">
                    <a:schemeClr val="bg1"/>
                  </a:gs>
                </a:gsLst>
                <a:lin ang="16200000" scaled="1"/>
              </a:gradFill>
              <a:latin typeface="Segoe Light" pitchFamily="34" charset="0"/>
            </a:endParaRPr>
          </a:p>
        </p:txBody>
      </p:sp>
      <p:sp>
        <p:nvSpPr>
          <p:cNvPr id="16404" name="Text Box 85"/>
          <p:cNvSpPr txBox="1">
            <a:spLocks noChangeArrowheads="1"/>
          </p:cNvSpPr>
          <p:nvPr/>
        </p:nvSpPr>
        <p:spPr bwMode="auto">
          <a:xfrm>
            <a:off x="1143000" y="5440022"/>
            <a:ext cx="6858000" cy="754053"/>
          </a:xfrm>
          <a:prstGeom prst="rect">
            <a:avLst/>
          </a:prstGeom>
          <a:noFill/>
          <a:ln w="9525" algn="ctr">
            <a:noFill/>
            <a:miter lim="800000"/>
            <a:headEnd/>
            <a:tailEnd/>
          </a:ln>
        </p:spPr>
        <p:txBody>
          <a:bodyPr vert="horz" wrap="square" lIns="0" tIns="0" rIns="0" bIns="0" numCol="1" anchor="ctr" anchorCtr="0" compatLnSpc="1">
            <a:prstTxWarp prst="textNoShape">
              <a:avLst/>
            </a:prstTxWarp>
            <a:spAutoFit/>
          </a:bodyPr>
          <a:lstStyle/>
          <a:p>
            <a:pPr algn="ctr">
              <a:lnSpc>
                <a:spcPct val="85000"/>
              </a:lnSpc>
              <a:spcBef>
                <a:spcPct val="50000"/>
              </a:spcBef>
              <a:spcAft>
                <a:spcPts val="600"/>
              </a:spcAft>
              <a:defRPr/>
            </a:pPr>
            <a:r>
              <a:rPr lang="en-GB" sz="2000" dirty="0" smtClean="0">
                <a:gradFill>
                  <a:gsLst>
                    <a:gs pos="0">
                      <a:schemeClr val="bg1"/>
                    </a:gs>
                    <a:gs pos="100000">
                      <a:schemeClr val="bg1"/>
                    </a:gs>
                  </a:gsLst>
                  <a:lin ang="16200000" scaled="1"/>
                </a:gradFill>
                <a:latin typeface="Segoe Light" pitchFamily="34" charset="0"/>
              </a:rPr>
              <a:t>VPNs </a:t>
            </a:r>
            <a:r>
              <a:rPr lang="en-GB" sz="2000" u="sng" dirty="0" smtClean="0">
                <a:gradFill>
                  <a:gsLst>
                    <a:gs pos="0">
                      <a:schemeClr val="bg1"/>
                    </a:gs>
                    <a:gs pos="100000">
                      <a:schemeClr val="bg1"/>
                    </a:gs>
                  </a:gsLst>
                  <a:lin ang="16200000" scaled="1"/>
                </a:gradFill>
                <a:latin typeface="Segoe Light" pitchFamily="34" charset="0"/>
              </a:rPr>
              <a:t>connect</a:t>
            </a:r>
            <a:r>
              <a:rPr lang="en-GB" sz="2000" dirty="0" smtClean="0">
                <a:gradFill>
                  <a:gsLst>
                    <a:gs pos="0">
                      <a:schemeClr val="bg1"/>
                    </a:gs>
                    <a:gs pos="100000">
                      <a:schemeClr val="bg1"/>
                    </a:gs>
                  </a:gsLst>
                  <a:lin ang="16200000" scaled="1"/>
                </a:gradFill>
                <a:latin typeface="Segoe Light" pitchFamily="34" charset="0"/>
              </a:rPr>
              <a:t> the user to the network</a:t>
            </a:r>
          </a:p>
          <a:p>
            <a:pPr algn="ctr">
              <a:lnSpc>
                <a:spcPct val="85000"/>
              </a:lnSpc>
              <a:spcBef>
                <a:spcPct val="50000"/>
              </a:spcBef>
              <a:spcAft>
                <a:spcPts val="600"/>
              </a:spcAft>
              <a:defRPr/>
            </a:pPr>
            <a:r>
              <a:rPr lang="en-GB" sz="2000" dirty="0" smtClean="0">
                <a:gradFill>
                  <a:gsLst>
                    <a:gs pos="0">
                      <a:schemeClr val="bg1"/>
                    </a:gs>
                    <a:gs pos="100000">
                      <a:schemeClr val="bg1"/>
                    </a:gs>
                  </a:gsLst>
                  <a:lin ang="16200000" scaled="1"/>
                </a:gradFill>
                <a:latin typeface="Segoe Light" pitchFamily="34" charset="0"/>
              </a:rPr>
              <a:t>DirectAccess </a:t>
            </a:r>
            <a:r>
              <a:rPr lang="en-GB" sz="2000" u="sng" dirty="0" smtClean="0">
                <a:gradFill>
                  <a:gsLst>
                    <a:gs pos="0">
                      <a:schemeClr val="bg1"/>
                    </a:gs>
                    <a:gs pos="100000">
                      <a:schemeClr val="bg1"/>
                    </a:gs>
                  </a:gsLst>
                  <a:lin ang="16200000" scaled="1"/>
                </a:gradFill>
                <a:latin typeface="Segoe Light" pitchFamily="34" charset="0"/>
              </a:rPr>
              <a:t>extends</a:t>
            </a:r>
            <a:r>
              <a:rPr lang="en-GB" sz="2000" dirty="0" smtClean="0">
                <a:gradFill>
                  <a:gsLst>
                    <a:gs pos="0">
                      <a:schemeClr val="bg1"/>
                    </a:gs>
                    <a:gs pos="100000">
                      <a:schemeClr val="bg1"/>
                    </a:gs>
                  </a:gsLst>
                  <a:lin ang="16200000" scaled="1"/>
                </a:gradFill>
                <a:latin typeface="Segoe Light" pitchFamily="34" charset="0"/>
              </a:rPr>
              <a:t> the network to the computer and user</a:t>
            </a:r>
            <a:endParaRPr lang="en-US" sz="2000" dirty="0">
              <a:gradFill>
                <a:gsLst>
                  <a:gs pos="0">
                    <a:schemeClr val="bg1"/>
                  </a:gs>
                  <a:gs pos="100000">
                    <a:schemeClr val="bg1"/>
                  </a:gs>
                </a:gsLst>
                <a:lin ang="16200000" scaled="1"/>
              </a:gradFill>
              <a:latin typeface="Segoe Light" pitchFamily="34" charset="0"/>
            </a:endParaRPr>
          </a:p>
        </p:txBody>
      </p:sp>
      <p:grpSp>
        <p:nvGrpSpPr>
          <p:cNvPr id="2" name="Group 104"/>
          <p:cNvGrpSpPr/>
          <p:nvPr/>
        </p:nvGrpSpPr>
        <p:grpSpPr>
          <a:xfrm>
            <a:off x="-42012" y="2171451"/>
            <a:ext cx="9235440" cy="108858"/>
            <a:chOff x="-42012" y="1815192"/>
            <a:chExt cx="9235440" cy="108858"/>
          </a:xfrm>
        </p:grpSpPr>
        <p:sp useBgFill="1">
          <p:nvSpPr>
            <p:cNvPr id="58" name="Rectangle 57"/>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p:cNvSpPr txBox="1">
            <a:spLocks noChangeArrowheads="1"/>
          </p:cNvSpPr>
          <p:nvPr/>
        </p:nvSpPr>
        <p:spPr bwMode="auto">
          <a:xfrm>
            <a:off x="764990" y="1697759"/>
            <a:ext cx="1359532" cy="563207"/>
          </a:xfrm>
          <a:prstGeom prst="rect">
            <a:avLst/>
          </a:prstGeom>
          <a:noFill/>
          <a:ln w="9525">
            <a:noFill/>
            <a:miter lim="800000"/>
            <a:headEnd/>
            <a:tailEnd/>
          </a:ln>
        </p:spPr>
        <p:txBody>
          <a:bodyPr wrap="square" lIns="91413" tIns="45708" rIns="91413" bIns="45708">
            <a:spAutoFit/>
          </a:bodyPr>
          <a:lstStyle/>
          <a:p>
            <a:pPr algn="ctr">
              <a:lnSpc>
                <a:spcPct val="85000"/>
              </a:lnSpc>
              <a:spcBef>
                <a:spcPct val="50000"/>
              </a:spcBef>
              <a:defRPr/>
            </a:pPr>
            <a:r>
              <a:rPr lang="en-US" dirty="0" smtClean="0">
                <a:gradFill flip="none" rotWithShape="1">
                  <a:gsLst>
                    <a:gs pos="0">
                      <a:schemeClr val="bg1"/>
                    </a:gs>
                    <a:gs pos="100000">
                      <a:schemeClr val="accent3"/>
                    </a:gs>
                  </a:gsLst>
                  <a:lin ang="5400000" scaled="1"/>
                  <a:tileRect/>
                </a:gradFill>
                <a:latin typeface="Segoe Light" pitchFamily="34" charset="0"/>
              </a:rPr>
              <a:t>Always </a:t>
            </a:r>
            <a:br>
              <a:rPr lang="en-US" dirty="0" smtClean="0">
                <a:gradFill flip="none" rotWithShape="1">
                  <a:gsLst>
                    <a:gs pos="0">
                      <a:schemeClr val="bg1"/>
                    </a:gs>
                    <a:gs pos="100000">
                      <a:schemeClr val="accent3"/>
                    </a:gs>
                  </a:gsLst>
                  <a:lin ang="5400000" scaled="1"/>
                  <a:tileRect/>
                </a:gradFill>
                <a:latin typeface="Segoe Light" pitchFamily="34" charset="0"/>
              </a:rPr>
            </a:br>
            <a:r>
              <a:rPr lang="en-US" dirty="0" smtClean="0">
                <a:gradFill flip="none" rotWithShape="1">
                  <a:gsLst>
                    <a:gs pos="0">
                      <a:schemeClr val="bg1"/>
                    </a:gs>
                    <a:gs pos="100000">
                      <a:schemeClr val="accent3"/>
                    </a:gs>
                  </a:gsLst>
                  <a:lin ang="5400000" scaled="1"/>
                  <a:tileRect/>
                </a:gradFill>
                <a:latin typeface="Segoe Light" pitchFamily="34" charset="0"/>
              </a:rPr>
              <a:t>On</a:t>
            </a:r>
          </a:p>
        </p:txBody>
      </p:sp>
      <p:sp>
        <p:nvSpPr>
          <p:cNvPr id="102" name="TextBox 101"/>
          <p:cNvSpPr txBox="1">
            <a:spLocks noChangeArrowheads="1"/>
          </p:cNvSpPr>
          <p:nvPr/>
        </p:nvSpPr>
        <p:spPr bwMode="auto">
          <a:xfrm>
            <a:off x="2719866" y="1697759"/>
            <a:ext cx="1622961" cy="563207"/>
          </a:xfrm>
          <a:prstGeom prst="rect">
            <a:avLst/>
          </a:prstGeom>
          <a:noFill/>
          <a:ln w="3175">
            <a:noFill/>
            <a:headEnd type="none" w="med" len="med"/>
            <a:tailEnd type="none" w="med" len="med"/>
          </a:ln>
          <a:effectLst/>
        </p:spPr>
        <p:txBody>
          <a:bodyPr wrap="square" lIns="91413" tIns="45708" rIns="91413" bIns="45708">
            <a:spAutoFit/>
          </a:bodyPr>
          <a:lstStyle/>
          <a:p>
            <a:pPr algn="ctr">
              <a:lnSpc>
                <a:spcPct val="85000"/>
              </a:lnSpc>
              <a:spcBef>
                <a:spcPct val="50000"/>
              </a:spcBef>
              <a:defRPr/>
            </a:pPr>
            <a:r>
              <a:rPr lang="en-US" dirty="0" smtClean="0">
                <a:gradFill flip="none" rotWithShape="1">
                  <a:gsLst>
                    <a:gs pos="0">
                      <a:schemeClr val="bg1"/>
                    </a:gs>
                    <a:gs pos="100000">
                      <a:schemeClr val="accent3"/>
                    </a:gs>
                  </a:gsLst>
                  <a:lin ang="5400000" scaled="1"/>
                  <a:tileRect/>
                </a:gradFill>
                <a:latin typeface="Segoe Light" pitchFamily="34" charset="0"/>
              </a:rPr>
              <a:t>Manage </a:t>
            </a:r>
            <a:br>
              <a:rPr lang="en-US" dirty="0" smtClean="0">
                <a:gradFill flip="none" rotWithShape="1">
                  <a:gsLst>
                    <a:gs pos="0">
                      <a:schemeClr val="bg1"/>
                    </a:gs>
                    <a:gs pos="100000">
                      <a:schemeClr val="accent3"/>
                    </a:gs>
                  </a:gsLst>
                  <a:lin ang="5400000" scaled="1"/>
                  <a:tileRect/>
                </a:gradFill>
                <a:latin typeface="Segoe Light" pitchFamily="34" charset="0"/>
              </a:rPr>
            </a:br>
            <a:r>
              <a:rPr lang="en-US" dirty="0" smtClean="0">
                <a:gradFill flip="none" rotWithShape="1">
                  <a:gsLst>
                    <a:gs pos="0">
                      <a:schemeClr val="bg1"/>
                    </a:gs>
                    <a:gs pos="100000">
                      <a:schemeClr val="accent3"/>
                    </a:gs>
                  </a:gsLst>
                  <a:lin ang="5400000" scaled="1"/>
                  <a:tileRect/>
                </a:gradFill>
                <a:latin typeface="Segoe Light" pitchFamily="34" charset="0"/>
              </a:rPr>
              <a:t>Out</a:t>
            </a:r>
          </a:p>
        </p:txBody>
      </p:sp>
      <p:sp>
        <p:nvSpPr>
          <p:cNvPr id="103" name="TextBox 102"/>
          <p:cNvSpPr txBox="1">
            <a:spLocks noChangeArrowheads="1"/>
          </p:cNvSpPr>
          <p:nvPr/>
        </p:nvSpPr>
        <p:spPr bwMode="auto">
          <a:xfrm>
            <a:off x="4732890" y="1697759"/>
            <a:ext cx="1759527" cy="563207"/>
          </a:xfrm>
          <a:prstGeom prst="rect">
            <a:avLst/>
          </a:prstGeom>
          <a:noFill/>
          <a:ln w="3175">
            <a:noFill/>
            <a:headEnd type="none" w="med" len="med"/>
            <a:tailEnd type="none" w="med" len="med"/>
          </a:ln>
          <a:effectLst/>
        </p:spPr>
        <p:txBody>
          <a:bodyPr wrap="square" lIns="91413" tIns="45708" rIns="91413" bIns="45708">
            <a:spAutoFit/>
          </a:bodyPr>
          <a:lstStyle/>
          <a:p>
            <a:pPr algn="ctr">
              <a:lnSpc>
                <a:spcPct val="85000"/>
              </a:lnSpc>
              <a:spcBef>
                <a:spcPct val="50000"/>
              </a:spcBef>
              <a:defRPr/>
            </a:pPr>
            <a:r>
              <a:rPr lang="en-US" dirty="0" smtClean="0">
                <a:gradFill flip="none" rotWithShape="1">
                  <a:gsLst>
                    <a:gs pos="0">
                      <a:schemeClr val="bg1"/>
                    </a:gs>
                    <a:gs pos="100000">
                      <a:schemeClr val="accent3"/>
                    </a:gs>
                  </a:gsLst>
                  <a:lin ang="5400000" scaled="1"/>
                  <a:tileRect/>
                </a:gradFill>
                <a:latin typeface="Segoe Light" pitchFamily="34" charset="0"/>
              </a:rPr>
              <a:t>Access </a:t>
            </a:r>
            <a:br>
              <a:rPr lang="en-US" dirty="0" smtClean="0">
                <a:gradFill flip="none" rotWithShape="1">
                  <a:gsLst>
                    <a:gs pos="0">
                      <a:schemeClr val="bg1"/>
                    </a:gs>
                    <a:gs pos="100000">
                      <a:schemeClr val="accent3"/>
                    </a:gs>
                  </a:gsLst>
                  <a:lin ang="5400000" scaled="1"/>
                  <a:tileRect/>
                </a:gradFill>
                <a:latin typeface="Segoe Light" pitchFamily="34" charset="0"/>
              </a:rPr>
            </a:br>
            <a:r>
              <a:rPr lang="en-US" dirty="0" smtClean="0">
                <a:gradFill flip="none" rotWithShape="1">
                  <a:gsLst>
                    <a:gs pos="0">
                      <a:schemeClr val="bg1"/>
                    </a:gs>
                    <a:gs pos="100000">
                      <a:schemeClr val="accent3"/>
                    </a:gs>
                  </a:gsLst>
                  <a:lin ang="5400000" scaled="1"/>
                  <a:tileRect/>
                </a:gradFill>
                <a:latin typeface="Segoe Light" pitchFamily="34" charset="0"/>
              </a:rPr>
              <a:t>Policies</a:t>
            </a:r>
          </a:p>
        </p:txBody>
      </p:sp>
      <p:sp>
        <p:nvSpPr>
          <p:cNvPr id="104" name="TextBox 103"/>
          <p:cNvSpPr txBox="1">
            <a:spLocks noChangeArrowheads="1"/>
          </p:cNvSpPr>
          <p:nvPr/>
        </p:nvSpPr>
        <p:spPr bwMode="auto">
          <a:xfrm>
            <a:off x="6925888" y="1697759"/>
            <a:ext cx="1520041" cy="563207"/>
          </a:xfrm>
          <a:prstGeom prst="rect">
            <a:avLst/>
          </a:prstGeom>
          <a:noFill/>
          <a:ln w="3175">
            <a:noFill/>
            <a:headEnd type="none" w="med" len="med"/>
            <a:tailEnd type="none" w="med" len="med"/>
          </a:ln>
          <a:effectLst/>
        </p:spPr>
        <p:txBody>
          <a:bodyPr wrap="square" lIns="91413" tIns="45708" rIns="91413" bIns="45708">
            <a:spAutoFit/>
          </a:bodyPr>
          <a:lstStyle/>
          <a:p>
            <a:pPr algn="ctr">
              <a:lnSpc>
                <a:spcPct val="85000"/>
              </a:lnSpc>
              <a:spcBef>
                <a:spcPct val="50000"/>
              </a:spcBef>
              <a:defRPr/>
            </a:pPr>
            <a:r>
              <a:rPr lang="en-US" dirty="0" smtClean="0">
                <a:gradFill flip="none" rotWithShape="1">
                  <a:gsLst>
                    <a:gs pos="0">
                      <a:schemeClr val="bg1"/>
                    </a:gs>
                    <a:gs pos="100000">
                      <a:schemeClr val="accent3"/>
                    </a:gs>
                  </a:gsLst>
                  <a:lin ang="5400000" scaled="1"/>
                  <a:tileRect/>
                </a:gradFill>
                <a:latin typeface="Segoe Light" pitchFamily="34" charset="0"/>
              </a:rPr>
              <a:t>Protected Transactions</a:t>
            </a:r>
          </a:p>
        </p:txBody>
      </p:sp>
      <p:sp>
        <p:nvSpPr>
          <p:cNvPr id="42" name="TextBox 41"/>
          <p:cNvSpPr txBox="1"/>
          <p:nvPr/>
        </p:nvSpPr>
        <p:spPr>
          <a:xfrm>
            <a:off x="550425" y="2368824"/>
            <a:ext cx="1781298" cy="4801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Improved productivity</a:t>
            </a:r>
          </a:p>
        </p:txBody>
      </p:sp>
      <p:sp>
        <p:nvSpPr>
          <p:cNvPr id="43" name="TextBox 42"/>
          <p:cNvSpPr txBox="1"/>
          <p:nvPr/>
        </p:nvSpPr>
        <p:spPr>
          <a:xfrm>
            <a:off x="550425" y="3175647"/>
            <a:ext cx="1781298" cy="286232"/>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Not user initiated</a:t>
            </a:r>
          </a:p>
        </p:txBody>
      </p:sp>
      <p:sp>
        <p:nvSpPr>
          <p:cNvPr id="44" name="TextBox 43"/>
          <p:cNvSpPr txBox="1"/>
          <p:nvPr/>
        </p:nvSpPr>
        <p:spPr>
          <a:xfrm>
            <a:off x="2591392" y="2368824"/>
            <a:ext cx="1781298" cy="4801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"Light up" </a:t>
            </a:r>
            <a:b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b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remote clients</a:t>
            </a:r>
          </a:p>
        </p:txBody>
      </p:sp>
      <p:sp>
        <p:nvSpPr>
          <p:cNvPr id="45" name="TextBox 44"/>
          <p:cNvSpPr txBox="1"/>
          <p:nvPr/>
        </p:nvSpPr>
        <p:spPr>
          <a:xfrm>
            <a:off x="2591392" y="3175647"/>
            <a:ext cx="1781298" cy="4801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Decreases patch miss rates</a:t>
            </a:r>
          </a:p>
        </p:txBody>
      </p:sp>
      <p:sp>
        <p:nvSpPr>
          <p:cNvPr id="46" name="TextBox 45"/>
          <p:cNvSpPr txBox="1"/>
          <p:nvPr/>
        </p:nvSpPr>
        <p:spPr>
          <a:xfrm>
            <a:off x="4686146" y="2324756"/>
            <a:ext cx="1781298" cy="6740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Pre-logon </a:t>
            </a:r>
            <a:b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b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health checks </a:t>
            </a:r>
            <a:b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b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and remediation</a:t>
            </a:r>
          </a:p>
        </p:txBody>
      </p:sp>
      <p:sp>
        <p:nvSpPr>
          <p:cNvPr id="47" name="TextBox 46"/>
          <p:cNvSpPr txBox="1"/>
          <p:nvPr/>
        </p:nvSpPr>
        <p:spPr>
          <a:xfrm>
            <a:off x="4686146" y="3131579"/>
            <a:ext cx="1781298" cy="6740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Replaces modal "connect-time" health checks</a:t>
            </a:r>
          </a:p>
        </p:txBody>
      </p:sp>
      <p:sp>
        <p:nvSpPr>
          <p:cNvPr id="48" name="TextBox 47"/>
          <p:cNvSpPr txBox="1"/>
          <p:nvPr/>
        </p:nvSpPr>
        <p:spPr>
          <a:xfrm>
            <a:off x="6740558" y="2324756"/>
            <a:ext cx="1781298" cy="6740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Supports authenticated transactions</a:t>
            </a:r>
          </a:p>
        </p:txBody>
      </p:sp>
      <p:sp>
        <p:nvSpPr>
          <p:cNvPr id="49" name="TextBox 48"/>
          <p:cNvSpPr txBox="1"/>
          <p:nvPr/>
        </p:nvSpPr>
        <p:spPr>
          <a:xfrm>
            <a:off x="6740558" y="3164630"/>
            <a:ext cx="1781298" cy="480131"/>
          </a:xfrm>
          <a:prstGeom prst="rect">
            <a:avLst/>
          </a:prstGeom>
          <a:noFill/>
        </p:spPr>
        <p:txBody>
          <a:bodyPr wrap="square" rtlCol="0">
            <a:spAutoFit/>
          </a:bodyPr>
          <a:lstStyle/>
          <a:p>
            <a:pPr algn="ctr">
              <a:lnSpc>
                <a:spcPct val="90000"/>
              </a:lnSpc>
              <a:spcAft>
                <a:spcPts val="1200"/>
              </a:spcAft>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Supports encrypted transactions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1000"/>
                                        <p:tgtEl>
                                          <p:spTgt spid="9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1000"/>
                                        <p:tgtEl>
                                          <p:spTgt spid="10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1000"/>
                                        <p:tgtEl>
                                          <p:spTgt spid="9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1000"/>
                                        <p:tgtEl>
                                          <p:spTgt spid="69"/>
                                        </p:tgtEl>
                                      </p:cBhvr>
                                    </p:animEffect>
                                  </p:childTnLst>
                                </p:cTn>
                              </p:par>
                              <p:par>
                                <p:cTn id="51" presetID="10"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1000"/>
                                        <p:tgtEl>
                                          <p:spTgt spid="9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childTnLst>
                                </p:cTn>
                              </p:par>
                              <p:par>
                                <p:cTn id="76" presetID="10" presetClass="entr" presetSubtype="0" fill="hold" nodeType="with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childTnLst>
                                </p:cTn>
                              </p:par>
                              <p:par>
                                <p:cTn id="79" presetID="10" presetClass="entr" presetSubtype="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fade">
                                      <p:cBhvr>
                                        <p:cTn id="84" dur="1000"/>
                                        <p:tgtEl>
                                          <p:spTgt spid="10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1000"/>
                                        <p:tgtEl>
                                          <p:spTgt spid="4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1000"/>
                                        <p:tgtEl>
                                          <p:spTgt spid="47"/>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fade">
                                      <p:cBhvr>
                                        <p:cTn id="100" dur="1000"/>
                                        <p:tgtEl>
                                          <p:spTgt spid="9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1000"/>
                                        <p:tgtEl>
                                          <p:spTgt spid="55"/>
                                        </p:tgtEl>
                                      </p:cBhvr>
                                    </p:animEffect>
                                  </p:childTnLst>
                                </p:cTn>
                              </p:par>
                              <p:par>
                                <p:cTn id="104" presetID="10" presetClass="entr" presetSubtype="0" fill="hold"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1000"/>
                                        <p:tgtEl>
                                          <p:spTgt spid="66"/>
                                        </p:tgtEl>
                                      </p:cBhvr>
                                    </p:animEffect>
                                  </p:childTnLst>
                                </p:cTn>
                              </p:par>
                              <p:par>
                                <p:cTn id="107" presetID="10" presetClass="entr" presetSubtype="0" fill="hold"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childTnLst>
                                </p:cTn>
                              </p:par>
                              <p:par>
                                <p:cTn id="110" presetID="10"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1000"/>
                                        <p:tgtEl>
                                          <p:spTgt spid="7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4"/>
                                        </p:tgtEl>
                                        <p:attrNameLst>
                                          <p:attrName>style.visibility</p:attrName>
                                        </p:attrNameLst>
                                      </p:cBhvr>
                                      <p:to>
                                        <p:strVal val="visible"/>
                                      </p:to>
                                    </p:set>
                                    <p:animEffect transition="in" filter="fade">
                                      <p:cBhvr>
                                        <p:cTn id="115" dur="1000"/>
                                        <p:tgtEl>
                                          <p:spTgt spid="10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anim calcmode="lin" valueType="num">
                                      <p:cBhvr>
                                        <p:cTn id="126" dur="500" fill="hold"/>
                                        <p:tgtEl>
                                          <p:spTgt spid="37"/>
                                        </p:tgtEl>
                                        <p:attrNameLst>
                                          <p:attrName>ppt_x</p:attrName>
                                        </p:attrNameLst>
                                      </p:cBhvr>
                                      <p:tavLst>
                                        <p:tav tm="0">
                                          <p:val>
                                            <p:strVal val="#ppt_x"/>
                                          </p:val>
                                        </p:tav>
                                        <p:tav tm="100000">
                                          <p:val>
                                            <p:strVal val="#ppt_x"/>
                                          </p:val>
                                        </p:tav>
                                      </p:tavLst>
                                    </p:anim>
                                    <p:anim calcmode="lin" valueType="num">
                                      <p:cBhvr>
                                        <p:cTn id="127" dur="500" fill="hold"/>
                                        <p:tgtEl>
                                          <p:spTgt spid="37"/>
                                        </p:tgtEl>
                                        <p:attrNameLst>
                                          <p:attrName>ppt_y</p:attrName>
                                        </p:attrNameLst>
                                      </p:cBhvr>
                                      <p:tavLst>
                                        <p:tav tm="0">
                                          <p:val>
                                            <p:strVal val="#ppt_y+.1"/>
                                          </p:val>
                                        </p:tav>
                                        <p:tav tm="100000">
                                          <p:val>
                                            <p:strVal val="#ppt_y"/>
                                          </p:val>
                                        </p:tav>
                                      </p:tavLst>
                                    </p:anim>
                                  </p:childTnLst>
                                </p:cTn>
                              </p:par>
                              <p:par>
                                <p:cTn id="128" presetID="22" presetClass="entr" presetSubtype="8" fill="hold" grpId="0" nodeType="with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wipe(left)">
                                      <p:cBhvr>
                                        <p:cTn id="130" dur="500"/>
                                        <p:tgtEl>
                                          <p:spTgt spid="94"/>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wipe(right)">
                                      <p:cBhvr>
                                        <p:cTn id="133" dur="500"/>
                                        <p:tgtEl>
                                          <p:spTgt spid="9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6404"/>
                                        </p:tgtEl>
                                        <p:attrNameLst>
                                          <p:attrName>style.visibility</p:attrName>
                                        </p:attrNameLst>
                                      </p:cBhvr>
                                      <p:to>
                                        <p:strVal val="visible"/>
                                      </p:to>
                                    </p:set>
                                    <p:animEffect transition="in" filter="fade">
                                      <p:cBhvr>
                                        <p:cTn id="136" dur="20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4" grpId="0" animBg="1"/>
      <p:bldP spid="35" grpId="0" animBg="1"/>
      <p:bldP spid="29" grpId="0" animBg="1"/>
      <p:bldP spid="33" grpId="0" animBg="1"/>
      <p:bldP spid="38" grpId="0" animBg="1"/>
      <p:bldP spid="39" grpId="0" animBg="1"/>
      <p:bldP spid="96" grpId="0" animBg="1"/>
      <p:bldP spid="97" grpId="0" animBg="1"/>
      <p:bldP spid="98" grpId="0" animBg="1"/>
      <p:bldP spid="99" grpId="0" animBg="1"/>
      <p:bldP spid="51" grpId="0"/>
      <p:bldP spid="53" grpId="0"/>
      <p:bldP spid="54" grpId="0"/>
      <p:bldP spid="55" grpId="0"/>
      <p:bldP spid="37" grpId="0" animBg="1"/>
      <p:bldP spid="74" grpId="0"/>
      <p:bldP spid="94" grpId="0" animBg="1"/>
      <p:bldP spid="95" grpId="0" animBg="1"/>
      <p:bldP spid="16404" grpId="0"/>
      <p:bldP spid="101" grpId="0"/>
      <p:bldP spid="102" grpId="0"/>
      <p:bldP spid="103" grpId="0"/>
      <p:bldP spid="104" grpId="0"/>
      <p:bldP spid="42" grpId="0"/>
      <p:bldP spid="43"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 Same Side Corner Rectangle 12"/>
          <p:cNvSpPr/>
          <p:nvPr/>
        </p:nvSpPr>
        <p:spPr>
          <a:xfrm rot="5400000">
            <a:off x="3397902" y="-784130"/>
            <a:ext cx="2205321" cy="9286876"/>
          </a:xfrm>
          <a:prstGeom prst="round2SameRect">
            <a:avLst>
              <a:gd name="adj1" fmla="val 0"/>
              <a:gd name="adj2" fmla="val 0"/>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chemeClr val="tx2">
                  <a:lumMod val="40000"/>
                  <a:lumOff val="60000"/>
                </a:schemeClr>
              </a:buClr>
              <a:buSzPct val="80000"/>
            </a:pPr>
            <a:endParaRPr lang="en-US" dirty="0" smtClean="0">
              <a:solidFill>
                <a:schemeClr val="tx1"/>
              </a:solidFill>
              <a:latin typeface="Segoe" pitchFamily="34" charset="0"/>
            </a:endParaRPr>
          </a:p>
        </p:txBody>
      </p:sp>
      <p:sp>
        <p:nvSpPr>
          <p:cNvPr id="22" name="Round Same Side Corner Rectangle 21"/>
          <p:cNvSpPr/>
          <p:nvPr/>
        </p:nvSpPr>
        <p:spPr>
          <a:xfrm rot="5400000">
            <a:off x="1979238" y="-656385"/>
            <a:ext cx="4128250" cy="8372477"/>
          </a:xfrm>
          <a:prstGeom prst="round2SameRect">
            <a:avLst>
              <a:gd name="adj1" fmla="val 6434"/>
              <a:gd name="adj2" fmla="val 0"/>
            </a:avLst>
          </a:prstGeom>
          <a:noFill/>
          <a:ln w="38100">
            <a:solidFill>
              <a:schemeClr val="tx1">
                <a:alpha val="31000"/>
              </a:schemeClr>
            </a:solidFill>
          </a:ln>
          <a:effectLst/>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b" anchorCtr="0" compatLnSpc="1">
            <a:prstTxWarp prst="textNoShape">
              <a:avLst/>
            </a:prstTxWarp>
          </a:bodyPr>
          <a:lstStyle/>
          <a:p>
            <a:pPr algn="ctr" fontAlgn="base">
              <a:lnSpc>
                <a:spcPct val="90000"/>
              </a:lnSpc>
              <a:spcBef>
                <a:spcPct val="0"/>
              </a:spcBef>
              <a:spcAft>
                <a:spcPct val="0"/>
              </a:spcAft>
              <a:buClr>
                <a:schemeClr val="tx2">
                  <a:lumMod val="40000"/>
                  <a:lumOff val="60000"/>
                </a:schemeClr>
              </a:buClr>
              <a:buSzPct val="80000"/>
            </a:pPr>
            <a:endPar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endParaRPr>
          </a:p>
        </p:txBody>
      </p:sp>
      <p:sp>
        <p:nvSpPr>
          <p:cNvPr id="10" name="Title 9"/>
          <p:cNvSpPr>
            <a:spLocks noGrp="1"/>
          </p:cNvSpPr>
          <p:nvPr>
            <p:ph type="title"/>
          </p:nvPr>
        </p:nvSpPr>
        <p:spPr>
          <a:xfrm>
            <a:off x="457200" y="274320"/>
            <a:ext cx="8229600" cy="1066800"/>
          </a:xfrm>
        </p:spPr>
        <p:txBody>
          <a:bodyPr/>
          <a:lstStyle/>
          <a:p>
            <a:r>
              <a:rPr lang="en-US" dirty="0" smtClean="0"/>
              <a:t>The Evidence</a:t>
            </a:r>
            <a:endParaRPr lang="en-US" dirty="0"/>
          </a:p>
        </p:txBody>
      </p:sp>
      <p:sp>
        <p:nvSpPr>
          <p:cNvPr id="49" name="Rectangle 48"/>
          <p:cNvSpPr/>
          <p:nvPr/>
        </p:nvSpPr>
        <p:spPr>
          <a:xfrm>
            <a:off x="-3" y="2817341"/>
            <a:ext cx="8067677" cy="2087456"/>
          </a:xfrm>
          <a:prstGeom prst="rect">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p:cNvSpPr/>
          <p:nvPr/>
        </p:nvSpPr>
        <p:spPr>
          <a:xfrm rot="10800000">
            <a:off x="3206186" y="4373726"/>
            <a:ext cx="5937813"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0800000">
            <a:off x="3206186" y="4373726"/>
            <a:ext cx="5937813" cy="33337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30655" y="1769386"/>
            <a:ext cx="7249577" cy="75713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defTabSz="914400">
              <a:lnSpc>
                <a:spcPct val="90000"/>
              </a:lnSpc>
              <a:spcBef>
                <a:spcPct val="0"/>
              </a:spcBef>
            </a:pPr>
            <a:r>
              <a:rPr lang="en-US" sz="2400" dirty="0" smtClean="0">
                <a:gradFill>
                  <a:gsLst>
                    <a:gs pos="0">
                      <a:schemeClr val="bg1"/>
                    </a:gs>
                    <a:gs pos="86000">
                      <a:schemeClr val="bg1"/>
                    </a:gs>
                  </a:gsLst>
                  <a:lin ang="5400000" scaled="0"/>
                </a:gradFill>
                <a:effectLst>
                  <a:outerShdw blurRad="38100" dist="38100" dir="2700000" algn="tl">
                    <a:srgbClr val="000000">
                      <a:alpha val="43137"/>
                    </a:srgbClr>
                  </a:outerShdw>
                </a:effectLst>
                <a:latin typeface="Segoe" pitchFamily="34" charset="0"/>
                <a:ea typeface="+mj-ea"/>
                <a:cs typeface="+mj-cs"/>
              </a:rPr>
              <a:t>DirectAccess with Windows Server 2008 R2 </a:t>
            </a:r>
            <a:br>
              <a:rPr lang="en-US" sz="2400" dirty="0" smtClean="0">
                <a:gradFill>
                  <a:gsLst>
                    <a:gs pos="0">
                      <a:schemeClr val="bg1"/>
                    </a:gs>
                    <a:gs pos="86000">
                      <a:schemeClr val="bg1"/>
                    </a:gs>
                  </a:gsLst>
                  <a:lin ang="5400000" scaled="0"/>
                </a:gradFill>
                <a:effectLst>
                  <a:outerShdw blurRad="38100" dist="38100" dir="2700000" algn="tl">
                    <a:srgbClr val="000000">
                      <a:alpha val="43137"/>
                    </a:srgbClr>
                  </a:outerShdw>
                </a:effectLst>
                <a:latin typeface="Segoe" pitchFamily="34" charset="0"/>
                <a:ea typeface="+mj-ea"/>
                <a:cs typeface="+mj-cs"/>
              </a:rPr>
            </a:br>
            <a:r>
              <a:rPr lang="en-US" sz="2400" dirty="0" smtClean="0">
                <a:gradFill>
                  <a:gsLst>
                    <a:gs pos="0">
                      <a:schemeClr val="bg1"/>
                    </a:gs>
                    <a:gs pos="86000">
                      <a:schemeClr val="bg1"/>
                    </a:gs>
                  </a:gsLst>
                  <a:lin ang="5400000" scaled="0"/>
                </a:gradFill>
                <a:effectLst>
                  <a:outerShdw blurRad="38100" dist="38100" dir="2700000" algn="tl">
                    <a:srgbClr val="000000">
                      <a:alpha val="43137"/>
                    </a:srgbClr>
                  </a:outerShdw>
                </a:effectLst>
                <a:latin typeface="Segoe" pitchFamily="34" charset="0"/>
                <a:ea typeface="+mj-ea"/>
                <a:cs typeface="+mj-cs"/>
              </a:rPr>
              <a:t>and Windows 7 Operating System</a:t>
            </a:r>
          </a:p>
        </p:txBody>
      </p:sp>
      <p:sp>
        <p:nvSpPr>
          <p:cNvPr id="73" name="TextBox 72"/>
          <p:cNvSpPr txBox="1"/>
          <p:nvPr/>
        </p:nvSpPr>
        <p:spPr>
          <a:xfrm>
            <a:off x="457200" y="2999344"/>
            <a:ext cx="7424057" cy="1714315"/>
          </a:xfrm>
          <a:prstGeom prst="rect">
            <a:avLst/>
          </a:prstGeom>
          <a:noFill/>
        </p:spPr>
        <p:txBody>
          <a:bodyPr wrap="square" rtlCol="0">
            <a:spAutoFit/>
          </a:bodyPr>
          <a:lstStyle/>
          <a:p>
            <a:pPr>
              <a:lnSpc>
                <a:spcPct val="90000"/>
              </a:lnSpc>
              <a:spcAft>
                <a:spcPts val="1200"/>
              </a:spcAft>
            </a:pPr>
            <a:r>
              <a:rPr lang="en-US" dirty="0" smtClean="0">
                <a:gradFill>
                  <a:gsLst>
                    <a:gs pos="0">
                      <a:schemeClr val="bg1"/>
                    </a:gs>
                    <a:gs pos="86000">
                      <a:schemeClr val="bg1"/>
                    </a:gs>
                  </a:gsLst>
                  <a:lin ang="5400000" scaled="0"/>
                </a:gradFill>
                <a:latin typeface="Segoe Light"/>
              </a:rPr>
              <a:t>“Recently, a sales account executive and I had about an hour-long drive back to the office from a customer site. With </a:t>
            </a:r>
            <a:r>
              <a:rPr lang="en-US" dirty="0" err="1" smtClean="0">
                <a:gradFill>
                  <a:gsLst>
                    <a:gs pos="0">
                      <a:schemeClr val="bg1"/>
                    </a:gs>
                    <a:gs pos="86000">
                      <a:schemeClr val="bg1"/>
                    </a:gs>
                  </a:gsLst>
                  <a:lin ang="5400000" scaled="0"/>
                </a:gradFill>
                <a:latin typeface="Segoe Light"/>
              </a:rPr>
              <a:t>DirectAccess</a:t>
            </a:r>
            <a:r>
              <a:rPr lang="en-US" dirty="0" smtClean="0">
                <a:gradFill>
                  <a:gsLst>
                    <a:gs pos="0">
                      <a:schemeClr val="bg1"/>
                    </a:gs>
                    <a:gs pos="86000">
                      <a:schemeClr val="bg1"/>
                    </a:gs>
                  </a:gsLst>
                  <a:lin ang="5400000" scaled="0"/>
                </a:gradFill>
                <a:latin typeface="Segoe Light"/>
              </a:rPr>
              <a:t>, he was able </a:t>
            </a:r>
            <a:br>
              <a:rPr lang="en-US" dirty="0" smtClean="0">
                <a:gradFill>
                  <a:gsLst>
                    <a:gs pos="0">
                      <a:schemeClr val="bg1"/>
                    </a:gs>
                    <a:gs pos="86000">
                      <a:schemeClr val="bg1"/>
                    </a:gs>
                  </a:gsLst>
                  <a:lin ang="5400000" scaled="0"/>
                </a:gradFill>
                <a:latin typeface="Segoe Light"/>
              </a:rPr>
            </a:br>
            <a:r>
              <a:rPr lang="en-US" dirty="0" smtClean="0">
                <a:gradFill>
                  <a:gsLst>
                    <a:gs pos="0">
                      <a:schemeClr val="bg1"/>
                    </a:gs>
                    <a:gs pos="86000">
                      <a:schemeClr val="bg1"/>
                    </a:gs>
                  </a:gsLst>
                  <a:lin ang="5400000" scaled="0"/>
                </a:gradFill>
                <a:latin typeface="Segoe Light"/>
              </a:rPr>
              <a:t>to log on to our network, access the documents he needed, and write </a:t>
            </a:r>
            <a:br>
              <a:rPr lang="en-US" dirty="0" smtClean="0">
                <a:gradFill>
                  <a:gsLst>
                    <a:gs pos="0">
                      <a:schemeClr val="bg1"/>
                    </a:gs>
                    <a:gs pos="86000">
                      <a:schemeClr val="bg1"/>
                    </a:gs>
                  </a:gsLst>
                  <a:lin ang="5400000" scaled="0"/>
                </a:gradFill>
                <a:latin typeface="Segoe Light"/>
              </a:rPr>
            </a:br>
            <a:r>
              <a:rPr lang="en-US" dirty="0" smtClean="0">
                <a:gradFill>
                  <a:gsLst>
                    <a:gs pos="0">
                      <a:schemeClr val="bg1"/>
                    </a:gs>
                    <a:gs pos="86000">
                      <a:schemeClr val="bg1"/>
                    </a:gs>
                  </a:gsLst>
                  <a:lin ang="5400000" scaled="0"/>
                </a:gradFill>
                <a:latin typeface="Segoe Light"/>
              </a:rPr>
              <a:t>the proposal while I drove. By the time we got back to the office, he was already hitting the send button to deliver the proposal.”</a:t>
            </a:r>
          </a:p>
          <a:p>
            <a:pPr algn="r">
              <a:lnSpc>
                <a:spcPct val="90000"/>
              </a:lnSpc>
              <a:spcAft>
                <a:spcPts val="600"/>
              </a:spcAft>
            </a:pPr>
            <a:r>
              <a:rPr lang="en-US" sz="1600" dirty="0" smtClean="0">
                <a:gradFill>
                  <a:gsLst>
                    <a:gs pos="0">
                      <a:schemeClr val="bg1"/>
                    </a:gs>
                    <a:gs pos="86000">
                      <a:schemeClr val="bg1"/>
                    </a:gs>
                  </a:gsLst>
                  <a:lin ang="5400000" scaled="0"/>
                </a:gradFill>
                <a:latin typeface="Segoe" pitchFamily="34" charset="0"/>
              </a:rPr>
              <a:t>Rand Morimoto, </a:t>
            </a:r>
            <a:r>
              <a:rPr lang="en-US" sz="1600" dirty="0" smtClean="0">
                <a:gradFill>
                  <a:gsLst>
                    <a:gs pos="0">
                      <a:schemeClr val="bg1"/>
                    </a:gs>
                    <a:gs pos="86000">
                      <a:schemeClr val="bg1"/>
                    </a:gs>
                  </a:gsLst>
                  <a:lin ang="5400000" scaled="0"/>
                </a:gradFill>
                <a:latin typeface="Segoe Light"/>
              </a:rPr>
              <a:t>President, Convergent Computing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1000"/>
                                        <p:tgtEl>
                                          <p:spTgt spid="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49" grpId="0" animBg="1"/>
      <p:bldP spid="69" grpId="0" animBg="1"/>
      <p:bldP spid="21"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 Same Side Corner Rectangle 18"/>
          <p:cNvSpPr/>
          <p:nvPr/>
        </p:nvSpPr>
        <p:spPr>
          <a:xfrm rot="16200000">
            <a:off x="2945468" y="39777"/>
            <a:ext cx="4773707" cy="7975232"/>
          </a:xfrm>
          <a:prstGeom prst="round2SameRect">
            <a:avLst>
              <a:gd name="adj1" fmla="val 5106"/>
              <a:gd name="adj2" fmla="val 0"/>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chemeClr val="tx2">
                  <a:lumMod val="40000"/>
                  <a:lumOff val="60000"/>
                </a:schemeClr>
              </a:buClr>
              <a:buSzPct val="80000"/>
            </a:pPr>
            <a:endParaRPr lang="en-US" dirty="0" smtClean="0">
              <a:solidFill>
                <a:schemeClr val="tx1"/>
              </a:solidFill>
              <a:latin typeface="Segoe" pitchFamily="34" charset="0"/>
            </a:endParaRPr>
          </a:p>
        </p:txBody>
      </p:sp>
      <p:sp>
        <p:nvSpPr>
          <p:cNvPr id="2" name="Title 1"/>
          <p:cNvSpPr>
            <a:spLocks noGrp="1"/>
          </p:cNvSpPr>
          <p:nvPr>
            <p:ph type="title"/>
          </p:nvPr>
        </p:nvSpPr>
        <p:spPr/>
        <p:txBody>
          <a:bodyPr/>
          <a:lstStyle/>
          <a:p>
            <a:r>
              <a:rPr lang="en-US" dirty="0" smtClean="0"/>
              <a:t>DirectAccess: </a:t>
            </a:r>
            <a:br>
              <a:rPr lang="en-US" dirty="0" smtClean="0"/>
            </a:br>
            <a:r>
              <a:rPr lang="en-US" sz="2400" dirty="0" smtClean="0"/>
              <a:t>Technical Foundation</a:t>
            </a:r>
            <a:endParaRPr lang="en-US" sz="2400" dirty="0"/>
          </a:p>
        </p:txBody>
      </p:sp>
      <p:sp>
        <p:nvSpPr>
          <p:cNvPr id="18" name="Round Same Side Corner Rectangle 17"/>
          <p:cNvSpPr/>
          <p:nvPr/>
        </p:nvSpPr>
        <p:spPr>
          <a:xfrm rot="16200000">
            <a:off x="2762364" y="23992"/>
            <a:ext cx="4965405" cy="8010527"/>
          </a:xfrm>
          <a:prstGeom prst="round2SameRect">
            <a:avLst>
              <a:gd name="adj1" fmla="val 5106"/>
              <a:gd name="adj2" fmla="val 0"/>
            </a:avLst>
          </a:prstGeom>
          <a:noFill/>
          <a:ln w="38100">
            <a:solidFill>
              <a:schemeClr val="tx1">
                <a:alpha val="31000"/>
              </a:schemeClr>
            </a:solidFill>
          </a:ln>
          <a:effectLst/>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b" anchorCtr="0" compatLnSpc="1">
            <a:prstTxWarp prst="textNoShape">
              <a:avLst/>
            </a:prstTxWarp>
          </a:bodyPr>
          <a:lstStyle/>
          <a:p>
            <a:pPr algn="ctr" fontAlgn="base">
              <a:lnSpc>
                <a:spcPct val="90000"/>
              </a:lnSpc>
              <a:spcBef>
                <a:spcPct val="0"/>
              </a:spcBef>
              <a:spcAft>
                <a:spcPct val="0"/>
              </a:spcAft>
              <a:buClr>
                <a:schemeClr val="tx2">
                  <a:lumMod val="40000"/>
                  <a:lumOff val="60000"/>
                </a:schemeClr>
              </a:buClr>
              <a:buSzPct val="80000"/>
            </a:pPr>
            <a:endPar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endParaRPr>
          </a:p>
        </p:txBody>
      </p:sp>
      <p:grpSp>
        <p:nvGrpSpPr>
          <p:cNvPr id="3" name="Group 16"/>
          <p:cNvGrpSpPr/>
          <p:nvPr/>
        </p:nvGrpSpPr>
        <p:grpSpPr>
          <a:xfrm>
            <a:off x="1566863" y="1792277"/>
            <a:ext cx="6010275" cy="4410165"/>
            <a:chOff x="1807844" y="1056166"/>
            <a:chExt cx="6010275" cy="4980780"/>
          </a:xfrm>
        </p:grpSpPr>
        <p:sp>
          <p:nvSpPr>
            <p:cNvPr id="6" name="Front"/>
            <p:cNvSpPr>
              <a:spLocks/>
            </p:cNvSpPr>
            <p:nvPr/>
          </p:nvSpPr>
          <p:spPr bwMode="auto">
            <a:xfrm>
              <a:off x="1807844" y="4922105"/>
              <a:ext cx="6010275" cy="1114841"/>
            </a:xfrm>
            <a:custGeom>
              <a:avLst/>
              <a:gdLst/>
              <a:ahLst/>
              <a:cxnLst>
                <a:cxn ang="0">
                  <a:pos x="0" y="836"/>
                </a:cxn>
                <a:cxn ang="0">
                  <a:pos x="510" y="0"/>
                </a:cxn>
                <a:cxn ang="0">
                  <a:pos x="4009" y="0"/>
                </a:cxn>
                <a:cxn ang="0">
                  <a:pos x="4507" y="836"/>
                </a:cxn>
                <a:cxn ang="0">
                  <a:pos x="0" y="836"/>
                </a:cxn>
              </a:cxnLst>
              <a:rect l="0" t="0" r="r" b="b"/>
              <a:pathLst>
                <a:path w="4507" h="836">
                  <a:moveTo>
                    <a:pt x="0" y="836"/>
                  </a:moveTo>
                  <a:lnTo>
                    <a:pt x="510" y="0"/>
                  </a:lnTo>
                  <a:lnTo>
                    <a:pt x="4009" y="0"/>
                  </a:lnTo>
                  <a:lnTo>
                    <a:pt x="4507" y="836"/>
                  </a:lnTo>
                  <a:lnTo>
                    <a:pt x="0" y="836"/>
                  </a:lnTo>
                  <a:close/>
                </a:path>
              </a:pathLst>
            </a:custGeom>
            <a:solidFill>
              <a:schemeClr val="tx1">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lt1"/>
                </a:solidFill>
              </a:endParaRPr>
            </a:p>
          </p:txBody>
        </p:sp>
        <p:sp>
          <p:nvSpPr>
            <p:cNvPr id="7" name="Side"/>
            <p:cNvSpPr>
              <a:spLocks/>
            </p:cNvSpPr>
            <p:nvPr/>
          </p:nvSpPr>
          <p:spPr bwMode="auto">
            <a:xfrm>
              <a:off x="1807844" y="3872607"/>
              <a:ext cx="680107" cy="2164339"/>
            </a:xfrm>
            <a:custGeom>
              <a:avLst/>
              <a:gdLst/>
              <a:ahLst/>
              <a:cxnLst>
                <a:cxn ang="0">
                  <a:pos x="510" y="0"/>
                </a:cxn>
                <a:cxn ang="0">
                  <a:pos x="510" y="787"/>
                </a:cxn>
                <a:cxn ang="0">
                  <a:pos x="0" y="1623"/>
                </a:cxn>
                <a:cxn ang="0">
                  <a:pos x="0" y="605"/>
                </a:cxn>
                <a:cxn ang="0">
                  <a:pos x="510" y="0"/>
                </a:cxn>
              </a:cxnLst>
              <a:rect l="0" t="0" r="r" b="b"/>
              <a:pathLst>
                <a:path w="510" h="1623">
                  <a:moveTo>
                    <a:pt x="510" y="0"/>
                  </a:moveTo>
                  <a:lnTo>
                    <a:pt x="510" y="787"/>
                  </a:lnTo>
                  <a:lnTo>
                    <a:pt x="0" y="1623"/>
                  </a:lnTo>
                  <a:lnTo>
                    <a:pt x="0" y="605"/>
                  </a:lnTo>
                  <a:lnTo>
                    <a:pt x="510" y="0"/>
                  </a:lnTo>
                  <a:close/>
                </a:path>
              </a:pathLst>
            </a:custGeom>
            <a:solidFill>
              <a:schemeClr val="tx1">
                <a:alpha val="5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lt1"/>
                </a:solidFill>
              </a:endParaRPr>
            </a:p>
          </p:txBody>
        </p:sp>
        <p:sp>
          <p:nvSpPr>
            <p:cNvPr id="5" name="3 billion Text"/>
            <p:cNvSpPr txBox="1">
              <a:spLocks noChangeArrowheads="1"/>
            </p:cNvSpPr>
            <p:nvPr/>
          </p:nvSpPr>
          <p:spPr bwMode="invGray">
            <a:xfrm>
              <a:off x="4251407" y="5326280"/>
              <a:ext cx="1236556" cy="369332"/>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marL="0" lvl="1" algn="ctr">
                <a:lnSpc>
                  <a:spcPct val="90000"/>
                </a:lnSpc>
                <a:spcBef>
                  <a:spcPts val="1200"/>
                </a:spcBef>
                <a:spcAft>
                  <a:spcPts val="1200"/>
                </a:spcAft>
                <a:buClr>
                  <a:schemeClr val="tx2"/>
                </a:buClr>
              </a:pPr>
              <a:r>
                <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Connectivity: </a:t>
              </a:r>
              <a:br>
                <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br>
              <a:r>
                <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Light" pitchFamily="34" charset="0"/>
                </a:rPr>
                <a:t>IPv6</a:t>
              </a:r>
            </a:p>
          </p:txBody>
        </p:sp>
        <p:sp>
          <p:nvSpPr>
            <p:cNvPr id="11" name="Front"/>
            <p:cNvSpPr>
              <a:spLocks/>
            </p:cNvSpPr>
            <p:nvPr/>
          </p:nvSpPr>
          <p:spPr bwMode="auto">
            <a:xfrm>
              <a:off x="2487951" y="3825934"/>
              <a:ext cx="4666064" cy="1096172"/>
            </a:xfrm>
            <a:custGeom>
              <a:avLst/>
              <a:gdLst/>
              <a:ahLst/>
              <a:cxnLst>
                <a:cxn ang="0">
                  <a:pos x="0" y="822"/>
                </a:cxn>
                <a:cxn ang="0">
                  <a:pos x="494" y="0"/>
                </a:cxn>
                <a:cxn ang="0">
                  <a:pos x="3017" y="0"/>
                </a:cxn>
                <a:cxn ang="0">
                  <a:pos x="3499" y="822"/>
                </a:cxn>
                <a:cxn ang="0">
                  <a:pos x="0" y="822"/>
                </a:cxn>
              </a:cxnLst>
              <a:rect l="0" t="0" r="r" b="b"/>
              <a:pathLst>
                <a:path w="3499" h="822">
                  <a:moveTo>
                    <a:pt x="0" y="822"/>
                  </a:moveTo>
                  <a:lnTo>
                    <a:pt x="494" y="0"/>
                  </a:lnTo>
                  <a:lnTo>
                    <a:pt x="3017" y="0"/>
                  </a:lnTo>
                  <a:lnTo>
                    <a:pt x="3499" y="822"/>
                  </a:lnTo>
                  <a:lnTo>
                    <a:pt x="0" y="822"/>
                  </a:lnTo>
                  <a:close/>
                </a:path>
              </a:pathLst>
            </a:custGeom>
            <a:solidFill>
              <a:schemeClr val="tx1">
                <a:alpha val="4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lt1"/>
                </a:solidFill>
              </a:endParaRPr>
            </a:p>
          </p:txBody>
        </p:sp>
        <p:sp>
          <p:nvSpPr>
            <p:cNvPr id="12" name="Side"/>
            <p:cNvSpPr>
              <a:spLocks/>
            </p:cNvSpPr>
            <p:nvPr/>
          </p:nvSpPr>
          <p:spPr bwMode="auto">
            <a:xfrm>
              <a:off x="2487951" y="3081817"/>
              <a:ext cx="658770" cy="1840289"/>
            </a:xfrm>
            <a:custGeom>
              <a:avLst/>
              <a:gdLst/>
              <a:ahLst/>
              <a:cxnLst>
                <a:cxn ang="0">
                  <a:pos x="494" y="0"/>
                </a:cxn>
                <a:cxn ang="0">
                  <a:pos x="494" y="558"/>
                </a:cxn>
                <a:cxn ang="0">
                  <a:pos x="0" y="1380"/>
                </a:cxn>
                <a:cxn ang="0">
                  <a:pos x="0" y="593"/>
                </a:cxn>
                <a:cxn ang="0">
                  <a:pos x="494" y="0"/>
                </a:cxn>
              </a:cxnLst>
              <a:rect l="0" t="0" r="r" b="b"/>
              <a:pathLst>
                <a:path w="494" h="1380">
                  <a:moveTo>
                    <a:pt x="494" y="0"/>
                  </a:moveTo>
                  <a:lnTo>
                    <a:pt x="494" y="558"/>
                  </a:lnTo>
                  <a:lnTo>
                    <a:pt x="0" y="1380"/>
                  </a:lnTo>
                  <a:lnTo>
                    <a:pt x="0" y="593"/>
                  </a:lnTo>
                  <a:lnTo>
                    <a:pt x="494" y="0"/>
                  </a:lnTo>
                  <a:close/>
                </a:path>
              </a:pathLst>
            </a:custGeom>
            <a:solidFill>
              <a:schemeClr val="tx1">
                <a:alpha val="4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lt1"/>
                </a:solidFill>
              </a:endParaRPr>
            </a:p>
          </p:txBody>
        </p:sp>
        <p:sp>
          <p:nvSpPr>
            <p:cNvPr id="10" name="2 billion Text"/>
            <p:cNvSpPr txBox="1">
              <a:spLocks noChangeArrowheads="1"/>
            </p:cNvSpPr>
            <p:nvPr/>
          </p:nvSpPr>
          <p:spPr bwMode="black">
            <a:xfrm>
              <a:off x="4251407" y="4032891"/>
              <a:ext cx="1236556" cy="708488"/>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algn="ctr">
                <a:lnSpc>
                  <a:spcPct val="90000"/>
                </a:lnSpc>
                <a:spcBef>
                  <a:spcPts val="1200"/>
                </a:spcBef>
                <a:spcAft>
                  <a:spcPts val="1200"/>
                </a:spcAft>
                <a:buClr>
                  <a:schemeClr val="tx2"/>
                </a:buClr>
                <a:buFont typeface="Wingdings 2" pitchFamily="18" charset="2"/>
                <a:buNone/>
              </a:pPr>
              <a:r>
                <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Data Protection: </a:t>
              </a:r>
              <a:br>
                <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br>
              <a:r>
                <a:rPr lang="en-US" dirty="0" err="1"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Light" pitchFamily="34" charset="0"/>
                </a:rPr>
                <a:t>IPsec</a:t>
              </a:r>
              <a:endPar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Light" pitchFamily="34" charset="0"/>
              </a:endParaRPr>
            </a:p>
          </p:txBody>
        </p:sp>
        <p:sp>
          <p:nvSpPr>
            <p:cNvPr id="14" name="Side"/>
            <p:cNvSpPr>
              <a:spLocks/>
            </p:cNvSpPr>
            <p:nvPr/>
          </p:nvSpPr>
          <p:spPr bwMode="auto">
            <a:xfrm>
              <a:off x="3146720" y="1056166"/>
              <a:ext cx="1704267" cy="2769767"/>
            </a:xfrm>
            <a:custGeom>
              <a:avLst/>
              <a:gdLst/>
              <a:ahLst/>
              <a:cxnLst>
                <a:cxn ang="0">
                  <a:pos x="1278" y="0"/>
                </a:cxn>
                <a:cxn ang="0">
                  <a:pos x="0" y="2077"/>
                </a:cxn>
                <a:cxn ang="0">
                  <a:pos x="0" y="1519"/>
                </a:cxn>
                <a:cxn ang="0">
                  <a:pos x="1278" y="0"/>
                </a:cxn>
              </a:cxnLst>
              <a:rect l="0" t="0" r="r" b="b"/>
              <a:pathLst>
                <a:path w="1278" h="2077">
                  <a:moveTo>
                    <a:pt x="1278" y="0"/>
                  </a:moveTo>
                  <a:lnTo>
                    <a:pt x="0" y="2077"/>
                  </a:lnTo>
                  <a:lnTo>
                    <a:pt x="0" y="1519"/>
                  </a:lnTo>
                  <a:lnTo>
                    <a:pt x="1278" y="0"/>
                  </a:lnTo>
                  <a:close/>
                </a:path>
              </a:pathLst>
            </a:custGeom>
            <a:solidFill>
              <a:schemeClr val="tx1">
                <a:alpha val="3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lt1"/>
                </a:solidFill>
              </a:endParaRPr>
            </a:p>
          </p:txBody>
        </p:sp>
        <p:sp>
          <p:nvSpPr>
            <p:cNvPr id="15" name="Front"/>
            <p:cNvSpPr>
              <a:spLocks/>
            </p:cNvSpPr>
            <p:nvPr/>
          </p:nvSpPr>
          <p:spPr bwMode="auto">
            <a:xfrm>
              <a:off x="3146720" y="1056166"/>
              <a:ext cx="3364527" cy="2769767"/>
            </a:xfrm>
            <a:custGeom>
              <a:avLst/>
              <a:gdLst/>
              <a:ahLst/>
              <a:cxnLst>
                <a:cxn ang="0">
                  <a:pos x="1278" y="0"/>
                </a:cxn>
                <a:cxn ang="0">
                  <a:pos x="0" y="2077"/>
                </a:cxn>
                <a:cxn ang="0">
                  <a:pos x="2523" y="2077"/>
                </a:cxn>
                <a:cxn ang="0">
                  <a:pos x="1278" y="0"/>
                </a:cxn>
              </a:cxnLst>
              <a:rect l="0" t="0" r="r" b="b"/>
              <a:pathLst>
                <a:path w="2523" h="2077">
                  <a:moveTo>
                    <a:pt x="1278" y="0"/>
                  </a:moveTo>
                  <a:lnTo>
                    <a:pt x="0" y="2077"/>
                  </a:lnTo>
                  <a:lnTo>
                    <a:pt x="2523" y="2077"/>
                  </a:lnTo>
                  <a:lnTo>
                    <a:pt x="1278" y="0"/>
                  </a:lnTo>
                  <a:close/>
                </a:path>
              </a:pathLst>
            </a:custGeom>
            <a:solidFill>
              <a:schemeClr val="tx1">
                <a:alpha val="3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lt1"/>
                </a:solidFill>
              </a:endParaRPr>
            </a:p>
          </p:txBody>
        </p:sp>
        <p:sp>
          <p:nvSpPr>
            <p:cNvPr id="16" name="1 Billion People Text"/>
            <p:cNvSpPr txBox="1">
              <a:spLocks noChangeArrowheads="1"/>
            </p:cNvSpPr>
            <p:nvPr/>
          </p:nvSpPr>
          <p:spPr bwMode="black">
            <a:xfrm>
              <a:off x="3657600" y="2787521"/>
              <a:ext cx="2362199" cy="820844"/>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algn="ctr">
                <a:lnSpc>
                  <a:spcPct val="90000"/>
                </a:lnSpc>
                <a:spcBef>
                  <a:spcPts val="1200"/>
                </a:spcBef>
                <a:spcAft>
                  <a:spcPts val="1200"/>
                </a:spcAft>
                <a:buClr>
                  <a:schemeClr val="tx2"/>
                </a:buClr>
              </a:pPr>
              <a:r>
                <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Name Resolution:</a:t>
              </a:r>
              <a:br>
                <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br>
              <a:r>
                <a:rPr lang="en-US"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Light" pitchFamily="34" charset="0"/>
                </a:rPr>
                <a:t>DNS and NRPT</a:t>
              </a:r>
            </a:p>
          </p:txBody>
        </p:sp>
      </p:grpSp>
      <p:pic>
        <p:nvPicPr>
          <p:cNvPr id="8194" name="Picture 2" descr="D:\DVD_ART36\Artwork_Imagery\Brand Photos\Scenarios\FY09 Customer Business Center - no exp\man standing smiling suit tie people.png"/>
          <p:cNvPicPr>
            <a:picLocks noChangeAspect="1" noChangeArrowheads="1"/>
          </p:cNvPicPr>
          <p:nvPr/>
        </p:nvPicPr>
        <p:blipFill>
          <a:blip r:embed="rId3"/>
          <a:srcRect/>
          <a:stretch>
            <a:fillRect/>
          </a:stretch>
        </p:blipFill>
        <p:spPr bwMode="auto">
          <a:xfrm>
            <a:off x="6662002" y="3067291"/>
            <a:ext cx="2116430" cy="3450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1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wipe(down)">
                                      <p:cBhvr>
                                        <p:cTn id="16"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Round Same Side Corner Rectangle 63"/>
          <p:cNvSpPr/>
          <p:nvPr/>
        </p:nvSpPr>
        <p:spPr>
          <a:xfrm rot="5400000" flipH="1">
            <a:off x="-76076" y="1468944"/>
            <a:ext cx="3636330" cy="3484181"/>
          </a:xfrm>
          <a:prstGeom prst="round2SameRect">
            <a:avLst>
              <a:gd name="adj1" fmla="val 9047"/>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Same Side Corner Rectangle 40"/>
          <p:cNvSpPr/>
          <p:nvPr/>
        </p:nvSpPr>
        <p:spPr>
          <a:xfrm>
            <a:off x="3735319" y="1392869"/>
            <a:ext cx="4986669" cy="5670083"/>
          </a:xfrm>
          <a:prstGeom prst="round2SameRect">
            <a:avLst>
              <a:gd name="adj1" fmla="val 5106"/>
              <a:gd name="adj2" fmla="val 0"/>
            </a:avLst>
          </a:prstGeom>
          <a:noFill/>
          <a:ln w="38100">
            <a:solidFill>
              <a:schemeClr val="tx1">
                <a:alpha val="31000"/>
              </a:schemeClr>
            </a:solidFill>
          </a:ln>
          <a:effectLst/>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b" anchorCtr="0" compatLnSpc="1">
            <a:prstTxWarp prst="textNoShape">
              <a:avLst/>
            </a:prstTxWarp>
          </a:bodyPr>
          <a:lstStyle/>
          <a:p>
            <a:pPr algn="ctr" fontAlgn="base">
              <a:lnSpc>
                <a:spcPct val="90000"/>
              </a:lnSpc>
              <a:spcBef>
                <a:spcPct val="0"/>
              </a:spcBef>
              <a:spcAft>
                <a:spcPct val="0"/>
              </a:spcAft>
              <a:buClr>
                <a:schemeClr val="tx2">
                  <a:lumMod val="40000"/>
                  <a:lumOff val="60000"/>
                </a:schemeClr>
              </a:buClr>
              <a:buSzPct val="80000"/>
            </a:pPr>
            <a:endPar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endParaRPr>
          </a:p>
        </p:txBody>
      </p:sp>
      <p:sp>
        <p:nvSpPr>
          <p:cNvPr id="55" name="Round Same Side Corner Rectangle 54"/>
          <p:cNvSpPr/>
          <p:nvPr/>
        </p:nvSpPr>
        <p:spPr>
          <a:xfrm flipH="1">
            <a:off x="3846960" y="1903233"/>
            <a:ext cx="4763385" cy="4954768"/>
          </a:xfrm>
          <a:prstGeom prst="round2SameRect">
            <a:avLst>
              <a:gd name="adj1" fmla="val 5135"/>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3"/>
          <p:cNvSpPr>
            <a:spLocks noGrp="1" noChangeArrowheads="1"/>
          </p:cNvSpPr>
          <p:nvPr>
            <p:ph type="title"/>
          </p:nvPr>
        </p:nvSpPr>
        <p:spPr>
          <a:xfrm>
            <a:off x="457200" y="274320"/>
            <a:ext cx="8229600" cy="1066800"/>
          </a:xfrm>
        </p:spPr>
        <p:txBody>
          <a:bodyPr/>
          <a:lstStyle/>
          <a:p>
            <a:r>
              <a:rPr lang="en-US" dirty="0" smtClean="0"/>
              <a:t>Connectivity:</a:t>
            </a:r>
            <a:br>
              <a:rPr lang="en-US" dirty="0" smtClean="0"/>
            </a:br>
            <a:r>
              <a:rPr lang="en-US" sz="2400" dirty="0" smtClean="0"/>
              <a:t>IPv6</a:t>
            </a:r>
            <a:endParaRPr lang="en-US" dirty="0"/>
          </a:p>
        </p:txBody>
      </p:sp>
      <p:sp>
        <p:nvSpPr>
          <p:cNvPr id="51" name="Content Placeholder 50"/>
          <p:cNvSpPr>
            <a:spLocks noGrp="1"/>
          </p:cNvSpPr>
          <p:nvPr>
            <p:ph sz="half" idx="4294967295"/>
          </p:nvPr>
        </p:nvSpPr>
        <p:spPr>
          <a:xfrm>
            <a:off x="457200" y="1641374"/>
            <a:ext cx="3072809" cy="3139321"/>
          </a:xfrm>
        </p:spPr>
        <p:txBody>
          <a:bodyPr>
            <a:spAutoFit/>
          </a:bodyPr>
          <a:lstStyle/>
          <a:p>
            <a:pPr marL="225425" indent="-225425">
              <a:lnSpc>
                <a:spcPct val="90000"/>
              </a:lnSpc>
              <a:spcAft>
                <a:spcPts val="600"/>
              </a:spcAft>
              <a:defRPr/>
            </a:pPr>
            <a:r>
              <a:rPr lang="en-US" sz="2000" dirty="0" smtClean="0"/>
              <a:t>DirectAccess </a:t>
            </a:r>
            <a:br>
              <a:rPr lang="en-US" sz="2000" dirty="0" smtClean="0"/>
            </a:br>
            <a:r>
              <a:rPr lang="en-US" sz="2000" dirty="0" smtClean="0"/>
              <a:t>requires IPv6</a:t>
            </a:r>
          </a:p>
          <a:p>
            <a:pPr marL="225425" indent="-225425">
              <a:lnSpc>
                <a:spcPct val="90000"/>
              </a:lnSpc>
              <a:spcAft>
                <a:spcPts val="600"/>
              </a:spcAft>
              <a:defRPr/>
            </a:pPr>
            <a:r>
              <a:rPr lang="en-US" sz="2000" dirty="0" smtClean="0"/>
              <a:t>If native IPv6 isn't available, remote </a:t>
            </a:r>
            <a:br>
              <a:rPr lang="en-US" sz="2000" dirty="0" smtClean="0"/>
            </a:br>
            <a:r>
              <a:rPr lang="en-US" sz="2000" dirty="0" smtClean="0"/>
              <a:t>clients use IPv6 </a:t>
            </a:r>
            <a:br>
              <a:rPr lang="en-US" sz="2000" dirty="0" smtClean="0"/>
            </a:br>
            <a:r>
              <a:rPr lang="en-US" sz="2000" dirty="0" smtClean="0"/>
              <a:t>transition technologies</a:t>
            </a:r>
          </a:p>
          <a:p>
            <a:pPr marL="225425" indent="-225425">
              <a:lnSpc>
                <a:spcPct val="90000"/>
              </a:lnSpc>
              <a:spcAft>
                <a:spcPts val="600"/>
              </a:spcAft>
              <a:defRPr/>
            </a:pPr>
            <a:r>
              <a:rPr lang="en-US" sz="2000" dirty="0" smtClean="0"/>
              <a:t>The corporate network can deploy native IPv6, transition technologies, </a:t>
            </a:r>
            <a:br>
              <a:rPr lang="en-US" sz="2000" dirty="0" smtClean="0"/>
            </a:br>
            <a:r>
              <a:rPr lang="en-US" sz="2000" dirty="0" smtClean="0"/>
              <a:t>or NAT-PT</a:t>
            </a:r>
            <a:endParaRPr lang="en-US" sz="2000" dirty="0"/>
          </a:p>
        </p:txBody>
      </p:sp>
      <p:sp>
        <p:nvSpPr>
          <p:cNvPr id="32" name="Rectangle 31"/>
          <p:cNvSpPr/>
          <p:nvPr/>
        </p:nvSpPr>
        <p:spPr>
          <a:xfrm>
            <a:off x="5292503" y="1495113"/>
            <a:ext cx="1872301" cy="375933"/>
          </a:xfrm>
          <a:prstGeom prst="rect">
            <a:avLst/>
          </a:prstGeom>
        </p:spPr>
        <p:txBody>
          <a:bodyPr wrap="none" lIns="76197" tIns="38098" rIns="76197" bIns="38098">
            <a:spAutoFit/>
          </a:bodyPr>
          <a:lstStyle/>
          <a:p>
            <a:pPr>
              <a:lnSpc>
                <a:spcPct val="80000"/>
              </a:lnSpc>
              <a:defRPr/>
            </a:pPr>
            <a:r>
              <a:rPr lang="en-US" sz="2400" dirty="0" smtClean="0">
                <a:gradFill>
                  <a:gsLst>
                    <a:gs pos="0">
                      <a:schemeClr val="bg1"/>
                    </a:gs>
                    <a:gs pos="86000">
                      <a:schemeClr val="bg1"/>
                    </a:gs>
                  </a:gsLst>
                  <a:lin ang="5400000" scaled="0"/>
                </a:gradFill>
                <a:effectLst>
                  <a:outerShdw blurRad="38100" dist="38100" dir="2700000" algn="tl">
                    <a:srgbClr val="000000">
                      <a:alpha val="43137"/>
                    </a:srgbClr>
                  </a:outerShdw>
                </a:effectLst>
                <a:latin typeface="Segoe" pitchFamily="34" charset="0"/>
              </a:rPr>
              <a:t>IPv6 Options</a:t>
            </a:r>
          </a:p>
        </p:txBody>
      </p:sp>
      <p:cxnSp>
        <p:nvCxnSpPr>
          <p:cNvPr id="34" name="Straight Arrow Connector 33"/>
          <p:cNvCxnSpPr/>
          <p:nvPr/>
        </p:nvCxnSpPr>
        <p:spPr bwMode="auto">
          <a:xfrm rot="10800000" flipV="1">
            <a:off x="4638863" y="4845098"/>
            <a:ext cx="1143002" cy="149225"/>
          </a:xfrm>
          <a:prstGeom prst="straightConnector1">
            <a:avLst/>
          </a:prstGeom>
          <a:noFill/>
          <a:ln w="34925" cap="rnd" cmpd="sng" algn="ctr">
            <a:solidFill>
              <a:schemeClr val="accent2"/>
            </a:solidFill>
            <a:prstDash val="sysDash"/>
            <a:round/>
            <a:headEnd type="oval" w="sm" len="sm"/>
            <a:tailEnd type="oval" w="sm" len="sm"/>
          </a:ln>
          <a:effectLst/>
        </p:spPr>
      </p:cxnSp>
      <p:sp>
        <p:nvSpPr>
          <p:cNvPr id="35" name="Text Box 28"/>
          <p:cNvSpPr txBox="1">
            <a:spLocks noChangeArrowheads="1"/>
          </p:cNvSpPr>
          <p:nvPr/>
        </p:nvSpPr>
        <p:spPr bwMode="auto">
          <a:xfrm>
            <a:off x="4852076" y="6168614"/>
            <a:ext cx="2367717" cy="2400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endParaRPr lang="en-US" sz="1050" dirty="0" smtClean="0">
              <a:ln w="10160">
                <a:noFill/>
                <a:prstDash val="solid"/>
              </a:ln>
              <a:solidFill>
                <a:srgbClr val="000000"/>
              </a:solidFill>
              <a:effectLst>
                <a:outerShdw blurRad="419100" sx="101000" sy="101000" algn="ctr" rotWithShape="0">
                  <a:srgbClr val="FFFFFF"/>
                </a:outerShdw>
              </a:effectLst>
            </a:endParaRPr>
          </a:p>
        </p:txBody>
      </p:sp>
      <p:sp>
        <p:nvSpPr>
          <p:cNvPr id="36" name="Text Box 28"/>
          <p:cNvSpPr txBox="1">
            <a:spLocks noChangeArrowheads="1"/>
          </p:cNvSpPr>
          <p:nvPr/>
        </p:nvSpPr>
        <p:spPr bwMode="auto">
          <a:xfrm>
            <a:off x="4852076" y="6023024"/>
            <a:ext cx="990600" cy="2400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endParaRPr lang="en-US" sz="1050" dirty="0" smtClean="0">
              <a:ln w="10160">
                <a:noFill/>
                <a:prstDash val="solid"/>
              </a:ln>
              <a:solidFill>
                <a:srgbClr val="000000"/>
              </a:solidFill>
              <a:effectLst>
                <a:outerShdw blurRad="419100" sx="101000" sy="101000" algn="ctr" rotWithShape="0">
                  <a:srgbClr val="FFFFFF"/>
                </a:outerShdw>
              </a:effectLst>
            </a:endParaRPr>
          </a:p>
        </p:txBody>
      </p:sp>
      <p:sp>
        <p:nvSpPr>
          <p:cNvPr id="37" name="Text Box 28"/>
          <p:cNvSpPr txBox="1">
            <a:spLocks noChangeArrowheads="1"/>
          </p:cNvSpPr>
          <p:nvPr/>
        </p:nvSpPr>
        <p:spPr bwMode="auto">
          <a:xfrm>
            <a:off x="6487657" y="2975024"/>
            <a:ext cx="1113481" cy="31008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gradFill>
                  <a:gsLst>
                    <a:gs pos="0">
                      <a:schemeClr val="bg1"/>
                    </a:gs>
                    <a:gs pos="86000">
                      <a:schemeClr val="bg1"/>
                    </a:gs>
                  </a:gsLst>
                  <a:lin ang="5400000" scaled="0"/>
                </a:gradFill>
                <a:latin typeface="Segoe Light"/>
              </a:rPr>
              <a:t>Intranet</a:t>
            </a:r>
          </a:p>
        </p:txBody>
      </p:sp>
      <p:sp>
        <p:nvSpPr>
          <p:cNvPr id="38" name="Oval 37"/>
          <p:cNvSpPr/>
          <p:nvPr/>
        </p:nvSpPr>
        <p:spPr bwMode="auto">
          <a:xfrm>
            <a:off x="5772337" y="3509682"/>
            <a:ext cx="2756647" cy="2756647"/>
          </a:xfrm>
          <a:prstGeom prst="ellipse">
            <a:avLst/>
          </a:prstGeom>
          <a:solidFill>
            <a:schemeClr val="tx1">
              <a:alpha val="30000"/>
            </a:schemeClr>
          </a:solidFill>
          <a:ln w="3175">
            <a:solidFill>
              <a:schemeClr val="accent1">
                <a:lumMod val="60000"/>
                <a:lumOff val="40000"/>
              </a:schemeClr>
            </a:solidFill>
            <a:prstDash val="dash"/>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1500" dirty="0" smtClean="0">
              <a:gradFill>
                <a:gsLst>
                  <a:gs pos="0">
                    <a:schemeClr val="bg1"/>
                  </a:gs>
                  <a:gs pos="86000">
                    <a:schemeClr val="bg1"/>
                  </a:gs>
                </a:gsLst>
                <a:lin ang="5400000" scaled="0"/>
              </a:gradFill>
              <a:latin typeface="Segoe Light"/>
            </a:endParaRPr>
          </a:p>
        </p:txBody>
      </p:sp>
      <p:cxnSp>
        <p:nvCxnSpPr>
          <p:cNvPr id="39" name="Straight Arrow Connector 38"/>
          <p:cNvCxnSpPr/>
          <p:nvPr/>
        </p:nvCxnSpPr>
        <p:spPr bwMode="auto">
          <a:xfrm rot="10800000" flipV="1">
            <a:off x="5781865" y="4841923"/>
            <a:ext cx="742948" cy="3175"/>
          </a:xfrm>
          <a:prstGeom prst="straightConnector1">
            <a:avLst/>
          </a:prstGeom>
          <a:noFill/>
          <a:ln w="34925" cap="rnd" cmpd="sng" algn="ctr">
            <a:solidFill>
              <a:srgbClr val="FFFFFF"/>
            </a:solidFill>
            <a:prstDash val="sysDash"/>
            <a:round/>
            <a:headEnd type="oval" w="sm" len="sm"/>
            <a:tailEnd type="oval" w="sm" len="sm"/>
          </a:ln>
          <a:effectLst/>
        </p:spPr>
      </p:cxnSp>
      <p:cxnSp>
        <p:nvCxnSpPr>
          <p:cNvPr id="40" name="Straight Arrow Connector 39"/>
          <p:cNvCxnSpPr/>
          <p:nvPr/>
        </p:nvCxnSpPr>
        <p:spPr bwMode="auto">
          <a:xfrm rot="10800000">
            <a:off x="5781865" y="4848277"/>
            <a:ext cx="1481136" cy="1108073"/>
          </a:xfrm>
          <a:prstGeom prst="straightConnector1">
            <a:avLst/>
          </a:prstGeom>
          <a:noFill/>
          <a:ln w="34925" cap="rnd" cmpd="sng" algn="ctr">
            <a:solidFill>
              <a:schemeClr val="accent2"/>
            </a:solidFill>
            <a:prstDash val="sysDash"/>
            <a:round/>
            <a:headEnd type="oval" w="sm" len="sm"/>
            <a:tailEnd type="oval" w="sm" len="sm"/>
          </a:ln>
          <a:effectLst/>
        </p:spPr>
      </p:cxnSp>
      <p:cxnSp>
        <p:nvCxnSpPr>
          <p:cNvPr id="42" name="Straight Arrow Connector 41"/>
          <p:cNvCxnSpPr/>
          <p:nvPr/>
        </p:nvCxnSpPr>
        <p:spPr bwMode="auto">
          <a:xfrm rot="10800000" flipV="1">
            <a:off x="6534340" y="4840086"/>
            <a:ext cx="727072" cy="11361"/>
          </a:xfrm>
          <a:prstGeom prst="straightConnector1">
            <a:avLst/>
          </a:prstGeom>
          <a:noFill/>
          <a:ln w="34925" cap="rnd" cmpd="sng" algn="ctr">
            <a:solidFill>
              <a:schemeClr val="accent3"/>
            </a:solidFill>
            <a:prstDash val="sysDash"/>
            <a:round/>
            <a:headEnd type="oval" w="sm" len="sm"/>
            <a:tailEnd type="oval" w="sm" len="sm"/>
          </a:ln>
          <a:effectLst/>
        </p:spPr>
      </p:cxnSp>
      <p:cxnSp>
        <p:nvCxnSpPr>
          <p:cNvPr id="44" name="Straight Arrow Connector 43"/>
          <p:cNvCxnSpPr/>
          <p:nvPr/>
        </p:nvCxnSpPr>
        <p:spPr bwMode="auto">
          <a:xfrm rot="10800000">
            <a:off x="4515039" y="4575224"/>
            <a:ext cx="1260477" cy="273054"/>
          </a:xfrm>
          <a:prstGeom prst="straightConnector1">
            <a:avLst/>
          </a:prstGeom>
          <a:noFill/>
          <a:ln w="34925" cap="rnd" cmpd="sng" algn="ctr">
            <a:solidFill>
              <a:schemeClr val="bg1"/>
            </a:solidFill>
            <a:prstDash val="sysDash"/>
            <a:round/>
            <a:headEnd type="oval" w="sm" len="sm"/>
            <a:tailEnd type="oval" w="sm" len="sm"/>
          </a:ln>
          <a:effectLst/>
        </p:spPr>
      </p:cxnSp>
      <p:cxnSp>
        <p:nvCxnSpPr>
          <p:cNvPr id="46" name="Straight Arrow Connector 45"/>
          <p:cNvCxnSpPr/>
          <p:nvPr/>
        </p:nvCxnSpPr>
        <p:spPr bwMode="auto">
          <a:xfrm rot="10800000" flipV="1">
            <a:off x="5781866" y="3737023"/>
            <a:ext cx="1438273" cy="1108073"/>
          </a:xfrm>
          <a:prstGeom prst="straightConnector1">
            <a:avLst/>
          </a:prstGeom>
          <a:noFill/>
          <a:ln w="34925" cap="rnd" cmpd="sng" algn="ctr">
            <a:solidFill>
              <a:schemeClr val="bg1"/>
            </a:solidFill>
            <a:prstDash val="sysDash"/>
            <a:round/>
            <a:headEnd type="oval" w="sm" len="sm"/>
            <a:tailEnd type="oval" w="sm" len="sm"/>
          </a:ln>
          <a:effectLst/>
        </p:spPr>
      </p:cxnSp>
      <p:sp>
        <p:nvSpPr>
          <p:cNvPr id="49" name="Text Box 28"/>
          <p:cNvSpPr txBox="1">
            <a:spLocks noChangeArrowheads="1"/>
          </p:cNvSpPr>
          <p:nvPr/>
        </p:nvSpPr>
        <p:spPr bwMode="auto">
          <a:xfrm>
            <a:off x="4095938" y="2975024"/>
            <a:ext cx="1113481" cy="31008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600" dirty="0" smtClean="0">
                <a:gradFill>
                  <a:gsLst>
                    <a:gs pos="0">
                      <a:schemeClr val="bg1"/>
                    </a:gs>
                    <a:gs pos="86000">
                      <a:schemeClr val="bg1"/>
                    </a:gs>
                  </a:gsLst>
                  <a:lin ang="5400000" scaled="0"/>
                </a:gradFill>
                <a:latin typeface="Segoe Light"/>
              </a:rPr>
              <a:t>Internet</a:t>
            </a:r>
          </a:p>
        </p:txBody>
      </p:sp>
      <p:pic>
        <p:nvPicPr>
          <p:cNvPr id="50" name="Picture 4" descr="C:\Users\Public\Documents\DVD Art\Artwork_Imagery\Icons - Illustrations\_XML ICONS\router logical.png"/>
          <p:cNvPicPr>
            <a:picLocks noChangeAspect="1" noChangeArrowheads="1"/>
          </p:cNvPicPr>
          <p:nvPr/>
        </p:nvPicPr>
        <p:blipFill>
          <a:blip r:embed="rId3" cstate="screen"/>
          <a:srcRect/>
          <a:stretch>
            <a:fillRect/>
          </a:stretch>
        </p:blipFill>
        <p:spPr bwMode="auto">
          <a:xfrm>
            <a:off x="6305738" y="4727624"/>
            <a:ext cx="385191" cy="285750"/>
          </a:xfrm>
          <a:prstGeom prst="rect">
            <a:avLst/>
          </a:prstGeom>
          <a:noFill/>
        </p:spPr>
      </p:pic>
      <p:sp>
        <p:nvSpPr>
          <p:cNvPr id="52" name="Text Box 28"/>
          <p:cNvSpPr txBox="1">
            <a:spLocks noChangeArrowheads="1"/>
          </p:cNvSpPr>
          <p:nvPr/>
        </p:nvSpPr>
        <p:spPr bwMode="auto">
          <a:xfrm>
            <a:off x="6239063" y="4847758"/>
            <a:ext cx="533400" cy="1846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600" dirty="0" smtClean="0">
                <a:ln w="10160">
                  <a:noFill/>
                  <a:prstDash val="solid"/>
                </a:ln>
                <a:solidFill>
                  <a:srgbClr val="000000"/>
                </a:solidFill>
                <a:effectLst>
                  <a:outerShdw blurRad="419100" sx="101000" sy="101000" algn="ctr" rotWithShape="0">
                    <a:srgbClr val="FFFFFF"/>
                  </a:outerShdw>
                </a:effectLst>
                <a:latin typeface="Segoe UI Semibold" pitchFamily="34" charset="0"/>
              </a:rPr>
              <a:t>NAT-PT</a:t>
            </a:r>
          </a:p>
        </p:txBody>
      </p:sp>
      <p:cxnSp>
        <p:nvCxnSpPr>
          <p:cNvPr id="53" name="Straight Arrow Connector 52"/>
          <p:cNvCxnSpPr/>
          <p:nvPr/>
        </p:nvCxnSpPr>
        <p:spPr bwMode="auto">
          <a:xfrm rot="10800000">
            <a:off x="4210238" y="5970637"/>
            <a:ext cx="457200" cy="1588"/>
          </a:xfrm>
          <a:prstGeom prst="straightConnector1">
            <a:avLst/>
          </a:prstGeom>
          <a:noFill/>
          <a:ln w="34925" cap="rnd" cmpd="sng" algn="ctr">
            <a:solidFill>
              <a:schemeClr val="bg1"/>
            </a:solidFill>
            <a:prstDash val="sysDash"/>
            <a:round/>
            <a:headEnd type="oval" w="sm" len="sm"/>
            <a:tailEnd type="oval" w="sm" len="sm"/>
          </a:ln>
          <a:effectLst/>
        </p:spPr>
      </p:cxnSp>
      <p:cxnSp>
        <p:nvCxnSpPr>
          <p:cNvPr id="54" name="Straight Arrow Connector 53"/>
          <p:cNvCxnSpPr/>
          <p:nvPr/>
        </p:nvCxnSpPr>
        <p:spPr bwMode="auto">
          <a:xfrm rot="10800000">
            <a:off x="4210238" y="6184949"/>
            <a:ext cx="457200" cy="3175"/>
          </a:xfrm>
          <a:prstGeom prst="straightConnector1">
            <a:avLst/>
          </a:prstGeom>
          <a:noFill/>
          <a:ln w="34925" cap="rnd" cmpd="sng" algn="ctr">
            <a:solidFill>
              <a:schemeClr val="accent2"/>
            </a:solidFill>
            <a:prstDash val="sysDash"/>
            <a:round/>
            <a:headEnd type="oval" w="sm" len="sm"/>
            <a:tailEnd type="oval" w="sm" len="sm"/>
          </a:ln>
          <a:effectLst/>
        </p:spPr>
      </p:cxnSp>
      <p:cxnSp>
        <p:nvCxnSpPr>
          <p:cNvPr id="59" name="Straight Arrow Connector 58"/>
          <p:cNvCxnSpPr/>
          <p:nvPr/>
        </p:nvCxnSpPr>
        <p:spPr bwMode="auto">
          <a:xfrm rot="10800000">
            <a:off x="4210238" y="6397672"/>
            <a:ext cx="457200" cy="1588"/>
          </a:xfrm>
          <a:prstGeom prst="straightConnector1">
            <a:avLst/>
          </a:prstGeom>
          <a:noFill/>
          <a:ln w="34925" cap="rnd" cmpd="sng" algn="ctr">
            <a:solidFill>
              <a:schemeClr val="accent3"/>
            </a:solidFill>
            <a:prstDash val="sysDash"/>
            <a:round/>
            <a:headEnd type="oval" w="sm" len="sm"/>
            <a:tailEnd type="oval" w="sm" len="sm"/>
          </a:ln>
          <a:effectLst/>
        </p:spPr>
      </p:cxnSp>
      <p:graphicFrame>
        <p:nvGraphicFramePr>
          <p:cNvPr id="62" name="Table 61"/>
          <p:cNvGraphicFramePr>
            <a:graphicFrameLocks noGrp="1"/>
          </p:cNvGraphicFramePr>
          <p:nvPr>
            <p:extLst>
              <p:ext uri="{D42A27DB-BD31-4B8C-83A1-F6EECF244321}">
                <p14:modId xmlns:p14="http://schemas.microsoft.com/office/powerpoint/2007/7/12/main" xmlns="" val="2618701514"/>
              </p:ext>
            </p:extLst>
          </p:nvPr>
        </p:nvGraphicFramePr>
        <p:xfrm>
          <a:off x="4705537" y="5870624"/>
          <a:ext cx="1932467" cy="648084"/>
        </p:xfrm>
        <a:graphic>
          <a:graphicData uri="http://schemas.openxmlformats.org/drawingml/2006/table">
            <a:tbl>
              <a:tblPr firstRow="1" bandRow="1">
                <a:tableStyleId>{2D5ABB26-0587-4C30-8999-92F81FD0307C}</a:tableStyleId>
              </a:tblPr>
              <a:tblGrid>
                <a:gridCol w="1932467"/>
              </a:tblGrid>
              <a:tr h="194118">
                <a:tc>
                  <a:txBody>
                    <a:bodyPr/>
                    <a:lstStyle/>
                    <a:p>
                      <a:pPr marL="0" marR="0" indent="0" algn="l" defTabSz="914363" rtl="0" eaLnBrk="1" fontAlgn="auto" latinLnBrk="0" hangingPunct="1">
                        <a:lnSpc>
                          <a:spcPct val="80000"/>
                        </a:lnSpc>
                        <a:spcBef>
                          <a:spcPts val="0"/>
                        </a:spcBef>
                        <a:spcAft>
                          <a:spcPts val="0"/>
                        </a:spcAft>
                        <a:buClrTx/>
                        <a:buSzTx/>
                        <a:buFontTx/>
                        <a:buNone/>
                        <a:tabLst/>
                        <a:defRPr/>
                      </a:pPr>
                      <a:r>
                        <a:rPr lang="en-US" sz="1000" kern="1200" dirty="0" smtClean="0">
                          <a:gradFill>
                            <a:gsLst>
                              <a:gs pos="0">
                                <a:schemeClr val="bg1"/>
                              </a:gs>
                              <a:gs pos="86000">
                                <a:schemeClr val="bg1"/>
                              </a:gs>
                            </a:gsLst>
                            <a:lin ang="5400000" scaled="0"/>
                          </a:gradFill>
                          <a:latin typeface="Segoe Light"/>
                          <a:ea typeface="+mn-ea"/>
                          <a:cs typeface="+mn-cs"/>
                        </a:rPr>
                        <a:t>Native IPv6</a:t>
                      </a:r>
                    </a:p>
                  </a:txBody>
                  <a:tcPr/>
                </a:tc>
              </a:tr>
              <a:tr h="194118">
                <a:tc>
                  <a:txBody>
                    <a:bodyPr/>
                    <a:lstStyle/>
                    <a:p>
                      <a:pPr marL="0" marR="0" indent="0" algn="l" defTabSz="914363" rtl="0" eaLnBrk="1" fontAlgn="auto" latinLnBrk="0" hangingPunct="1">
                        <a:lnSpc>
                          <a:spcPct val="80000"/>
                        </a:lnSpc>
                        <a:spcBef>
                          <a:spcPts val="0"/>
                        </a:spcBef>
                        <a:spcAft>
                          <a:spcPts val="0"/>
                        </a:spcAft>
                        <a:buClrTx/>
                        <a:buSzTx/>
                        <a:buFontTx/>
                        <a:buNone/>
                        <a:tabLst/>
                        <a:defRPr/>
                      </a:pPr>
                      <a:r>
                        <a:rPr lang="en-US" sz="1000" kern="1200" dirty="0" smtClean="0">
                          <a:gradFill>
                            <a:gsLst>
                              <a:gs pos="0">
                                <a:schemeClr val="bg1"/>
                              </a:gs>
                              <a:gs pos="86000">
                                <a:schemeClr val="bg1"/>
                              </a:gs>
                            </a:gsLst>
                            <a:lin ang="5400000" scaled="0"/>
                          </a:gradFill>
                          <a:latin typeface="Segoe Light"/>
                          <a:ea typeface="+mn-ea"/>
                          <a:cs typeface="+mn-cs"/>
                        </a:rPr>
                        <a:t>IPv6 Transition Technologies</a:t>
                      </a:r>
                      <a:endParaRPr lang="en-US" sz="1000" kern="1200" dirty="0">
                        <a:gradFill>
                          <a:gsLst>
                            <a:gs pos="0">
                              <a:schemeClr val="bg1"/>
                            </a:gs>
                            <a:gs pos="86000">
                              <a:schemeClr val="bg1"/>
                            </a:gs>
                          </a:gsLst>
                          <a:lin ang="5400000" scaled="0"/>
                        </a:gradFill>
                        <a:latin typeface="Segoe Light"/>
                        <a:ea typeface="+mn-ea"/>
                        <a:cs typeface="+mn-cs"/>
                      </a:endParaRPr>
                    </a:p>
                  </a:txBody>
                  <a:tcPr/>
                </a:tc>
              </a:tr>
              <a:tr h="221364">
                <a:tc>
                  <a:txBody>
                    <a:bodyPr/>
                    <a:lstStyle/>
                    <a:p>
                      <a:pPr marL="0" marR="0" indent="0" algn="l" defTabSz="914363" rtl="0" eaLnBrk="1" fontAlgn="auto" latinLnBrk="0" hangingPunct="1">
                        <a:lnSpc>
                          <a:spcPct val="80000"/>
                        </a:lnSpc>
                        <a:spcBef>
                          <a:spcPts val="0"/>
                        </a:spcBef>
                        <a:spcAft>
                          <a:spcPts val="0"/>
                        </a:spcAft>
                        <a:buClrTx/>
                        <a:buSzTx/>
                        <a:buFontTx/>
                        <a:buNone/>
                        <a:tabLst/>
                        <a:defRPr/>
                      </a:pPr>
                      <a:r>
                        <a:rPr lang="en-US" sz="1000" kern="1200" dirty="0" smtClean="0">
                          <a:gradFill>
                            <a:gsLst>
                              <a:gs pos="0">
                                <a:schemeClr val="bg1"/>
                              </a:gs>
                              <a:gs pos="86000">
                                <a:schemeClr val="bg1"/>
                              </a:gs>
                            </a:gsLst>
                            <a:lin ang="5400000" scaled="0"/>
                          </a:gradFill>
                          <a:latin typeface="Segoe Light"/>
                          <a:ea typeface="+mn-ea"/>
                          <a:cs typeface="+mn-cs"/>
                        </a:rPr>
                        <a:t>IPv4</a:t>
                      </a:r>
                    </a:p>
                  </a:txBody>
                  <a:tcPr/>
                </a:tc>
              </a:tr>
            </a:tbl>
          </a:graphicData>
        </a:graphic>
      </p:graphicFrame>
      <p:grpSp>
        <p:nvGrpSpPr>
          <p:cNvPr id="2" name="Group 69"/>
          <p:cNvGrpSpPr/>
          <p:nvPr/>
        </p:nvGrpSpPr>
        <p:grpSpPr>
          <a:xfrm>
            <a:off x="3934760" y="1977440"/>
            <a:ext cx="5303520" cy="706946"/>
            <a:chOff x="3934760" y="1977440"/>
            <a:chExt cx="5303520" cy="706946"/>
          </a:xfrm>
        </p:grpSpPr>
        <p:sp useBgFill="1">
          <p:nvSpPr>
            <p:cNvPr id="56" name="Round Same Side Corner Rectangle 55"/>
            <p:cNvSpPr/>
            <p:nvPr/>
          </p:nvSpPr>
          <p:spPr>
            <a:xfrm>
              <a:off x="3934900" y="1977440"/>
              <a:ext cx="4587506" cy="598301"/>
            </a:xfrm>
            <a:prstGeom prst="round2SameRect">
              <a:avLst>
                <a:gd name="adj1" fmla="val 29403"/>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p:cNvSpPr/>
            <p:nvPr/>
          </p:nvSpPr>
          <p:spPr>
            <a:xfrm flipH="1">
              <a:off x="3934760" y="2575528"/>
              <a:ext cx="530352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Same Side Corner Rectangle 57"/>
            <p:cNvSpPr/>
            <p:nvPr/>
          </p:nvSpPr>
          <p:spPr>
            <a:xfrm>
              <a:off x="3934900" y="1977440"/>
              <a:ext cx="4587506" cy="598301"/>
            </a:xfrm>
            <a:prstGeom prst="round2SameRect">
              <a:avLst>
                <a:gd name="adj1" fmla="val 29403"/>
                <a:gd name="adj2" fmla="val 0"/>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flipH="1">
              <a:off x="3934760" y="2575528"/>
              <a:ext cx="530352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20"/>
            <p:cNvSpPr txBox="1">
              <a:spLocks noChangeArrowheads="1"/>
            </p:cNvSpPr>
            <p:nvPr/>
          </p:nvSpPr>
          <p:spPr bwMode="auto">
            <a:xfrm>
              <a:off x="4158628" y="2123763"/>
              <a:ext cx="4034858" cy="4458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nSpc>
                  <a:spcPct val="80000"/>
                </a:lnSpc>
                <a:defRPr/>
              </a:pPr>
              <a:r>
                <a:rPr lang="en-US" dirty="0" smtClean="0">
                  <a:gradFill>
                    <a:gsLst>
                      <a:gs pos="0">
                        <a:schemeClr val="bg1"/>
                      </a:gs>
                      <a:gs pos="86000">
                        <a:schemeClr val="bg1"/>
                      </a:gs>
                    </a:gsLst>
                    <a:lin ang="5400000" scaled="0"/>
                  </a:gradFill>
                  <a:latin typeface="Segoe Light"/>
                </a:rPr>
                <a:t>DirectAccess works best if the corporate network has native IPv6 deployed</a:t>
              </a:r>
            </a:p>
          </p:txBody>
        </p:sp>
      </p:grpSp>
      <p:pic>
        <p:nvPicPr>
          <p:cNvPr id="65" name="Picture 8" descr="C:\Program Files\Microsoft Resource DVD Artwork\DVD_ART\Artwork_Imagery\HARDWARE_IMAGERY\Photos - OEM Hardware\Server Computer\Unisys ES7000 Orion 560 Server.png"/>
          <p:cNvPicPr>
            <a:picLocks noChangeAspect="1" noChangeArrowheads="1"/>
          </p:cNvPicPr>
          <p:nvPr/>
        </p:nvPicPr>
        <p:blipFill>
          <a:blip r:embed="rId4" cstate="screen"/>
          <a:srcRect/>
          <a:stretch>
            <a:fillRect/>
          </a:stretch>
        </p:blipFill>
        <p:spPr bwMode="auto">
          <a:xfrm>
            <a:off x="7364665" y="5755340"/>
            <a:ext cx="522307" cy="677343"/>
          </a:xfrm>
          <a:prstGeom prst="rect">
            <a:avLst/>
          </a:prstGeom>
          <a:noFill/>
        </p:spPr>
      </p:pic>
      <p:pic>
        <p:nvPicPr>
          <p:cNvPr id="66" name="Picture 8" descr="C:\Program Files\Microsoft Resource DVD Artwork\DVD_ART\Artwork_Imagery\HARDWARE_IMAGERY\Photos - OEM Hardware\Server Computer\Unisys ES7000 Orion 560 Server.png"/>
          <p:cNvPicPr>
            <a:picLocks noChangeAspect="1" noChangeArrowheads="1"/>
          </p:cNvPicPr>
          <p:nvPr/>
        </p:nvPicPr>
        <p:blipFill>
          <a:blip r:embed="rId4" cstate="screen"/>
          <a:srcRect/>
          <a:stretch>
            <a:fillRect/>
          </a:stretch>
        </p:blipFill>
        <p:spPr bwMode="auto">
          <a:xfrm>
            <a:off x="7364665" y="4484786"/>
            <a:ext cx="522307" cy="677343"/>
          </a:xfrm>
          <a:prstGeom prst="rect">
            <a:avLst/>
          </a:prstGeom>
          <a:noFill/>
        </p:spPr>
      </p:pic>
      <p:pic>
        <p:nvPicPr>
          <p:cNvPr id="67" name="Picture 8" descr="C:\Program Files\Microsoft Resource DVD Artwork\DVD_ART\Artwork_Imagery\HARDWARE_IMAGERY\Photos - OEM Hardware\Server Computer\Unisys ES7000 Orion 560 Server.png"/>
          <p:cNvPicPr>
            <a:picLocks noChangeAspect="1" noChangeArrowheads="1"/>
          </p:cNvPicPr>
          <p:nvPr/>
        </p:nvPicPr>
        <p:blipFill>
          <a:blip r:embed="rId4" cstate="screen"/>
          <a:srcRect/>
          <a:stretch>
            <a:fillRect/>
          </a:stretch>
        </p:blipFill>
        <p:spPr bwMode="auto">
          <a:xfrm>
            <a:off x="7364665" y="3369501"/>
            <a:ext cx="522307" cy="677344"/>
          </a:xfrm>
          <a:prstGeom prst="rect">
            <a:avLst/>
          </a:prstGeom>
          <a:noFill/>
        </p:spPr>
      </p:pic>
      <p:pic>
        <p:nvPicPr>
          <p:cNvPr id="2050" name="Picture 2" descr="C:\Program Files\Microsoft Resource DVD Artwork\DVD_ART\Artwork_Imagery\Shapes and Graphics\Internet Cloud\cloud 2.png"/>
          <p:cNvPicPr>
            <a:picLocks noChangeAspect="1" noChangeArrowheads="1"/>
          </p:cNvPicPr>
          <p:nvPr/>
        </p:nvPicPr>
        <p:blipFill>
          <a:blip r:embed="rId5"/>
          <a:srcRect/>
          <a:stretch>
            <a:fillRect/>
          </a:stretch>
        </p:blipFill>
        <p:spPr bwMode="auto">
          <a:xfrm>
            <a:off x="3838014" y="4343400"/>
            <a:ext cx="1735977" cy="874058"/>
          </a:xfrm>
          <a:prstGeom prst="rect">
            <a:avLst/>
          </a:prstGeom>
          <a:noFill/>
        </p:spPr>
      </p:pic>
      <p:pic>
        <p:nvPicPr>
          <p:cNvPr id="68" name="Picture 3" descr="D:\DVD_ART36\Artwork_Imagery\Hardware Photos\OEM HW\COMPUTERS - PC\Windows 7\Toshiba Portege R500 Front with windows 7.png"/>
          <p:cNvPicPr>
            <a:picLocks noChangeAspect="1" noChangeArrowheads="1"/>
          </p:cNvPicPr>
          <p:nvPr/>
        </p:nvPicPr>
        <p:blipFill>
          <a:blip r:embed="rId6"/>
          <a:stretch>
            <a:fillRect/>
          </a:stretch>
        </p:blipFill>
        <p:spPr bwMode="auto">
          <a:xfrm>
            <a:off x="3966882" y="4546974"/>
            <a:ext cx="927848" cy="634181"/>
          </a:xfrm>
          <a:prstGeom prst="rect">
            <a:avLst/>
          </a:prstGeom>
          <a:noFill/>
        </p:spPr>
      </p:pic>
      <p:pic>
        <p:nvPicPr>
          <p:cNvPr id="47" name="Picture 12" descr="C:\Program Files\Microsoft Resource DVD Artwork\DVD_ART\Artwork_Imagery\HARDWARE_IMAGERY\Photos - OEM Hardware\Server Computer\HP Small Business Server.png"/>
          <p:cNvPicPr>
            <a:picLocks noChangeAspect="1" noChangeArrowheads="1"/>
          </p:cNvPicPr>
          <p:nvPr/>
        </p:nvPicPr>
        <p:blipFill>
          <a:blip r:embed="rId7" cstate="screen"/>
          <a:srcRect/>
          <a:stretch>
            <a:fillRect/>
          </a:stretch>
        </p:blipFill>
        <p:spPr bwMode="auto">
          <a:xfrm>
            <a:off x="5472527" y="4476750"/>
            <a:ext cx="425611" cy="695443"/>
          </a:xfrm>
          <a:prstGeom prst="rect">
            <a:avLst/>
          </a:prstGeom>
          <a:noFill/>
        </p:spPr>
      </p:pic>
      <p:pic>
        <p:nvPicPr>
          <p:cNvPr id="48" name="Picture 47" descr="C:\Users\ssiler\Documents\DVD Art\Artwork_Imagery\Icons - Illustrations\Maps Globes\globe western hemisphere world transparent.png"/>
          <p:cNvPicPr>
            <a:picLocks noChangeAspect="1" noChangeArrowheads="1"/>
          </p:cNvPicPr>
          <p:nvPr/>
        </p:nvPicPr>
        <p:blipFill>
          <a:blip r:embed="rId8" cstate="screen"/>
          <a:srcRect/>
          <a:stretch>
            <a:fillRect/>
          </a:stretch>
        </p:blipFill>
        <p:spPr bwMode="auto">
          <a:xfrm>
            <a:off x="5743574" y="4903691"/>
            <a:ext cx="259276" cy="26021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0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childTnLst>
                                </p:cTn>
                              </p:par>
                              <p:par>
                                <p:cTn id="56" presetID="10"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childTnLst>
                                </p:cTn>
                              </p:par>
                              <p:par>
                                <p:cTn id="62" presetID="10" presetClass="entr" presetSubtype="0"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childTnLst>
                                </p:cTn>
                              </p:par>
                              <p:par>
                                <p:cTn id="65" presetID="10"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0"/>
                                        <p:tgtEl>
                                          <p:spTgt spid="59"/>
                                        </p:tgtEl>
                                      </p:cBhvr>
                                    </p:animEffect>
                                  </p:childTnLst>
                                </p:cTn>
                              </p:par>
                              <p:par>
                                <p:cTn id="71" presetID="10"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1000"/>
                                        <p:tgtEl>
                                          <p:spTgt spid="62"/>
                                        </p:tgtEl>
                                      </p:cBhvr>
                                    </p:animEffect>
                                  </p:childTnLst>
                                </p:cTn>
                              </p:par>
                              <p:par>
                                <p:cTn id="74" presetID="10" presetClass="entr" presetSubtype="0"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childTnLst>
                                </p:cTn>
                              </p:par>
                              <p:par>
                                <p:cTn id="77" presetID="10" presetClass="entr" presetSubtype="0"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childTnLst>
                                </p:cTn>
                              </p:par>
                              <p:par>
                                <p:cTn id="80" presetID="10" presetClass="entr" presetSubtype="0" fill="hold"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childTnLst>
                                </p:cTn>
                              </p:par>
                              <p:par>
                                <p:cTn id="83" presetID="10" presetClass="entr" presetSubtype="0" fill="hold" nodeType="withEffect">
                                  <p:stCondLst>
                                    <p:cond delay="0"/>
                                  </p:stCondLst>
                                  <p:childTnLst>
                                    <p:set>
                                      <p:cBhvr>
                                        <p:cTn id="84" dur="1" fill="hold">
                                          <p:stCondLst>
                                            <p:cond delay="0"/>
                                          </p:stCondLst>
                                        </p:cTn>
                                        <p:tgtEl>
                                          <p:spTgt spid="2050"/>
                                        </p:tgtEl>
                                        <p:attrNameLst>
                                          <p:attrName>style.visibility</p:attrName>
                                        </p:attrNameLst>
                                      </p:cBhvr>
                                      <p:to>
                                        <p:strVal val="visible"/>
                                      </p:to>
                                    </p:set>
                                    <p:animEffect transition="in" filter="fade">
                                      <p:cBhvr>
                                        <p:cTn id="85" dur="1000"/>
                                        <p:tgtEl>
                                          <p:spTgt spid="2050"/>
                                        </p:tgtEl>
                                      </p:cBhvr>
                                    </p:animEffect>
                                  </p:childTnLst>
                                </p:cTn>
                              </p:par>
                              <p:par>
                                <p:cTn id="86" presetID="10" presetClass="entr" presetSubtype="0"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1000"/>
                                        <p:tgtEl>
                                          <p:spTgt spid="6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1">
                                            <p:txEl>
                                              <p:pRg st="0" end="0"/>
                                            </p:txEl>
                                          </p:spTgt>
                                        </p:tgtEl>
                                        <p:attrNameLst>
                                          <p:attrName>style.visibility</p:attrName>
                                        </p:attrNameLst>
                                      </p:cBhvr>
                                      <p:to>
                                        <p:strVal val="visible"/>
                                      </p:to>
                                    </p:set>
                                    <p:animEffect transition="in" filter="fade">
                                      <p:cBhvr>
                                        <p:cTn id="91" dur="1000"/>
                                        <p:tgtEl>
                                          <p:spTgt spid="51">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1">
                                            <p:txEl>
                                              <p:pRg st="1" end="1"/>
                                            </p:txEl>
                                          </p:spTgt>
                                        </p:tgtEl>
                                        <p:attrNameLst>
                                          <p:attrName>style.visibility</p:attrName>
                                        </p:attrNameLst>
                                      </p:cBhvr>
                                      <p:to>
                                        <p:strVal val="visible"/>
                                      </p:to>
                                    </p:set>
                                    <p:animEffect transition="in" filter="fade">
                                      <p:cBhvr>
                                        <p:cTn id="94" dur="1000"/>
                                        <p:tgtEl>
                                          <p:spTgt spid="51">
                                            <p:txEl>
                                              <p:pRg st="1" end="1"/>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1">
                                            <p:txEl>
                                              <p:pRg st="2" end="2"/>
                                            </p:txEl>
                                          </p:spTgt>
                                        </p:tgtEl>
                                        <p:attrNameLst>
                                          <p:attrName>style.visibility</p:attrName>
                                        </p:attrNameLst>
                                      </p:cBhvr>
                                      <p:to>
                                        <p:strVal val="visible"/>
                                      </p:to>
                                    </p:set>
                                    <p:animEffect transition="in" filter="fade">
                                      <p:cBhvr>
                                        <p:cTn id="97" dur="1000"/>
                                        <p:tgtEl>
                                          <p:spTgt spid="51">
                                            <p:txEl>
                                              <p:pRg st="2" end="2"/>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1" grpId="0" animBg="1"/>
      <p:bldP spid="55" grpId="0" animBg="1"/>
      <p:bldP spid="51" grpId="0" build="p"/>
      <p:bldP spid="32" grpId="0"/>
      <p:bldP spid="35" grpId="0"/>
      <p:bldP spid="36" grpId="0"/>
      <p:bldP spid="37" grpId="0"/>
      <p:bldP spid="38" grpId="0" animBg="1"/>
      <p:bldP spid="49"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ound Same Side Corner Rectangle 34"/>
          <p:cNvSpPr/>
          <p:nvPr/>
        </p:nvSpPr>
        <p:spPr>
          <a:xfrm flipH="1">
            <a:off x="1142999" y="6078071"/>
            <a:ext cx="6992470" cy="779929"/>
          </a:xfrm>
          <a:prstGeom prst="round2SameRect">
            <a:avLst>
              <a:gd name="adj1" fmla="val 27749"/>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1949823" y="806826"/>
            <a:ext cx="5136773" cy="5136773"/>
          </a:xfrm>
          <a:prstGeom prst="ellipse">
            <a:avLst/>
          </a:prstGeom>
          <a:gradFill flip="none" rotWithShape="1">
            <a:gsLst>
              <a:gs pos="0">
                <a:srgbClr val="FFC000">
                  <a:alpha val="32000"/>
                </a:srgbClr>
              </a:gs>
              <a:gs pos="53000">
                <a:srgbClr val="2B70F9">
                  <a:alpha val="17000"/>
                </a:srgbClr>
              </a:gs>
              <a:gs pos="100000">
                <a:schemeClr val="accent2">
                  <a:alpha val="34000"/>
                </a:scheme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chemeClr val="tx2">
                  <a:lumMod val="40000"/>
                  <a:lumOff val="60000"/>
                </a:schemeClr>
              </a:buClr>
              <a:buSzPct val="80000"/>
            </a:pPr>
            <a:endParaRPr lang="en-US" dirty="0" smtClean="0">
              <a:solidFill>
                <a:schemeClr val="tx1"/>
              </a:solidFill>
              <a:latin typeface="Segoe" pitchFamily="34" charset="0"/>
            </a:endParaRPr>
          </a:p>
        </p:txBody>
      </p:sp>
      <p:sp>
        <p:nvSpPr>
          <p:cNvPr id="2" name="Title 1"/>
          <p:cNvSpPr>
            <a:spLocks noGrp="1"/>
          </p:cNvSpPr>
          <p:nvPr>
            <p:ph type="title"/>
          </p:nvPr>
        </p:nvSpPr>
        <p:spPr/>
        <p:txBody>
          <a:bodyPr vert="horz" lIns="0" tIns="45720" rIns="0" bIns="45720" rtlCol="0" anchor="t" anchorCtr="0">
            <a:noAutofit/>
          </a:bodyPr>
          <a:lstStyle/>
          <a:p>
            <a:r>
              <a:rPr lang="en-US" dirty="0" smtClean="0"/>
              <a:t>Data Protection:</a:t>
            </a:r>
            <a:br>
              <a:rPr lang="en-US" dirty="0" smtClean="0"/>
            </a:br>
            <a:r>
              <a:rPr lang="en-US" sz="2400" dirty="0" err="1" smtClean="0"/>
              <a:t>IPsec</a:t>
            </a:r>
            <a:endParaRPr lang="en-US" dirty="0"/>
          </a:p>
        </p:txBody>
      </p:sp>
      <p:sp>
        <p:nvSpPr>
          <p:cNvPr id="21" name="Text Placeholder 20"/>
          <p:cNvSpPr>
            <a:spLocks noGrp="1"/>
          </p:cNvSpPr>
          <p:nvPr>
            <p:ph type="body" sz="quarter" idx="4294967295"/>
          </p:nvPr>
        </p:nvSpPr>
        <p:spPr>
          <a:xfrm>
            <a:off x="1445247" y="6192837"/>
            <a:ext cx="6387976" cy="665163"/>
          </a:xfrm>
        </p:spPr>
        <p:txBody>
          <a:bodyPr/>
          <a:lstStyle/>
          <a:p>
            <a:pPr marL="0" indent="0" algn="ctr" defTabSz="914363">
              <a:lnSpc>
                <a:spcPct val="80000"/>
              </a:lnSpc>
              <a:buNone/>
              <a:defRPr/>
            </a:pPr>
            <a:r>
              <a:rPr lang="en-US" sz="2000" dirty="0" smtClean="0">
                <a:effectLst>
                  <a:outerShdw blurRad="38100" dist="38100" dir="2700000" algn="tl">
                    <a:srgbClr val="000000">
                      <a:alpha val="43137"/>
                    </a:srgbClr>
                  </a:outerShdw>
                </a:effectLst>
                <a:latin typeface="Segoe" pitchFamily="34" charset="0"/>
              </a:rPr>
              <a:t>IPsec tightly integrates with IPv6, allowing rules engine </a:t>
            </a:r>
            <a:br>
              <a:rPr lang="en-US" sz="2000" dirty="0" smtClean="0">
                <a:effectLst>
                  <a:outerShdw blurRad="38100" dist="38100" dir="2700000" algn="tl">
                    <a:srgbClr val="000000">
                      <a:alpha val="43137"/>
                    </a:srgbClr>
                  </a:outerShdw>
                </a:effectLst>
                <a:latin typeface="Segoe" pitchFamily="34" charset="0"/>
              </a:rPr>
            </a:br>
            <a:r>
              <a:rPr lang="en-US" sz="2000" dirty="0" smtClean="0">
                <a:effectLst>
                  <a:outerShdw blurRad="38100" dist="38100" dir="2700000" algn="tl">
                    <a:srgbClr val="000000">
                      <a:alpha val="43137"/>
                    </a:srgbClr>
                  </a:outerShdw>
                </a:effectLst>
                <a:latin typeface="Segoe" pitchFamily="34" charset="0"/>
              </a:rPr>
              <a:t>to determine when and how traffic should be protected</a:t>
            </a:r>
            <a:endParaRPr lang="en-US" sz="2000" dirty="0">
              <a:effectLst>
                <a:outerShdw blurRad="38100" dist="38100" dir="2700000" algn="tl">
                  <a:srgbClr val="000000">
                    <a:alpha val="43137"/>
                  </a:srgbClr>
                </a:outerShdw>
              </a:effectLst>
              <a:latin typeface="Segoe" pitchFamily="34" charset="0"/>
            </a:endParaRPr>
          </a:p>
        </p:txBody>
      </p:sp>
      <p:sp>
        <p:nvSpPr>
          <p:cNvPr id="26" name="Round Same Side Corner Rectangle 25"/>
          <p:cNvSpPr/>
          <p:nvPr/>
        </p:nvSpPr>
        <p:spPr>
          <a:xfrm rot="5400000" flipH="1">
            <a:off x="6669275" y="3046989"/>
            <a:ext cx="1039091" cy="3484181"/>
          </a:xfrm>
          <a:prstGeom prst="round2SameRect">
            <a:avLst>
              <a:gd name="adj1" fmla="val 20476"/>
              <a:gd name="adj2" fmla="val 0"/>
            </a:avLst>
          </a:prstGeom>
          <a:solidFill>
            <a:schemeClr val="tx1">
              <a:alpha val="50000"/>
            </a:schemeClr>
          </a:solidFill>
          <a:ln>
            <a:noFill/>
          </a:ln>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0" numCol="1" anchor="t" anchorCtr="0" compatLnSpc="1">
            <a:prstTxWarp prst="textNoShape">
              <a:avLst/>
            </a:prstTxWarp>
          </a:bodyPr>
          <a:lstStyle/>
          <a:p>
            <a:pPr>
              <a:lnSpc>
                <a:spcPct val="80000"/>
              </a:lnSpc>
              <a:defRPr/>
            </a:pPr>
            <a:endParaRPr lang="en-US" sz="1000">
              <a:gradFill>
                <a:gsLst>
                  <a:gs pos="0">
                    <a:schemeClr val="bg1"/>
                  </a:gs>
                  <a:gs pos="86000">
                    <a:schemeClr val="bg1"/>
                  </a:gs>
                </a:gsLst>
                <a:lin ang="5400000" scaled="0"/>
              </a:gradFill>
              <a:latin typeface="Segoe Light"/>
            </a:endParaRPr>
          </a:p>
        </p:txBody>
      </p:sp>
      <p:sp>
        <p:nvSpPr>
          <p:cNvPr id="25" name="Round Same Side Corner Rectangle 24"/>
          <p:cNvSpPr/>
          <p:nvPr/>
        </p:nvSpPr>
        <p:spPr>
          <a:xfrm rot="16200000" flipH="1">
            <a:off x="1529763" y="3046988"/>
            <a:ext cx="1039091" cy="3484181"/>
          </a:xfrm>
          <a:prstGeom prst="round2SameRect">
            <a:avLst>
              <a:gd name="adj1" fmla="val 20476"/>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28"/>
          <p:cNvSpPr txBox="1">
            <a:spLocks noChangeArrowheads="1"/>
          </p:cNvSpPr>
          <p:nvPr/>
        </p:nvSpPr>
        <p:spPr bwMode="auto">
          <a:xfrm>
            <a:off x="422013" y="4396666"/>
            <a:ext cx="1887071" cy="784826"/>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spAutoFit/>
          </a:bodyPr>
          <a:lstStyle/>
          <a:p>
            <a:pPr marL="225425"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End to edge</a:t>
            </a:r>
          </a:p>
          <a:p>
            <a:pPr marL="225425"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End to end</a:t>
            </a:r>
            <a:endParaRPr lang="en-US" sz="2000" dirty="0">
              <a:gradFill>
                <a:gsLst>
                  <a:gs pos="0">
                    <a:schemeClr val="bg1"/>
                  </a:gs>
                  <a:gs pos="86000">
                    <a:schemeClr val="bg1"/>
                  </a:gs>
                </a:gsLst>
                <a:lin ang="5400000" scaled="0"/>
              </a:gradFill>
              <a:latin typeface="Segoe Light"/>
            </a:endParaRPr>
          </a:p>
        </p:txBody>
      </p:sp>
      <p:sp>
        <p:nvSpPr>
          <p:cNvPr id="30" name="Text Box 25"/>
          <p:cNvSpPr txBox="1">
            <a:spLocks noChangeArrowheads="1"/>
          </p:cNvSpPr>
          <p:nvPr/>
        </p:nvSpPr>
        <p:spPr bwMode="auto">
          <a:xfrm>
            <a:off x="7006473" y="4396666"/>
            <a:ext cx="1887071" cy="784826"/>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spAutoFit/>
          </a:bodyPr>
          <a:lstStyle/>
          <a:p>
            <a:pPr marL="225425"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End to edge </a:t>
            </a:r>
          </a:p>
          <a:p>
            <a:pPr marL="225425"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End to end</a:t>
            </a:r>
          </a:p>
        </p:txBody>
      </p:sp>
      <p:grpSp>
        <p:nvGrpSpPr>
          <p:cNvPr id="3" name="Group 32"/>
          <p:cNvGrpSpPr/>
          <p:nvPr/>
        </p:nvGrpSpPr>
        <p:grpSpPr>
          <a:xfrm>
            <a:off x="2402031" y="1036208"/>
            <a:ext cx="4210869" cy="5043491"/>
            <a:chOff x="2402031" y="1036208"/>
            <a:chExt cx="4210869" cy="5043491"/>
          </a:xfrm>
        </p:grpSpPr>
        <p:sp useBgFill="1">
          <p:nvSpPr>
            <p:cNvPr id="24" name="Oval 23"/>
            <p:cNvSpPr/>
            <p:nvPr/>
          </p:nvSpPr>
          <p:spPr>
            <a:xfrm>
              <a:off x="2550607" y="2559486"/>
              <a:ext cx="3966358" cy="2802576"/>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indent="-225425" defTabSz="914400">
                <a:lnSpc>
                  <a:spcPct val="90000"/>
                </a:lnSpc>
                <a:spcBef>
                  <a:spcPct val="20000"/>
                </a:spcBef>
                <a:spcAft>
                  <a:spcPts val="600"/>
                </a:spcAft>
                <a:buClr>
                  <a:schemeClr val="tx2">
                    <a:lumMod val="40000"/>
                    <a:lumOff val="60000"/>
                  </a:schemeClr>
                </a:buClr>
                <a:buSzPct val="80000"/>
                <a:buBlip>
                  <a:blip r:embed="rId3"/>
                </a:buBlip>
                <a:defRPr/>
              </a:pPr>
              <a:endParaRPr lang="en-US" sz="2000" dirty="0" err="1" smtClean="0">
                <a:gradFill>
                  <a:gsLst>
                    <a:gs pos="0">
                      <a:schemeClr val="bg1"/>
                    </a:gs>
                    <a:gs pos="86000">
                      <a:schemeClr val="bg1"/>
                    </a:gs>
                  </a:gsLst>
                  <a:lin ang="5400000" scaled="0"/>
                </a:gradFill>
                <a:latin typeface="Segoe Light"/>
              </a:endParaRPr>
            </a:p>
          </p:txBody>
        </p:sp>
        <p:sp useBgFill="1">
          <p:nvSpPr>
            <p:cNvPr id="34" name="Freeform 10"/>
            <p:cNvSpPr>
              <a:spLocks/>
            </p:cNvSpPr>
            <p:nvPr/>
          </p:nvSpPr>
          <p:spPr bwMode="auto">
            <a:xfrm rot="7200000">
              <a:off x="4117636" y="3584435"/>
              <a:ext cx="3694317" cy="1296211"/>
            </a:xfrm>
            <a:custGeom>
              <a:avLst/>
              <a:gdLst/>
              <a:ahLst/>
              <a:cxnLst>
                <a:cxn ang="0">
                  <a:pos x="410" y="960"/>
                </a:cxn>
                <a:cxn ang="0">
                  <a:pos x="498" y="866"/>
                </a:cxn>
                <a:cxn ang="0">
                  <a:pos x="595" y="781"/>
                </a:cxn>
                <a:cxn ang="0">
                  <a:pos x="699" y="703"/>
                </a:cxn>
                <a:cxn ang="0">
                  <a:pos x="809" y="634"/>
                </a:cxn>
                <a:cxn ang="0">
                  <a:pos x="925" y="574"/>
                </a:cxn>
                <a:cxn ang="0">
                  <a:pos x="1046" y="523"/>
                </a:cxn>
                <a:cxn ang="0">
                  <a:pos x="1172" y="484"/>
                </a:cxn>
                <a:cxn ang="0">
                  <a:pos x="1303" y="453"/>
                </a:cxn>
                <a:cxn ang="0">
                  <a:pos x="1437" y="432"/>
                </a:cxn>
                <a:cxn ang="0">
                  <a:pos x="1574" y="422"/>
                </a:cxn>
                <a:cxn ang="0">
                  <a:pos x="1667" y="422"/>
                </a:cxn>
                <a:cxn ang="0">
                  <a:pos x="1804" y="432"/>
                </a:cxn>
                <a:cxn ang="0">
                  <a:pos x="1937" y="453"/>
                </a:cxn>
                <a:cxn ang="0">
                  <a:pos x="2066" y="484"/>
                </a:cxn>
                <a:cxn ang="0">
                  <a:pos x="2192" y="525"/>
                </a:cxn>
                <a:cxn ang="0">
                  <a:pos x="2312" y="576"/>
                </a:cxn>
                <a:cxn ang="0">
                  <a:pos x="2428" y="636"/>
                </a:cxn>
                <a:cxn ang="0">
                  <a:pos x="2536" y="703"/>
                </a:cxn>
                <a:cxn ang="0">
                  <a:pos x="2640" y="781"/>
                </a:cxn>
                <a:cxn ang="0">
                  <a:pos x="2738" y="866"/>
                </a:cxn>
                <a:cxn ang="0">
                  <a:pos x="2828" y="957"/>
                </a:cxn>
                <a:cxn ang="0">
                  <a:pos x="2854" y="991"/>
                </a:cxn>
                <a:cxn ang="0">
                  <a:pos x="2755" y="1004"/>
                </a:cxn>
                <a:cxn ang="0">
                  <a:pos x="3232" y="533"/>
                </a:cxn>
                <a:cxn ang="0">
                  <a:pos x="3187" y="689"/>
                </a:cxn>
                <a:cxn ang="0">
                  <a:pos x="3140" y="677"/>
                </a:cxn>
                <a:cxn ang="0">
                  <a:pos x="3023" y="564"/>
                </a:cxn>
                <a:cxn ang="0">
                  <a:pos x="2898" y="460"/>
                </a:cxn>
                <a:cxn ang="0">
                  <a:pos x="2766" y="363"/>
                </a:cxn>
                <a:cxn ang="0">
                  <a:pos x="2629" y="277"/>
                </a:cxn>
                <a:cxn ang="0">
                  <a:pos x="2485" y="201"/>
                </a:cxn>
                <a:cxn ang="0">
                  <a:pos x="2334" y="135"/>
                </a:cxn>
                <a:cxn ang="0">
                  <a:pos x="2179" y="81"/>
                </a:cxn>
                <a:cxn ang="0">
                  <a:pos x="2016" y="41"/>
                </a:cxn>
                <a:cxn ang="0">
                  <a:pos x="1851" y="13"/>
                </a:cxn>
                <a:cxn ang="0">
                  <a:pos x="1679" y="2"/>
                </a:cxn>
                <a:cxn ang="0">
                  <a:pos x="1562" y="2"/>
                </a:cxn>
                <a:cxn ang="0">
                  <a:pos x="1389" y="13"/>
                </a:cxn>
                <a:cxn ang="0">
                  <a:pos x="1220" y="40"/>
                </a:cxn>
                <a:cxn ang="0">
                  <a:pos x="1058" y="78"/>
                </a:cxn>
                <a:cxn ang="0">
                  <a:pos x="900" y="130"/>
                </a:cxn>
                <a:cxn ang="0">
                  <a:pos x="747" y="195"/>
                </a:cxn>
                <a:cxn ang="0">
                  <a:pos x="601" y="271"/>
                </a:cxn>
                <a:cxn ang="0">
                  <a:pos x="463" y="358"/>
                </a:cxn>
                <a:cxn ang="0">
                  <a:pos x="333" y="456"/>
                </a:cxn>
                <a:cxn ang="0">
                  <a:pos x="210" y="563"/>
                </a:cxn>
                <a:cxn ang="0">
                  <a:pos x="95" y="680"/>
                </a:cxn>
                <a:cxn ang="0">
                  <a:pos x="57" y="711"/>
                </a:cxn>
                <a:cxn ang="0">
                  <a:pos x="0" y="528"/>
                </a:cxn>
                <a:cxn ang="0">
                  <a:pos x="576" y="1010"/>
                </a:cxn>
                <a:cxn ang="0">
                  <a:pos x="390" y="995"/>
                </a:cxn>
                <a:cxn ang="0">
                  <a:pos x="382" y="992"/>
                </a:cxn>
              </a:cxnLst>
              <a:rect l="0" t="0" r="r" b="b"/>
              <a:pathLst>
                <a:path w="3232" h="1134">
                  <a:moveTo>
                    <a:pt x="382" y="992"/>
                  </a:moveTo>
                  <a:lnTo>
                    <a:pt x="382" y="992"/>
                  </a:lnTo>
                  <a:lnTo>
                    <a:pt x="410" y="960"/>
                  </a:lnTo>
                  <a:lnTo>
                    <a:pt x="438" y="928"/>
                  </a:lnTo>
                  <a:lnTo>
                    <a:pt x="469" y="897"/>
                  </a:lnTo>
                  <a:lnTo>
                    <a:pt x="498" y="866"/>
                  </a:lnTo>
                  <a:lnTo>
                    <a:pt x="530" y="837"/>
                  </a:lnTo>
                  <a:lnTo>
                    <a:pt x="563" y="807"/>
                  </a:lnTo>
                  <a:lnTo>
                    <a:pt x="595" y="781"/>
                  </a:lnTo>
                  <a:lnTo>
                    <a:pt x="629" y="753"/>
                  </a:lnTo>
                  <a:lnTo>
                    <a:pt x="664" y="728"/>
                  </a:lnTo>
                  <a:lnTo>
                    <a:pt x="699" y="703"/>
                  </a:lnTo>
                  <a:lnTo>
                    <a:pt x="736" y="678"/>
                  </a:lnTo>
                  <a:lnTo>
                    <a:pt x="772" y="656"/>
                  </a:lnTo>
                  <a:lnTo>
                    <a:pt x="809" y="634"/>
                  </a:lnTo>
                  <a:lnTo>
                    <a:pt x="847" y="613"/>
                  </a:lnTo>
                  <a:lnTo>
                    <a:pt x="885" y="593"/>
                  </a:lnTo>
                  <a:lnTo>
                    <a:pt x="925" y="574"/>
                  </a:lnTo>
                  <a:lnTo>
                    <a:pt x="964" y="557"/>
                  </a:lnTo>
                  <a:lnTo>
                    <a:pt x="1005" y="539"/>
                  </a:lnTo>
                  <a:lnTo>
                    <a:pt x="1046" y="523"/>
                  </a:lnTo>
                  <a:lnTo>
                    <a:pt x="1087" y="508"/>
                  </a:lnTo>
                  <a:lnTo>
                    <a:pt x="1130" y="495"/>
                  </a:lnTo>
                  <a:lnTo>
                    <a:pt x="1172" y="484"/>
                  </a:lnTo>
                  <a:lnTo>
                    <a:pt x="1216" y="472"/>
                  </a:lnTo>
                  <a:lnTo>
                    <a:pt x="1259" y="462"/>
                  </a:lnTo>
                  <a:lnTo>
                    <a:pt x="1303" y="453"/>
                  </a:lnTo>
                  <a:lnTo>
                    <a:pt x="1347" y="444"/>
                  </a:lnTo>
                  <a:lnTo>
                    <a:pt x="1392" y="438"/>
                  </a:lnTo>
                  <a:lnTo>
                    <a:pt x="1437" y="432"/>
                  </a:lnTo>
                  <a:lnTo>
                    <a:pt x="1483" y="428"/>
                  </a:lnTo>
                  <a:lnTo>
                    <a:pt x="1528" y="425"/>
                  </a:lnTo>
                  <a:lnTo>
                    <a:pt x="1574" y="422"/>
                  </a:lnTo>
                  <a:lnTo>
                    <a:pt x="1621" y="422"/>
                  </a:lnTo>
                  <a:lnTo>
                    <a:pt x="1621" y="422"/>
                  </a:lnTo>
                  <a:lnTo>
                    <a:pt x="1667" y="422"/>
                  </a:lnTo>
                  <a:lnTo>
                    <a:pt x="1713" y="425"/>
                  </a:lnTo>
                  <a:lnTo>
                    <a:pt x="1758" y="428"/>
                  </a:lnTo>
                  <a:lnTo>
                    <a:pt x="1804" y="432"/>
                  </a:lnTo>
                  <a:lnTo>
                    <a:pt x="1848" y="438"/>
                  </a:lnTo>
                  <a:lnTo>
                    <a:pt x="1893" y="444"/>
                  </a:lnTo>
                  <a:lnTo>
                    <a:pt x="1937" y="453"/>
                  </a:lnTo>
                  <a:lnTo>
                    <a:pt x="1979" y="462"/>
                  </a:lnTo>
                  <a:lnTo>
                    <a:pt x="2023" y="472"/>
                  </a:lnTo>
                  <a:lnTo>
                    <a:pt x="2066" y="484"/>
                  </a:lnTo>
                  <a:lnTo>
                    <a:pt x="2108" y="497"/>
                  </a:lnTo>
                  <a:lnTo>
                    <a:pt x="2149" y="510"/>
                  </a:lnTo>
                  <a:lnTo>
                    <a:pt x="2192" y="525"/>
                  </a:lnTo>
                  <a:lnTo>
                    <a:pt x="2231" y="541"/>
                  </a:lnTo>
                  <a:lnTo>
                    <a:pt x="2273" y="557"/>
                  </a:lnTo>
                  <a:lnTo>
                    <a:pt x="2312" y="576"/>
                  </a:lnTo>
                  <a:lnTo>
                    <a:pt x="2350" y="595"/>
                  </a:lnTo>
                  <a:lnTo>
                    <a:pt x="2390" y="614"/>
                  </a:lnTo>
                  <a:lnTo>
                    <a:pt x="2428" y="636"/>
                  </a:lnTo>
                  <a:lnTo>
                    <a:pt x="2464" y="658"/>
                  </a:lnTo>
                  <a:lnTo>
                    <a:pt x="2501" y="680"/>
                  </a:lnTo>
                  <a:lnTo>
                    <a:pt x="2536" y="703"/>
                  </a:lnTo>
                  <a:lnTo>
                    <a:pt x="2573" y="728"/>
                  </a:lnTo>
                  <a:lnTo>
                    <a:pt x="2607" y="755"/>
                  </a:lnTo>
                  <a:lnTo>
                    <a:pt x="2640" y="781"/>
                  </a:lnTo>
                  <a:lnTo>
                    <a:pt x="2674" y="809"/>
                  </a:lnTo>
                  <a:lnTo>
                    <a:pt x="2706" y="837"/>
                  </a:lnTo>
                  <a:lnTo>
                    <a:pt x="2738" y="866"/>
                  </a:lnTo>
                  <a:lnTo>
                    <a:pt x="2769" y="895"/>
                  </a:lnTo>
                  <a:lnTo>
                    <a:pt x="2799" y="926"/>
                  </a:lnTo>
                  <a:lnTo>
                    <a:pt x="2828" y="957"/>
                  </a:lnTo>
                  <a:lnTo>
                    <a:pt x="2857" y="989"/>
                  </a:lnTo>
                  <a:lnTo>
                    <a:pt x="2857" y="989"/>
                  </a:lnTo>
                  <a:lnTo>
                    <a:pt x="2854" y="991"/>
                  </a:lnTo>
                  <a:lnTo>
                    <a:pt x="2847" y="992"/>
                  </a:lnTo>
                  <a:lnTo>
                    <a:pt x="2825" y="995"/>
                  </a:lnTo>
                  <a:lnTo>
                    <a:pt x="2755" y="1004"/>
                  </a:lnTo>
                  <a:lnTo>
                    <a:pt x="2652" y="1014"/>
                  </a:lnTo>
                  <a:lnTo>
                    <a:pt x="3212" y="1134"/>
                  </a:lnTo>
                  <a:lnTo>
                    <a:pt x="3232" y="533"/>
                  </a:lnTo>
                  <a:lnTo>
                    <a:pt x="3232" y="533"/>
                  </a:lnTo>
                  <a:lnTo>
                    <a:pt x="3204" y="626"/>
                  </a:lnTo>
                  <a:lnTo>
                    <a:pt x="3187" y="689"/>
                  </a:lnTo>
                  <a:lnTo>
                    <a:pt x="3178" y="717"/>
                  </a:lnTo>
                  <a:lnTo>
                    <a:pt x="3178" y="717"/>
                  </a:lnTo>
                  <a:lnTo>
                    <a:pt x="3140" y="677"/>
                  </a:lnTo>
                  <a:lnTo>
                    <a:pt x="3102" y="639"/>
                  </a:lnTo>
                  <a:lnTo>
                    <a:pt x="3062" y="601"/>
                  </a:lnTo>
                  <a:lnTo>
                    <a:pt x="3023" y="564"/>
                  </a:lnTo>
                  <a:lnTo>
                    <a:pt x="2982" y="529"/>
                  </a:lnTo>
                  <a:lnTo>
                    <a:pt x="2941" y="494"/>
                  </a:lnTo>
                  <a:lnTo>
                    <a:pt x="2898" y="460"/>
                  </a:lnTo>
                  <a:lnTo>
                    <a:pt x="2856" y="426"/>
                  </a:lnTo>
                  <a:lnTo>
                    <a:pt x="2812" y="394"/>
                  </a:lnTo>
                  <a:lnTo>
                    <a:pt x="2766" y="363"/>
                  </a:lnTo>
                  <a:lnTo>
                    <a:pt x="2722" y="334"/>
                  </a:lnTo>
                  <a:lnTo>
                    <a:pt x="2675" y="305"/>
                  </a:lnTo>
                  <a:lnTo>
                    <a:pt x="2629" y="277"/>
                  </a:lnTo>
                  <a:lnTo>
                    <a:pt x="2582" y="251"/>
                  </a:lnTo>
                  <a:lnTo>
                    <a:pt x="2533" y="224"/>
                  </a:lnTo>
                  <a:lnTo>
                    <a:pt x="2485" y="201"/>
                  </a:lnTo>
                  <a:lnTo>
                    <a:pt x="2435" y="177"/>
                  </a:lnTo>
                  <a:lnTo>
                    <a:pt x="2385" y="155"/>
                  </a:lnTo>
                  <a:lnTo>
                    <a:pt x="2334" y="135"/>
                  </a:lnTo>
                  <a:lnTo>
                    <a:pt x="2283" y="116"/>
                  </a:lnTo>
                  <a:lnTo>
                    <a:pt x="2230" y="98"/>
                  </a:lnTo>
                  <a:lnTo>
                    <a:pt x="2179" y="81"/>
                  </a:lnTo>
                  <a:lnTo>
                    <a:pt x="2125" y="66"/>
                  </a:lnTo>
                  <a:lnTo>
                    <a:pt x="2072" y="53"/>
                  </a:lnTo>
                  <a:lnTo>
                    <a:pt x="2016" y="41"/>
                  </a:lnTo>
                  <a:lnTo>
                    <a:pt x="1962" y="29"/>
                  </a:lnTo>
                  <a:lnTo>
                    <a:pt x="1906" y="21"/>
                  </a:lnTo>
                  <a:lnTo>
                    <a:pt x="1851" y="13"/>
                  </a:lnTo>
                  <a:lnTo>
                    <a:pt x="1793" y="7"/>
                  </a:lnTo>
                  <a:lnTo>
                    <a:pt x="1736" y="3"/>
                  </a:lnTo>
                  <a:lnTo>
                    <a:pt x="1679" y="2"/>
                  </a:lnTo>
                  <a:lnTo>
                    <a:pt x="1621" y="0"/>
                  </a:lnTo>
                  <a:lnTo>
                    <a:pt x="1621" y="0"/>
                  </a:lnTo>
                  <a:lnTo>
                    <a:pt x="1562" y="2"/>
                  </a:lnTo>
                  <a:lnTo>
                    <a:pt x="1505" y="3"/>
                  </a:lnTo>
                  <a:lnTo>
                    <a:pt x="1446" y="7"/>
                  </a:lnTo>
                  <a:lnTo>
                    <a:pt x="1389" y="13"/>
                  </a:lnTo>
                  <a:lnTo>
                    <a:pt x="1333" y="21"/>
                  </a:lnTo>
                  <a:lnTo>
                    <a:pt x="1276" y="29"/>
                  </a:lnTo>
                  <a:lnTo>
                    <a:pt x="1220" y="40"/>
                  </a:lnTo>
                  <a:lnTo>
                    <a:pt x="1166" y="50"/>
                  </a:lnTo>
                  <a:lnTo>
                    <a:pt x="1112" y="63"/>
                  </a:lnTo>
                  <a:lnTo>
                    <a:pt x="1058" y="78"/>
                  </a:lnTo>
                  <a:lnTo>
                    <a:pt x="1004" y="94"/>
                  </a:lnTo>
                  <a:lnTo>
                    <a:pt x="951" y="111"/>
                  </a:lnTo>
                  <a:lnTo>
                    <a:pt x="900" y="130"/>
                  </a:lnTo>
                  <a:lnTo>
                    <a:pt x="848" y="151"/>
                  </a:lnTo>
                  <a:lnTo>
                    <a:pt x="797" y="171"/>
                  </a:lnTo>
                  <a:lnTo>
                    <a:pt x="747" y="195"/>
                  </a:lnTo>
                  <a:lnTo>
                    <a:pt x="697" y="218"/>
                  </a:lnTo>
                  <a:lnTo>
                    <a:pt x="649" y="245"/>
                  </a:lnTo>
                  <a:lnTo>
                    <a:pt x="601" y="271"/>
                  </a:lnTo>
                  <a:lnTo>
                    <a:pt x="554" y="299"/>
                  </a:lnTo>
                  <a:lnTo>
                    <a:pt x="508" y="328"/>
                  </a:lnTo>
                  <a:lnTo>
                    <a:pt x="463" y="358"/>
                  </a:lnTo>
                  <a:lnTo>
                    <a:pt x="418" y="390"/>
                  </a:lnTo>
                  <a:lnTo>
                    <a:pt x="375" y="422"/>
                  </a:lnTo>
                  <a:lnTo>
                    <a:pt x="333" y="456"/>
                  </a:lnTo>
                  <a:lnTo>
                    <a:pt x="290" y="489"/>
                  </a:lnTo>
                  <a:lnTo>
                    <a:pt x="249" y="526"/>
                  </a:lnTo>
                  <a:lnTo>
                    <a:pt x="210" y="563"/>
                  </a:lnTo>
                  <a:lnTo>
                    <a:pt x="170" y="601"/>
                  </a:lnTo>
                  <a:lnTo>
                    <a:pt x="132" y="639"/>
                  </a:lnTo>
                  <a:lnTo>
                    <a:pt x="95" y="680"/>
                  </a:lnTo>
                  <a:lnTo>
                    <a:pt x="60" y="719"/>
                  </a:lnTo>
                  <a:lnTo>
                    <a:pt x="60" y="719"/>
                  </a:lnTo>
                  <a:lnTo>
                    <a:pt x="57" y="711"/>
                  </a:lnTo>
                  <a:lnTo>
                    <a:pt x="51" y="689"/>
                  </a:lnTo>
                  <a:lnTo>
                    <a:pt x="31" y="623"/>
                  </a:lnTo>
                  <a:lnTo>
                    <a:pt x="0" y="528"/>
                  </a:lnTo>
                  <a:lnTo>
                    <a:pt x="20" y="1125"/>
                  </a:lnTo>
                  <a:lnTo>
                    <a:pt x="576" y="1010"/>
                  </a:lnTo>
                  <a:lnTo>
                    <a:pt x="576" y="1010"/>
                  </a:lnTo>
                  <a:lnTo>
                    <a:pt x="478" y="1002"/>
                  </a:lnTo>
                  <a:lnTo>
                    <a:pt x="410" y="998"/>
                  </a:lnTo>
                  <a:lnTo>
                    <a:pt x="390" y="995"/>
                  </a:lnTo>
                  <a:lnTo>
                    <a:pt x="384" y="993"/>
                  </a:lnTo>
                  <a:lnTo>
                    <a:pt x="382" y="992"/>
                  </a:lnTo>
                  <a:lnTo>
                    <a:pt x="382" y="992"/>
                  </a:lnTo>
                  <a:close/>
                </a:path>
              </a:pathLst>
            </a:custGeom>
            <a:ln>
              <a:noFill/>
            </a:ln>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0" numCol="1" anchor="t" anchorCtr="0" compatLnSpc="1">
              <a:prstTxWarp prst="textNoShape">
                <a:avLst/>
              </a:prstTxWarp>
            </a:bodyPr>
            <a:lstStyle/>
            <a:p>
              <a:pPr>
                <a:lnSpc>
                  <a:spcPct val="80000"/>
                </a:lnSpc>
                <a:defRPr/>
              </a:pPr>
              <a:endParaRPr lang="en-US" sz="1000" dirty="0">
                <a:gradFill>
                  <a:gsLst>
                    <a:gs pos="0">
                      <a:schemeClr val="bg1"/>
                    </a:gs>
                    <a:gs pos="86000">
                      <a:schemeClr val="bg1"/>
                    </a:gs>
                  </a:gsLst>
                  <a:lin ang="5400000" scaled="0"/>
                </a:gradFill>
                <a:latin typeface="Segoe Light"/>
              </a:endParaRPr>
            </a:p>
          </p:txBody>
        </p:sp>
        <p:sp useBgFill="1">
          <p:nvSpPr>
            <p:cNvPr id="38" name="Freeform 10"/>
            <p:cNvSpPr>
              <a:spLocks/>
            </p:cNvSpPr>
            <p:nvPr/>
          </p:nvSpPr>
          <p:spPr bwMode="auto">
            <a:xfrm rot="14421637">
              <a:off x="1202978" y="3572265"/>
              <a:ext cx="3694317" cy="1296211"/>
            </a:xfrm>
            <a:custGeom>
              <a:avLst/>
              <a:gdLst/>
              <a:ahLst/>
              <a:cxnLst>
                <a:cxn ang="0">
                  <a:pos x="410" y="960"/>
                </a:cxn>
                <a:cxn ang="0">
                  <a:pos x="498" y="866"/>
                </a:cxn>
                <a:cxn ang="0">
                  <a:pos x="595" y="781"/>
                </a:cxn>
                <a:cxn ang="0">
                  <a:pos x="699" y="703"/>
                </a:cxn>
                <a:cxn ang="0">
                  <a:pos x="809" y="634"/>
                </a:cxn>
                <a:cxn ang="0">
                  <a:pos x="925" y="574"/>
                </a:cxn>
                <a:cxn ang="0">
                  <a:pos x="1046" y="523"/>
                </a:cxn>
                <a:cxn ang="0">
                  <a:pos x="1172" y="484"/>
                </a:cxn>
                <a:cxn ang="0">
                  <a:pos x="1303" y="453"/>
                </a:cxn>
                <a:cxn ang="0">
                  <a:pos x="1437" y="432"/>
                </a:cxn>
                <a:cxn ang="0">
                  <a:pos x="1574" y="422"/>
                </a:cxn>
                <a:cxn ang="0">
                  <a:pos x="1667" y="422"/>
                </a:cxn>
                <a:cxn ang="0">
                  <a:pos x="1804" y="432"/>
                </a:cxn>
                <a:cxn ang="0">
                  <a:pos x="1937" y="453"/>
                </a:cxn>
                <a:cxn ang="0">
                  <a:pos x="2066" y="484"/>
                </a:cxn>
                <a:cxn ang="0">
                  <a:pos x="2192" y="525"/>
                </a:cxn>
                <a:cxn ang="0">
                  <a:pos x="2312" y="576"/>
                </a:cxn>
                <a:cxn ang="0">
                  <a:pos x="2428" y="636"/>
                </a:cxn>
                <a:cxn ang="0">
                  <a:pos x="2536" y="703"/>
                </a:cxn>
                <a:cxn ang="0">
                  <a:pos x="2640" y="781"/>
                </a:cxn>
                <a:cxn ang="0">
                  <a:pos x="2738" y="866"/>
                </a:cxn>
                <a:cxn ang="0">
                  <a:pos x="2828" y="957"/>
                </a:cxn>
                <a:cxn ang="0">
                  <a:pos x="2854" y="991"/>
                </a:cxn>
                <a:cxn ang="0">
                  <a:pos x="2755" y="1004"/>
                </a:cxn>
                <a:cxn ang="0">
                  <a:pos x="3232" y="533"/>
                </a:cxn>
                <a:cxn ang="0">
                  <a:pos x="3187" y="689"/>
                </a:cxn>
                <a:cxn ang="0">
                  <a:pos x="3140" y="677"/>
                </a:cxn>
                <a:cxn ang="0">
                  <a:pos x="3023" y="564"/>
                </a:cxn>
                <a:cxn ang="0">
                  <a:pos x="2898" y="460"/>
                </a:cxn>
                <a:cxn ang="0">
                  <a:pos x="2766" y="363"/>
                </a:cxn>
                <a:cxn ang="0">
                  <a:pos x="2629" y="277"/>
                </a:cxn>
                <a:cxn ang="0">
                  <a:pos x="2485" y="201"/>
                </a:cxn>
                <a:cxn ang="0">
                  <a:pos x="2334" y="135"/>
                </a:cxn>
                <a:cxn ang="0">
                  <a:pos x="2179" y="81"/>
                </a:cxn>
                <a:cxn ang="0">
                  <a:pos x="2016" y="41"/>
                </a:cxn>
                <a:cxn ang="0">
                  <a:pos x="1851" y="13"/>
                </a:cxn>
                <a:cxn ang="0">
                  <a:pos x="1679" y="2"/>
                </a:cxn>
                <a:cxn ang="0">
                  <a:pos x="1562" y="2"/>
                </a:cxn>
                <a:cxn ang="0">
                  <a:pos x="1389" y="13"/>
                </a:cxn>
                <a:cxn ang="0">
                  <a:pos x="1220" y="40"/>
                </a:cxn>
                <a:cxn ang="0">
                  <a:pos x="1058" y="78"/>
                </a:cxn>
                <a:cxn ang="0">
                  <a:pos x="900" y="130"/>
                </a:cxn>
                <a:cxn ang="0">
                  <a:pos x="747" y="195"/>
                </a:cxn>
                <a:cxn ang="0">
                  <a:pos x="601" y="271"/>
                </a:cxn>
                <a:cxn ang="0">
                  <a:pos x="463" y="358"/>
                </a:cxn>
                <a:cxn ang="0">
                  <a:pos x="333" y="456"/>
                </a:cxn>
                <a:cxn ang="0">
                  <a:pos x="210" y="563"/>
                </a:cxn>
                <a:cxn ang="0">
                  <a:pos x="95" y="680"/>
                </a:cxn>
                <a:cxn ang="0">
                  <a:pos x="57" y="711"/>
                </a:cxn>
                <a:cxn ang="0">
                  <a:pos x="0" y="528"/>
                </a:cxn>
                <a:cxn ang="0">
                  <a:pos x="576" y="1010"/>
                </a:cxn>
                <a:cxn ang="0">
                  <a:pos x="390" y="995"/>
                </a:cxn>
                <a:cxn ang="0">
                  <a:pos x="382" y="992"/>
                </a:cxn>
              </a:cxnLst>
              <a:rect l="0" t="0" r="r" b="b"/>
              <a:pathLst>
                <a:path w="3232" h="1134">
                  <a:moveTo>
                    <a:pt x="382" y="992"/>
                  </a:moveTo>
                  <a:lnTo>
                    <a:pt x="382" y="992"/>
                  </a:lnTo>
                  <a:lnTo>
                    <a:pt x="410" y="960"/>
                  </a:lnTo>
                  <a:lnTo>
                    <a:pt x="438" y="928"/>
                  </a:lnTo>
                  <a:lnTo>
                    <a:pt x="469" y="897"/>
                  </a:lnTo>
                  <a:lnTo>
                    <a:pt x="498" y="866"/>
                  </a:lnTo>
                  <a:lnTo>
                    <a:pt x="530" y="837"/>
                  </a:lnTo>
                  <a:lnTo>
                    <a:pt x="563" y="807"/>
                  </a:lnTo>
                  <a:lnTo>
                    <a:pt x="595" y="781"/>
                  </a:lnTo>
                  <a:lnTo>
                    <a:pt x="629" y="753"/>
                  </a:lnTo>
                  <a:lnTo>
                    <a:pt x="664" y="728"/>
                  </a:lnTo>
                  <a:lnTo>
                    <a:pt x="699" y="703"/>
                  </a:lnTo>
                  <a:lnTo>
                    <a:pt x="736" y="678"/>
                  </a:lnTo>
                  <a:lnTo>
                    <a:pt x="772" y="656"/>
                  </a:lnTo>
                  <a:lnTo>
                    <a:pt x="809" y="634"/>
                  </a:lnTo>
                  <a:lnTo>
                    <a:pt x="847" y="613"/>
                  </a:lnTo>
                  <a:lnTo>
                    <a:pt x="885" y="593"/>
                  </a:lnTo>
                  <a:lnTo>
                    <a:pt x="925" y="574"/>
                  </a:lnTo>
                  <a:lnTo>
                    <a:pt x="964" y="557"/>
                  </a:lnTo>
                  <a:lnTo>
                    <a:pt x="1005" y="539"/>
                  </a:lnTo>
                  <a:lnTo>
                    <a:pt x="1046" y="523"/>
                  </a:lnTo>
                  <a:lnTo>
                    <a:pt x="1087" y="508"/>
                  </a:lnTo>
                  <a:lnTo>
                    <a:pt x="1130" y="495"/>
                  </a:lnTo>
                  <a:lnTo>
                    <a:pt x="1172" y="484"/>
                  </a:lnTo>
                  <a:lnTo>
                    <a:pt x="1216" y="472"/>
                  </a:lnTo>
                  <a:lnTo>
                    <a:pt x="1259" y="462"/>
                  </a:lnTo>
                  <a:lnTo>
                    <a:pt x="1303" y="453"/>
                  </a:lnTo>
                  <a:lnTo>
                    <a:pt x="1347" y="444"/>
                  </a:lnTo>
                  <a:lnTo>
                    <a:pt x="1392" y="438"/>
                  </a:lnTo>
                  <a:lnTo>
                    <a:pt x="1437" y="432"/>
                  </a:lnTo>
                  <a:lnTo>
                    <a:pt x="1483" y="428"/>
                  </a:lnTo>
                  <a:lnTo>
                    <a:pt x="1528" y="425"/>
                  </a:lnTo>
                  <a:lnTo>
                    <a:pt x="1574" y="422"/>
                  </a:lnTo>
                  <a:lnTo>
                    <a:pt x="1621" y="422"/>
                  </a:lnTo>
                  <a:lnTo>
                    <a:pt x="1621" y="422"/>
                  </a:lnTo>
                  <a:lnTo>
                    <a:pt x="1667" y="422"/>
                  </a:lnTo>
                  <a:lnTo>
                    <a:pt x="1713" y="425"/>
                  </a:lnTo>
                  <a:lnTo>
                    <a:pt x="1758" y="428"/>
                  </a:lnTo>
                  <a:lnTo>
                    <a:pt x="1804" y="432"/>
                  </a:lnTo>
                  <a:lnTo>
                    <a:pt x="1848" y="438"/>
                  </a:lnTo>
                  <a:lnTo>
                    <a:pt x="1893" y="444"/>
                  </a:lnTo>
                  <a:lnTo>
                    <a:pt x="1937" y="453"/>
                  </a:lnTo>
                  <a:lnTo>
                    <a:pt x="1979" y="462"/>
                  </a:lnTo>
                  <a:lnTo>
                    <a:pt x="2023" y="472"/>
                  </a:lnTo>
                  <a:lnTo>
                    <a:pt x="2066" y="484"/>
                  </a:lnTo>
                  <a:lnTo>
                    <a:pt x="2108" y="497"/>
                  </a:lnTo>
                  <a:lnTo>
                    <a:pt x="2149" y="510"/>
                  </a:lnTo>
                  <a:lnTo>
                    <a:pt x="2192" y="525"/>
                  </a:lnTo>
                  <a:lnTo>
                    <a:pt x="2231" y="541"/>
                  </a:lnTo>
                  <a:lnTo>
                    <a:pt x="2273" y="557"/>
                  </a:lnTo>
                  <a:lnTo>
                    <a:pt x="2312" y="576"/>
                  </a:lnTo>
                  <a:lnTo>
                    <a:pt x="2350" y="595"/>
                  </a:lnTo>
                  <a:lnTo>
                    <a:pt x="2390" y="614"/>
                  </a:lnTo>
                  <a:lnTo>
                    <a:pt x="2428" y="636"/>
                  </a:lnTo>
                  <a:lnTo>
                    <a:pt x="2464" y="658"/>
                  </a:lnTo>
                  <a:lnTo>
                    <a:pt x="2501" y="680"/>
                  </a:lnTo>
                  <a:lnTo>
                    <a:pt x="2536" y="703"/>
                  </a:lnTo>
                  <a:lnTo>
                    <a:pt x="2573" y="728"/>
                  </a:lnTo>
                  <a:lnTo>
                    <a:pt x="2607" y="755"/>
                  </a:lnTo>
                  <a:lnTo>
                    <a:pt x="2640" y="781"/>
                  </a:lnTo>
                  <a:lnTo>
                    <a:pt x="2674" y="809"/>
                  </a:lnTo>
                  <a:lnTo>
                    <a:pt x="2706" y="837"/>
                  </a:lnTo>
                  <a:lnTo>
                    <a:pt x="2738" y="866"/>
                  </a:lnTo>
                  <a:lnTo>
                    <a:pt x="2769" y="895"/>
                  </a:lnTo>
                  <a:lnTo>
                    <a:pt x="2799" y="926"/>
                  </a:lnTo>
                  <a:lnTo>
                    <a:pt x="2828" y="957"/>
                  </a:lnTo>
                  <a:lnTo>
                    <a:pt x="2857" y="989"/>
                  </a:lnTo>
                  <a:lnTo>
                    <a:pt x="2857" y="989"/>
                  </a:lnTo>
                  <a:lnTo>
                    <a:pt x="2854" y="991"/>
                  </a:lnTo>
                  <a:lnTo>
                    <a:pt x="2847" y="992"/>
                  </a:lnTo>
                  <a:lnTo>
                    <a:pt x="2825" y="995"/>
                  </a:lnTo>
                  <a:lnTo>
                    <a:pt x="2755" y="1004"/>
                  </a:lnTo>
                  <a:lnTo>
                    <a:pt x="2652" y="1014"/>
                  </a:lnTo>
                  <a:lnTo>
                    <a:pt x="3212" y="1134"/>
                  </a:lnTo>
                  <a:lnTo>
                    <a:pt x="3232" y="533"/>
                  </a:lnTo>
                  <a:lnTo>
                    <a:pt x="3232" y="533"/>
                  </a:lnTo>
                  <a:lnTo>
                    <a:pt x="3204" y="626"/>
                  </a:lnTo>
                  <a:lnTo>
                    <a:pt x="3187" y="689"/>
                  </a:lnTo>
                  <a:lnTo>
                    <a:pt x="3178" y="717"/>
                  </a:lnTo>
                  <a:lnTo>
                    <a:pt x="3178" y="717"/>
                  </a:lnTo>
                  <a:lnTo>
                    <a:pt x="3140" y="677"/>
                  </a:lnTo>
                  <a:lnTo>
                    <a:pt x="3102" y="639"/>
                  </a:lnTo>
                  <a:lnTo>
                    <a:pt x="3062" y="601"/>
                  </a:lnTo>
                  <a:lnTo>
                    <a:pt x="3023" y="564"/>
                  </a:lnTo>
                  <a:lnTo>
                    <a:pt x="2982" y="529"/>
                  </a:lnTo>
                  <a:lnTo>
                    <a:pt x="2941" y="494"/>
                  </a:lnTo>
                  <a:lnTo>
                    <a:pt x="2898" y="460"/>
                  </a:lnTo>
                  <a:lnTo>
                    <a:pt x="2856" y="426"/>
                  </a:lnTo>
                  <a:lnTo>
                    <a:pt x="2812" y="394"/>
                  </a:lnTo>
                  <a:lnTo>
                    <a:pt x="2766" y="363"/>
                  </a:lnTo>
                  <a:lnTo>
                    <a:pt x="2722" y="334"/>
                  </a:lnTo>
                  <a:lnTo>
                    <a:pt x="2675" y="305"/>
                  </a:lnTo>
                  <a:lnTo>
                    <a:pt x="2629" y="277"/>
                  </a:lnTo>
                  <a:lnTo>
                    <a:pt x="2582" y="251"/>
                  </a:lnTo>
                  <a:lnTo>
                    <a:pt x="2533" y="224"/>
                  </a:lnTo>
                  <a:lnTo>
                    <a:pt x="2485" y="201"/>
                  </a:lnTo>
                  <a:lnTo>
                    <a:pt x="2435" y="177"/>
                  </a:lnTo>
                  <a:lnTo>
                    <a:pt x="2385" y="155"/>
                  </a:lnTo>
                  <a:lnTo>
                    <a:pt x="2334" y="135"/>
                  </a:lnTo>
                  <a:lnTo>
                    <a:pt x="2283" y="116"/>
                  </a:lnTo>
                  <a:lnTo>
                    <a:pt x="2230" y="98"/>
                  </a:lnTo>
                  <a:lnTo>
                    <a:pt x="2179" y="81"/>
                  </a:lnTo>
                  <a:lnTo>
                    <a:pt x="2125" y="66"/>
                  </a:lnTo>
                  <a:lnTo>
                    <a:pt x="2072" y="53"/>
                  </a:lnTo>
                  <a:lnTo>
                    <a:pt x="2016" y="41"/>
                  </a:lnTo>
                  <a:lnTo>
                    <a:pt x="1962" y="29"/>
                  </a:lnTo>
                  <a:lnTo>
                    <a:pt x="1906" y="21"/>
                  </a:lnTo>
                  <a:lnTo>
                    <a:pt x="1851" y="13"/>
                  </a:lnTo>
                  <a:lnTo>
                    <a:pt x="1793" y="7"/>
                  </a:lnTo>
                  <a:lnTo>
                    <a:pt x="1736" y="3"/>
                  </a:lnTo>
                  <a:lnTo>
                    <a:pt x="1679" y="2"/>
                  </a:lnTo>
                  <a:lnTo>
                    <a:pt x="1621" y="0"/>
                  </a:lnTo>
                  <a:lnTo>
                    <a:pt x="1621" y="0"/>
                  </a:lnTo>
                  <a:lnTo>
                    <a:pt x="1562" y="2"/>
                  </a:lnTo>
                  <a:lnTo>
                    <a:pt x="1505" y="3"/>
                  </a:lnTo>
                  <a:lnTo>
                    <a:pt x="1446" y="7"/>
                  </a:lnTo>
                  <a:lnTo>
                    <a:pt x="1389" y="13"/>
                  </a:lnTo>
                  <a:lnTo>
                    <a:pt x="1333" y="21"/>
                  </a:lnTo>
                  <a:lnTo>
                    <a:pt x="1276" y="29"/>
                  </a:lnTo>
                  <a:lnTo>
                    <a:pt x="1220" y="40"/>
                  </a:lnTo>
                  <a:lnTo>
                    <a:pt x="1166" y="50"/>
                  </a:lnTo>
                  <a:lnTo>
                    <a:pt x="1112" y="63"/>
                  </a:lnTo>
                  <a:lnTo>
                    <a:pt x="1058" y="78"/>
                  </a:lnTo>
                  <a:lnTo>
                    <a:pt x="1004" y="94"/>
                  </a:lnTo>
                  <a:lnTo>
                    <a:pt x="951" y="111"/>
                  </a:lnTo>
                  <a:lnTo>
                    <a:pt x="900" y="130"/>
                  </a:lnTo>
                  <a:lnTo>
                    <a:pt x="848" y="151"/>
                  </a:lnTo>
                  <a:lnTo>
                    <a:pt x="797" y="171"/>
                  </a:lnTo>
                  <a:lnTo>
                    <a:pt x="747" y="195"/>
                  </a:lnTo>
                  <a:lnTo>
                    <a:pt x="697" y="218"/>
                  </a:lnTo>
                  <a:lnTo>
                    <a:pt x="649" y="245"/>
                  </a:lnTo>
                  <a:lnTo>
                    <a:pt x="601" y="271"/>
                  </a:lnTo>
                  <a:lnTo>
                    <a:pt x="554" y="299"/>
                  </a:lnTo>
                  <a:lnTo>
                    <a:pt x="508" y="328"/>
                  </a:lnTo>
                  <a:lnTo>
                    <a:pt x="463" y="358"/>
                  </a:lnTo>
                  <a:lnTo>
                    <a:pt x="418" y="390"/>
                  </a:lnTo>
                  <a:lnTo>
                    <a:pt x="375" y="422"/>
                  </a:lnTo>
                  <a:lnTo>
                    <a:pt x="333" y="456"/>
                  </a:lnTo>
                  <a:lnTo>
                    <a:pt x="290" y="489"/>
                  </a:lnTo>
                  <a:lnTo>
                    <a:pt x="249" y="526"/>
                  </a:lnTo>
                  <a:lnTo>
                    <a:pt x="210" y="563"/>
                  </a:lnTo>
                  <a:lnTo>
                    <a:pt x="170" y="601"/>
                  </a:lnTo>
                  <a:lnTo>
                    <a:pt x="132" y="639"/>
                  </a:lnTo>
                  <a:lnTo>
                    <a:pt x="95" y="680"/>
                  </a:lnTo>
                  <a:lnTo>
                    <a:pt x="60" y="719"/>
                  </a:lnTo>
                  <a:lnTo>
                    <a:pt x="60" y="719"/>
                  </a:lnTo>
                  <a:lnTo>
                    <a:pt x="57" y="711"/>
                  </a:lnTo>
                  <a:lnTo>
                    <a:pt x="51" y="689"/>
                  </a:lnTo>
                  <a:lnTo>
                    <a:pt x="31" y="623"/>
                  </a:lnTo>
                  <a:lnTo>
                    <a:pt x="0" y="528"/>
                  </a:lnTo>
                  <a:lnTo>
                    <a:pt x="20" y="1125"/>
                  </a:lnTo>
                  <a:lnTo>
                    <a:pt x="576" y="1010"/>
                  </a:lnTo>
                  <a:lnTo>
                    <a:pt x="576" y="1010"/>
                  </a:lnTo>
                  <a:lnTo>
                    <a:pt x="478" y="1002"/>
                  </a:lnTo>
                  <a:lnTo>
                    <a:pt x="410" y="998"/>
                  </a:lnTo>
                  <a:lnTo>
                    <a:pt x="390" y="995"/>
                  </a:lnTo>
                  <a:lnTo>
                    <a:pt x="384" y="993"/>
                  </a:lnTo>
                  <a:lnTo>
                    <a:pt x="382" y="992"/>
                  </a:lnTo>
                  <a:lnTo>
                    <a:pt x="382" y="992"/>
                  </a:lnTo>
                  <a:close/>
                </a:path>
              </a:pathLst>
            </a:custGeom>
            <a:ln>
              <a:noFill/>
            </a:ln>
            <a:effectLst/>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bodyPr>
            <a:lstStyle/>
            <a:p>
              <a:pPr>
                <a:lnSpc>
                  <a:spcPct val="80000"/>
                </a:lnSpc>
                <a:defRPr/>
              </a:pPr>
              <a:endParaRPr lang="en-US" sz="1000" dirty="0">
                <a:gradFill>
                  <a:gsLst>
                    <a:gs pos="0">
                      <a:schemeClr val="bg1"/>
                    </a:gs>
                    <a:gs pos="86000">
                      <a:schemeClr val="bg1"/>
                    </a:gs>
                  </a:gsLst>
                  <a:lin ang="5400000" scaled="0"/>
                </a:gradFill>
                <a:latin typeface="Segoe Light"/>
              </a:endParaRPr>
            </a:p>
          </p:txBody>
        </p:sp>
        <p:sp>
          <p:nvSpPr>
            <p:cNvPr id="22" name="Freeform 10"/>
            <p:cNvSpPr>
              <a:spLocks/>
            </p:cNvSpPr>
            <p:nvPr/>
          </p:nvSpPr>
          <p:spPr bwMode="auto">
            <a:xfrm rot="7200000">
              <a:off x="4117636" y="3584435"/>
              <a:ext cx="3694317" cy="1296211"/>
            </a:xfrm>
            <a:custGeom>
              <a:avLst/>
              <a:gdLst/>
              <a:ahLst/>
              <a:cxnLst>
                <a:cxn ang="0">
                  <a:pos x="410" y="960"/>
                </a:cxn>
                <a:cxn ang="0">
                  <a:pos x="498" y="866"/>
                </a:cxn>
                <a:cxn ang="0">
                  <a:pos x="595" y="781"/>
                </a:cxn>
                <a:cxn ang="0">
                  <a:pos x="699" y="703"/>
                </a:cxn>
                <a:cxn ang="0">
                  <a:pos x="809" y="634"/>
                </a:cxn>
                <a:cxn ang="0">
                  <a:pos x="925" y="574"/>
                </a:cxn>
                <a:cxn ang="0">
                  <a:pos x="1046" y="523"/>
                </a:cxn>
                <a:cxn ang="0">
                  <a:pos x="1172" y="484"/>
                </a:cxn>
                <a:cxn ang="0">
                  <a:pos x="1303" y="453"/>
                </a:cxn>
                <a:cxn ang="0">
                  <a:pos x="1437" y="432"/>
                </a:cxn>
                <a:cxn ang="0">
                  <a:pos x="1574" y="422"/>
                </a:cxn>
                <a:cxn ang="0">
                  <a:pos x="1667" y="422"/>
                </a:cxn>
                <a:cxn ang="0">
                  <a:pos x="1804" y="432"/>
                </a:cxn>
                <a:cxn ang="0">
                  <a:pos x="1937" y="453"/>
                </a:cxn>
                <a:cxn ang="0">
                  <a:pos x="2066" y="484"/>
                </a:cxn>
                <a:cxn ang="0">
                  <a:pos x="2192" y="525"/>
                </a:cxn>
                <a:cxn ang="0">
                  <a:pos x="2312" y="576"/>
                </a:cxn>
                <a:cxn ang="0">
                  <a:pos x="2428" y="636"/>
                </a:cxn>
                <a:cxn ang="0">
                  <a:pos x="2536" y="703"/>
                </a:cxn>
                <a:cxn ang="0">
                  <a:pos x="2640" y="781"/>
                </a:cxn>
                <a:cxn ang="0">
                  <a:pos x="2738" y="866"/>
                </a:cxn>
                <a:cxn ang="0">
                  <a:pos x="2828" y="957"/>
                </a:cxn>
                <a:cxn ang="0">
                  <a:pos x="2854" y="991"/>
                </a:cxn>
                <a:cxn ang="0">
                  <a:pos x="2755" y="1004"/>
                </a:cxn>
                <a:cxn ang="0">
                  <a:pos x="3232" y="533"/>
                </a:cxn>
                <a:cxn ang="0">
                  <a:pos x="3187" y="689"/>
                </a:cxn>
                <a:cxn ang="0">
                  <a:pos x="3140" y="677"/>
                </a:cxn>
                <a:cxn ang="0">
                  <a:pos x="3023" y="564"/>
                </a:cxn>
                <a:cxn ang="0">
                  <a:pos x="2898" y="460"/>
                </a:cxn>
                <a:cxn ang="0">
                  <a:pos x="2766" y="363"/>
                </a:cxn>
                <a:cxn ang="0">
                  <a:pos x="2629" y="277"/>
                </a:cxn>
                <a:cxn ang="0">
                  <a:pos x="2485" y="201"/>
                </a:cxn>
                <a:cxn ang="0">
                  <a:pos x="2334" y="135"/>
                </a:cxn>
                <a:cxn ang="0">
                  <a:pos x="2179" y="81"/>
                </a:cxn>
                <a:cxn ang="0">
                  <a:pos x="2016" y="41"/>
                </a:cxn>
                <a:cxn ang="0">
                  <a:pos x="1851" y="13"/>
                </a:cxn>
                <a:cxn ang="0">
                  <a:pos x="1679" y="2"/>
                </a:cxn>
                <a:cxn ang="0">
                  <a:pos x="1562" y="2"/>
                </a:cxn>
                <a:cxn ang="0">
                  <a:pos x="1389" y="13"/>
                </a:cxn>
                <a:cxn ang="0">
                  <a:pos x="1220" y="40"/>
                </a:cxn>
                <a:cxn ang="0">
                  <a:pos x="1058" y="78"/>
                </a:cxn>
                <a:cxn ang="0">
                  <a:pos x="900" y="130"/>
                </a:cxn>
                <a:cxn ang="0">
                  <a:pos x="747" y="195"/>
                </a:cxn>
                <a:cxn ang="0">
                  <a:pos x="601" y="271"/>
                </a:cxn>
                <a:cxn ang="0">
                  <a:pos x="463" y="358"/>
                </a:cxn>
                <a:cxn ang="0">
                  <a:pos x="333" y="456"/>
                </a:cxn>
                <a:cxn ang="0">
                  <a:pos x="210" y="563"/>
                </a:cxn>
                <a:cxn ang="0">
                  <a:pos x="95" y="680"/>
                </a:cxn>
                <a:cxn ang="0">
                  <a:pos x="57" y="711"/>
                </a:cxn>
                <a:cxn ang="0">
                  <a:pos x="0" y="528"/>
                </a:cxn>
                <a:cxn ang="0">
                  <a:pos x="576" y="1010"/>
                </a:cxn>
                <a:cxn ang="0">
                  <a:pos x="390" y="995"/>
                </a:cxn>
                <a:cxn ang="0">
                  <a:pos x="382" y="992"/>
                </a:cxn>
              </a:cxnLst>
              <a:rect l="0" t="0" r="r" b="b"/>
              <a:pathLst>
                <a:path w="3232" h="1134">
                  <a:moveTo>
                    <a:pt x="382" y="992"/>
                  </a:moveTo>
                  <a:lnTo>
                    <a:pt x="382" y="992"/>
                  </a:lnTo>
                  <a:lnTo>
                    <a:pt x="410" y="960"/>
                  </a:lnTo>
                  <a:lnTo>
                    <a:pt x="438" y="928"/>
                  </a:lnTo>
                  <a:lnTo>
                    <a:pt x="469" y="897"/>
                  </a:lnTo>
                  <a:lnTo>
                    <a:pt x="498" y="866"/>
                  </a:lnTo>
                  <a:lnTo>
                    <a:pt x="530" y="837"/>
                  </a:lnTo>
                  <a:lnTo>
                    <a:pt x="563" y="807"/>
                  </a:lnTo>
                  <a:lnTo>
                    <a:pt x="595" y="781"/>
                  </a:lnTo>
                  <a:lnTo>
                    <a:pt x="629" y="753"/>
                  </a:lnTo>
                  <a:lnTo>
                    <a:pt x="664" y="728"/>
                  </a:lnTo>
                  <a:lnTo>
                    <a:pt x="699" y="703"/>
                  </a:lnTo>
                  <a:lnTo>
                    <a:pt x="736" y="678"/>
                  </a:lnTo>
                  <a:lnTo>
                    <a:pt x="772" y="656"/>
                  </a:lnTo>
                  <a:lnTo>
                    <a:pt x="809" y="634"/>
                  </a:lnTo>
                  <a:lnTo>
                    <a:pt x="847" y="613"/>
                  </a:lnTo>
                  <a:lnTo>
                    <a:pt x="885" y="593"/>
                  </a:lnTo>
                  <a:lnTo>
                    <a:pt x="925" y="574"/>
                  </a:lnTo>
                  <a:lnTo>
                    <a:pt x="964" y="557"/>
                  </a:lnTo>
                  <a:lnTo>
                    <a:pt x="1005" y="539"/>
                  </a:lnTo>
                  <a:lnTo>
                    <a:pt x="1046" y="523"/>
                  </a:lnTo>
                  <a:lnTo>
                    <a:pt x="1087" y="508"/>
                  </a:lnTo>
                  <a:lnTo>
                    <a:pt x="1130" y="495"/>
                  </a:lnTo>
                  <a:lnTo>
                    <a:pt x="1172" y="484"/>
                  </a:lnTo>
                  <a:lnTo>
                    <a:pt x="1216" y="472"/>
                  </a:lnTo>
                  <a:lnTo>
                    <a:pt x="1259" y="462"/>
                  </a:lnTo>
                  <a:lnTo>
                    <a:pt x="1303" y="453"/>
                  </a:lnTo>
                  <a:lnTo>
                    <a:pt x="1347" y="444"/>
                  </a:lnTo>
                  <a:lnTo>
                    <a:pt x="1392" y="438"/>
                  </a:lnTo>
                  <a:lnTo>
                    <a:pt x="1437" y="432"/>
                  </a:lnTo>
                  <a:lnTo>
                    <a:pt x="1483" y="428"/>
                  </a:lnTo>
                  <a:lnTo>
                    <a:pt x="1528" y="425"/>
                  </a:lnTo>
                  <a:lnTo>
                    <a:pt x="1574" y="422"/>
                  </a:lnTo>
                  <a:lnTo>
                    <a:pt x="1621" y="422"/>
                  </a:lnTo>
                  <a:lnTo>
                    <a:pt x="1621" y="422"/>
                  </a:lnTo>
                  <a:lnTo>
                    <a:pt x="1667" y="422"/>
                  </a:lnTo>
                  <a:lnTo>
                    <a:pt x="1713" y="425"/>
                  </a:lnTo>
                  <a:lnTo>
                    <a:pt x="1758" y="428"/>
                  </a:lnTo>
                  <a:lnTo>
                    <a:pt x="1804" y="432"/>
                  </a:lnTo>
                  <a:lnTo>
                    <a:pt x="1848" y="438"/>
                  </a:lnTo>
                  <a:lnTo>
                    <a:pt x="1893" y="444"/>
                  </a:lnTo>
                  <a:lnTo>
                    <a:pt x="1937" y="453"/>
                  </a:lnTo>
                  <a:lnTo>
                    <a:pt x="1979" y="462"/>
                  </a:lnTo>
                  <a:lnTo>
                    <a:pt x="2023" y="472"/>
                  </a:lnTo>
                  <a:lnTo>
                    <a:pt x="2066" y="484"/>
                  </a:lnTo>
                  <a:lnTo>
                    <a:pt x="2108" y="497"/>
                  </a:lnTo>
                  <a:lnTo>
                    <a:pt x="2149" y="510"/>
                  </a:lnTo>
                  <a:lnTo>
                    <a:pt x="2192" y="525"/>
                  </a:lnTo>
                  <a:lnTo>
                    <a:pt x="2231" y="541"/>
                  </a:lnTo>
                  <a:lnTo>
                    <a:pt x="2273" y="557"/>
                  </a:lnTo>
                  <a:lnTo>
                    <a:pt x="2312" y="576"/>
                  </a:lnTo>
                  <a:lnTo>
                    <a:pt x="2350" y="595"/>
                  </a:lnTo>
                  <a:lnTo>
                    <a:pt x="2390" y="614"/>
                  </a:lnTo>
                  <a:lnTo>
                    <a:pt x="2428" y="636"/>
                  </a:lnTo>
                  <a:lnTo>
                    <a:pt x="2464" y="658"/>
                  </a:lnTo>
                  <a:lnTo>
                    <a:pt x="2501" y="680"/>
                  </a:lnTo>
                  <a:lnTo>
                    <a:pt x="2536" y="703"/>
                  </a:lnTo>
                  <a:lnTo>
                    <a:pt x="2573" y="728"/>
                  </a:lnTo>
                  <a:lnTo>
                    <a:pt x="2607" y="755"/>
                  </a:lnTo>
                  <a:lnTo>
                    <a:pt x="2640" y="781"/>
                  </a:lnTo>
                  <a:lnTo>
                    <a:pt x="2674" y="809"/>
                  </a:lnTo>
                  <a:lnTo>
                    <a:pt x="2706" y="837"/>
                  </a:lnTo>
                  <a:lnTo>
                    <a:pt x="2738" y="866"/>
                  </a:lnTo>
                  <a:lnTo>
                    <a:pt x="2769" y="895"/>
                  </a:lnTo>
                  <a:lnTo>
                    <a:pt x="2799" y="926"/>
                  </a:lnTo>
                  <a:lnTo>
                    <a:pt x="2828" y="957"/>
                  </a:lnTo>
                  <a:lnTo>
                    <a:pt x="2857" y="989"/>
                  </a:lnTo>
                  <a:lnTo>
                    <a:pt x="2857" y="989"/>
                  </a:lnTo>
                  <a:lnTo>
                    <a:pt x="2854" y="991"/>
                  </a:lnTo>
                  <a:lnTo>
                    <a:pt x="2847" y="992"/>
                  </a:lnTo>
                  <a:lnTo>
                    <a:pt x="2825" y="995"/>
                  </a:lnTo>
                  <a:lnTo>
                    <a:pt x="2755" y="1004"/>
                  </a:lnTo>
                  <a:lnTo>
                    <a:pt x="2652" y="1014"/>
                  </a:lnTo>
                  <a:lnTo>
                    <a:pt x="3212" y="1134"/>
                  </a:lnTo>
                  <a:lnTo>
                    <a:pt x="3232" y="533"/>
                  </a:lnTo>
                  <a:lnTo>
                    <a:pt x="3232" y="533"/>
                  </a:lnTo>
                  <a:lnTo>
                    <a:pt x="3204" y="626"/>
                  </a:lnTo>
                  <a:lnTo>
                    <a:pt x="3187" y="689"/>
                  </a:lnTo>
                  <a:lnTo>
                    <a:pt x="3178" y="717"/>
                  </a:lnTo>
                  <a:lnTo>
                    <a:pt x="3178" y="717"/>
                  </a:lnTo>
                  <a:lnTo>
                    <a:pt x="3140" y="677"/>
                  </a:lnTo>
                  <a:lnTo>
                    <a:pt x="3102" y="639"/>
                  </a:lnTo>
                  <a:lnTo>
                    <a:pt x="3062" y="601"/>
                  </a:lnTo>
                  <a:lnTo>
                    <a:pt x="3023" y="564"/>
                  </a:lnTo>
                  <a:lnTo>
                    <a:pt x="2982" y="529"/>
                  </a:lnTo>
                  <a:lnTo>
                    <a:pt x="2941" y="494"/>
                  </a:lnTo>
                  <a:lnTo>
                    <a:pt x="2898" y="460"/>
                  </a:lnTo>
                  <a:lnTo>
                    <a:pt x="2856" y="426"/>
                  </a:lnTo>
                  <a:lnTo>
                    <a:pt x="2812" y="394"/>
                  </a:lnTo>
                  <a:lnTo>
                    <a:pt x="2766" y="363"/>
                  </a:lnTo>
                  <a:lnTo>
                    <a:pt x="2722" y="334"/>
                  </a:lnTo>
                  <a:lnTo>
                    <a:pt x="2675" y="305"/>
                  </a:lnTo>
                  <a:lnTo>
                    <a:pt x="2629" y="277"/>
                  </a:lnTo>
                  <a:lnTo>
                    <a:pt x="2582" y="251"/>
                  </a:lnTo>
                  <a:lnTo>
                    <a:pt x="2533" y="224"/>
                  </a:lnTo>
                  <a:lnTo>
                    <a:pt x="2485" y="201"/>
                  </a:lnTo>
                  <a:lnTo>
                    <a:pt x="2435" y="177"/>
                  </a:lnTo>
                  <a:lnTo>
                    <a:pt x="2385" y="155"/>
                  </a:lnTo>
                  <a:lnTo>
                    <a:pt x="2334" y="135"/>
                  </a:lnTo>
                  <a:lnTo>
                    <a:pt x="2283" y="116"/>
                  </a:lnTo>
                  <a:lnTo>
                    <a:pt x="2230" y="98"/>
                  </a:lnTo>
                  <a:lnTo>
                    <a:pt x="2179" y="81"/>
                  </a:lnTo>
                  <a:lnTo>
                    <a:pt x="2125" y="66"/>
                  </a:lnTo>
                  <a:lnTo>
                    <a:pt x="2072" y="53"/>
                  </a:lnTo>
                  <a:lnTo>
                    <a:pt x="2016" y="41"/>
                  </a:lnTo>
                  <a:lnTo>
                    <a:pt x="1962" y="29"/>
                  </a:lnTo>
                  <a:lnTo>
                    <a:pt x="1906" y="21"/>
                  </a:lnTo>
                  <a:lnTo>
                    <a:pt x="1851" y="13"/>
                  </a:lnTo>
                  <a:lnTo>
                    <a:pt x="1793" y="7"/>
                  </a:lnTo>
                  <a:lnTo>
                    <a:pt x="1736" y="3"/>
                  </a:lnTo>
                  <a:lnTo>
                    <a:pt x="1679" y="2"/>
                  </a:lnTo>
                  <a:lnTo>
                    <a:pt x="1621" y="0"/>
                  </a:lnTo>
                  <a:lnTo>
                    <a:pt x="1621" y="0"/>
                  </a:lnTo>
                  <a:lnTo>
                    <a:pt x="1562" y="2"/>
                  </a:lnTo>
                  <a:lnTo>
                    <a:pt x="1505" y="3"/>
                  </a:lnTo>
                  <a:lnTo>
                    <a:pt x="1446" y="7"/>
                  </a:lnTo>
                  <a:lnTo>
                    <a:pt x="1389" y="13"/>
                  </a:lnTo>
                  <a:lnTo>
                    <a:pt x="1333" y="21"/>
                  </a:lnTo>
                  <a:lnTo>
                    <a:pt x="1276" y="29"/>
                  </a:lnTo>
                  <a:lnTo>
                    <a:pt x="1220" y="40"/>
                  </a:lnTo>
                  <a:lnTo>
                    <a:pt x="1166" y="50"/>
                  </a:lnTo>
                  <a:lnTo>
                    <a:pt x="1112" y="63"/>
                  </a:lnTo>
                  <a:lnTo>
                    <a:pt x="1058" y="78"/>
                  </a:lnTo>
                  <a:lnTo>
                    <a:pt x="1004" y="94"/>
                  </a:lnTo>
                  <a:lnTo>
                    <a:pt x="951" y="111"/>
                  </a:lnTo>
                  <a:lnTo>
                    <a:pt x="900" y="130"/>
                  </a:lnTo>
                  <a:lnTo>
                    <a:pt x="848" y="151"/>
                  </a:lnTo>
                  <a:lnTo>
                    <a:pt x="797" y="171"/>
                  </a:lnTo>
                  <a:lnTo>
                    <a:pt x="747" y="195"/>
                  </a:lnTo>
                  <a:lnTo>
                    <a:pt x="697" y="218"/>
                  </a:lnTo>
                  <a:lnTo>
                    <a:pt x="649" y="245"/>
                  </a:lnTo>
                  <a:lnTo>
                    <a:pt x="601" y="271"/>
                  </a:lnTo>
                  <a:lnTo>
                    <a:pt x="554" y="299"/>
                  </a:lnTo>
                  <a:lnTo>
                    <a:pt x="508" y="328"/>
                  </a:lnTo>
                  <a:lnTo>
                    <a:pt x="463" y="358"/>
                  </a:lnTo>
                  <a:lnTo>
                    <a:pt x="418" y="390"/>
                  </a:lnTo>
                  <a:lnTo>
                    <a:pt x="375" y="422"/>
                  </a:lnTo>
                  <a:lnTo>
                    <a:pt x="333" y="456"/>
                  </a:lnTo>
                  <a:lnTo>
                    <a:pt x="290" y="489"/>
                  </a:lnTo>
                  <a:lnTo>
                    <a:pt x="249" y="526"/>
                  </a:lnTo>
                  <a:lnTo>
                    <a:pt x="210" y="563"/>
                  </a:lnTo>
                  <a:lnTo>
                    <a:pt x="170" y="601"/>
                  </a:lnTo>
                  <a:lnTo>
                    <a:pt x="132" y="639"/>
                  </a:lnTo>
                  <a:lnTo>
                    <a:pt x="95" y="680"/>
                  </a:lnTo>
                  <a:lnTo>
                    <a:pt x="60" y="719"/>
                  </a:lnTo>
                  <a:lnTo>
                    <a:pt x="60" y="719"/>
                  </a:lnTo>
                  <a:lnTo>
                    <a:pt x="57" y="711"/>
                  </a:lnTo>
                  <a:lnTo>
                    <a:pt x="51" y="689"/>
                  </a:lnTo>
                  <a:lnTo>
                    <a:pt x="31" y="623"/>
                  </a:lnTo>
                  <a:lnTo>
                    <a:pt x="0" y="528"/>
                  </a:lnTo>
                  <a:lnTo>
                    <a:pt x="20" y="1125"/>
                  </a:lnTo>
                  <a:lnTo>
                    <a:pt x="576" y="1010"/>
                  </a:lnTo>
                  <a:lnTo>
                    <a:pt x="576" y="1010"/>
                  </a:lnTo>
                  <a:lnTo>
                    <a:pt x="478" y="1002"/>
                  </a:lnTo>
                  <a:lnTo>
                    <a:pt x="410" y="998"/>
                  </a:lnTo>
                  <a:lnTo>
                    <a:pt x="390" y="995"/>
                  </a:lnTo>
                  <a:lnTo>
                    <a:pt x="384" y="993"/>
                  </a:lnTo>
                  <a:lnTo>
                    <a:pt x="382" y="992"/>
                  </a:lnTo>
                  <a:lnTo>
                    <a:pt x="382" y="992"/>
                  </a:lnTo>
                  <a:close/>
                </a:path>
              </a:pathLst>
            </a:custGeom>
            <a:solidFill>
              <a:schemeClr val="tx1">
                <a:alpha val="50000"/>
              </a:schemeClr>
            </a:solidFill>
            <a:ln>
              <a:noFill/>
            </a:ln>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0" numCol="1" anchor="t" anchorCtr="0" compatLnSpc="1">
              <a:prstTxWarp prst="textNoShape">
                <a:avLst/>
              </a:prstTxWarp>
            </a:bodyPr>
            <a:lstStyle/>
            <a:p>
              <a:pPr>
                <a:lnSpc>
                  <a:spcPct val="80000"/>
                </a:lnSpc>
                <a:defRPr/>
              </a:pPr>
              <a:endParaRPr lang="en-US" sz="1000" dirty="0">
                <a:gradFill>
                  <a:gsLst>
                    <a:gs pos="0">
                      <a:schemeClr val="bg1"/>
                    </a:gs>
                    <a:gs pos="86000">
                      <a:schemeClr val="bg1"/>
                    </a:gs>
                  </a:gsLst>
                  <a:lin ang="5400000" scaled="0"/>
                </a:gradFill>
                <a:latin typeface="Segoe Light"/>
              </a:endParaRPr>
            </a:p>
          </p:txBody>
        </p:sp>
        <p:sp>
          <p:nvSpPr>
            <p:cNvPr id="23" name="Freeform 10"/>
            <p:cNvSpPr>
              <a:spLocks/>
            </p:cNvSpPr>
            <p:nvPr/>
          </p:nvSpPr>
          <p:spPr bwMode="auto">
            <a:xfrm rot="14421637">
              <a:off x="1202978" y="3572265"/>
              <a:ext cx="3694317" cy="1296211"/>
            </a:xfrm>
            <a:custGeom>
              <a:avLst/>
              <a:gdLst/>
              <a:ahLst/>
              <a:cxnLst>
                <a:cxn ang="0">
                  <a:pos x="410" y="960"/>
                </a:cxn>
                <a:cxn ang="0">
                  <a:pos x="498" y="866"/>
                </a:cxn>
                <a:cxn ang="0">
                  <a:pos x="595" y="781"/>
                </a:cxn>
                <a:cxn ang="0">
                  <a:pos x="699" y="703"/>
                </a:cxn>
                <a:cxn ang="0">
                  <a:pos x="809" y="634"/>
                </a:cxn>
                <a:cxn ang="0">
                  <a:pos x="925" y="574"/>
                </a:cxn>
                <a:cxn ang="0">
                  <a:pos x="1046" y="523"/>
                </a:cxn>
                <a:cxn ang="0">
                  <a:pos x="1172" y="484"/>
                </a:cxn>
                <a:cxn ang="0">
                  <a:pos x="1303" y="453"/>
                </a:cxn>
                <a:cxn ang="0">
                  <a:pos x="1437" y="432"/>
                </a:cxn>
                <a:cxn ang="0">
                  <a:pos x="1574" y="422"/>
                </a:cxn>
                <a:cxn ang="0">
                  <a:pos x="1667" y="422"/>
                </a:cxn>
                <a:cxn ang="0">
                  <a:pos x="1804" y="432"/>
                </a:cxn>
                <a:cxn ang="0">
                  <a:pos x="1937" y="453"/>
                </a:cxn>
                <a:cxn ang="0">
                  <a:pos x="2066" y="484"/>
                </a:cxn>
                <a:cxn ang="0">
                  <a:pos x="2192" y="525"/>
                </a:cxn>
                <a:cxn ang="0">
                  <a:pos x="2312" y="576"/>
                </a:cxn>
                <a:cxn ang="0">
                  <a:pos x="2428" y="636"/>
                </a:cxn>
                <a:cxn ang="0">
                  <a:pos x="2536" y="703"/>
                </a:cxn>
                <a:cxn ang="0">
                  <a:pos x="2640" y="781"/>
                </a:cxn>
                <a:cxn ang="0">
                  <a:pos x="2738" y="866"/>
                </a:cxn>
                <a:cxn ang="0">
                  <a:pos x="2828" y="957"/>
                </a:cxn>
                <a:cxn ang="0">
                  <a:pos x="2854" y="991"/>
                </a:cxn>
                <a:cxn ang="0">
                  <a:pos x="2755" y="1004"/>
                </a:cxn>
                <a:cxn ang="0">
                  <a:pos x="3232" y="533"/>
                </a:cxn>
                <a:cxn ang="0">
                  <a:pos x="3187" y="689"/>
                </a:cxn>
                <a:cxn ang="0">
                  <a:pos x="3140" y="677"/>
                </a:cxn>
                <a:cxn ang="0">
                  <a:pos x="3023" y="564"/>
                </a:cxn>
                <a:cxn ang="0">
                  <a:pos x="2898" y="460"/>
                </a:cxn>
                <a:cxn ang="0">
                  <a:pos x="2766" y="363"/>
                </a:cxn>
                <a:cxn ang="0">
                  <a:pos x="2629" y="277"/>
                </a:cxn>
                <a:cxn ang="0">
                  <a:pos x="2485" y="201"/>
                </a:cxn>
                <a:cxn ang="0">
                  <a:pos x="2334" y="135"/>
                </a:cxn>
                <a:cxn ang="0">
                  <a:pos x="2179" y="81"/>
                </a:cxn>
                <a:cxn ang="0">
                  <a:pos x="2016" y="41"/>
                </a:cxn>
                <a:cxn ang="0">
                  <a:pos x="1851" y="13"/>
                </a:cxn>
                <a:cxn ang="0">
                  <a:pos x="1679" y="2"/>
                </a:cxn>
                <a:cxn ang="0">
                  <a:pos x="1562" y="2"/>
                </a:cxn>
                <a:cxn ang="0">
                  <a:pos x="1389" y="13"/>
                </a:cxn>
                <a:cxn ang="0">
                  <a:pos x="1220" y="40"/>
                </a:cxn>
                <a:cxn ang="0">
                  <a:pos x="1058" y="78"/>
                </a:cxn>
                <a:cxn ang="0">
                  <a:pos x="900" y="130"/>
                </a:cxn>
                <a:cxn ang="0">
                  <a:pos x="747" y="195"/>
                </a:cxn>
                <a:cxn ang="0">
                  <a:pos x="601" y="271"/>
                </a:cxn>
                <a:cxn ang="0">
                  <a:pos x="463" y="358"/>
                </a:cxn>
                <a:cxn ang="0">
                  <a:pos x="333" y="456"/>
                </a:cxn>
                <a:cxn ang="0">
                  <a:pos x="210" y="563"/>
                </a:cxn>
                <a:cxn ang="0">
                  <a:pos x="95" y="680"/>
                </a:cxn>
                <a:cxn ang="0">
                  <a:pos x="57" y="711"/>
                </a:cxn>
                <a:cxn ang="0">
                  <a:pos x="0" y="528"/>
                </a:cxn>
                <a:cxn ang="0">
                  <a:pos x="576" y="1010"/>
                </a:cxn>
                <a:cxn ang="0">
                  <a:pos x="390" y="995"/>
                </a:cxn>
                <a:cxn ang="0">
                  <a:pos x="382" y="992"/>
                </a:cxn>
              </a:cxnLst>
              <a:rect l="0" t="0" r="r" b="b"/>
              <a:pathLst>
                <a:path w="3232" h="1134">
                  <a:moveTo>
                    <a:pt x="382" y="992"/>
                  </a:moveTo>
                  <a:lnTo>
                    <a:pt x="382" y="992"/>
                  </a:lnTo>
                  <a:lnTo>
                    <a:pt x="410" y="960"/>
                  </a:lnTo>
                  <a:lnTo>
                    <a:pt x="438" y="928"/>
                  </a:lnTo>
                  <a:lnTo>
                    <a:pt x="469" y="897"/>
                  </a:lnTo>
                  <a:lnTo>
                    <a:pt x="498" y="866"/>
                  </a:lnTo>
                  <a:lnTo>
                    <a:pt x="530" y="837"/>
                  </a:lnTo>
                  <a:lnTo>
                    <a:pt x="563" y="807"/>
                  </a:lnTo>
                  <a:lnTo>
                    <a:pt x="595" y="781"/>
                  </a:lnTo>
                  <a:lnTo>
                    <a:pt x="629" y="753"/>
                  </a:lnTo>
                  <a:lnTo>
                    <a:pt x="664" y="728"/>
                  </a:lnTo>
                  <a:lnTo>
                    <a:pt x="699" y="703"/>
                  </a:lnTo>
                  <a:lnTo>
                    <a:pt x="736" y="678"/>
                  </a:lnTo>
                  <a:lnTo>
                    <a:pt x="772" y="656"/>
                  </a:lnTo>
                  <a:lnTo>
                    <a:pt x="809" y="634"/>
                  </a:lnTo>
                  <a:lnTo>
                    <a:pt x="847" y="613"/>
                  </a:lnTo>
                  <a:lnTo>
                    <a:pt x="885" y="593"/>
                  </a:lnTo>
                  <a:lnTo>
                    <a:pt x="925" y="574"/>
                  </a:lnTo>
                  <a:lnTo>
                    <a:pt x="964" y="557"/>
                  </a:lnTo>
                  <a:lnTo>
                    <a:pt x="1005" y="539"/>
                  </a:lnTo>
                  <a:lnTo>
                    <a:pt x="1046" y="523"/>
                  </a:lnTo>
                  <a:lnTo>
                    <a:pt x="1087" y="508"/>
                  </a:lnTo>
                  <a:lnTo>
                    <a:pt x="1130" y="495"/>
                  </a:lnTo>
                  <a:lnTo>
                    <a:pt x="1172" y="484"/>
                  </a:lnTo>
                  <a:lnTo>
                    <a:pt x="1216" y="472"/>
                  </a:lnTo>
                  <a:lnTo>
                    <a:pt x="1259" y="462"/>
                  </a:lnTo>
                  <a:lnTo>
                    <a:pt x="1303" y="453"/>
                  </a:lnTo>
                  <a:lnTo>
                    <a:pt x="1347" y="444"/>
                  </a:lnTo>
                  <a:lnTo>
                    <a:pt x="1392" y="438"/>
                  </a:lnTo>
                  <a:lnTo>
                    <a:pt x="1437" y="432"/>
                  </a:lnTo>
                  <a:lnTo>
                    <a:pt x="1483" y="428"/>
                  </a:lnTo>
                  <a:lnTo>
                    <a:pt x="1528" y="425"/>
                  </a:lnTo>
                  <a:lnTo>
                    <a:pt x="1574" y="422"/>
                  </a:lnTo>
                  <a:lnTo>
                    <a:pt x="1621" y="422"/>
                  </a:lnTo>
                  <a:lnTo>
                    <a:pt x="1621" y="422"/>
                  </a:lnTo>
                  <a:lnTo>
                    <a:pt x="1667" y="422"/>
                  </a:lnTo>
                  <a:lnTo>
                    <a:pt x="1713" y="425"/>
                  </a:lnTo>
                  <a:lnTo>
                    <a:pt x="1758" y="428"/>
                  </a:lnTo>
                  <a:lnTo>
                    <a:pt x="1804" y="432"/>
                  </a:lnTo>
                  <a:lnTo>
                    <a:pt x="1848" y="438"/>
                  </a:lnTo>
                  <a:lnTo>
                    <a:pt x="1893" y="444"/>
                  </a:lnTo>
                  <a:lnTo>
                    <a:pt x="1937" y="453"/>
                  </a:lnTo>
                  <a:lnTo>
                    <a:pt x="1979" y="462"/>
                  </a:lnTo>
                  <a:lnTo>
                    <a:pt x="2023" y="472"/>
                  </a:lnTo>
                  <a:lnTo>
                    <a:pt x="2066" y="484"/>
                  </a:lnTo>
                  <a:lnTo>
                    <a:pt x="2108" y="497"/>
                  </a:lnTo>
                  <a:lnTo>
                    <a:pt x="2149" y="510"/>
                  </a:lnTo>
                  <a:lnTo>
                    <a:pt x="2192" y="525"/>
                  </a:lnTo>
                  <a:lnTo>
                    <a:pt x="2231" y="541"/>
                  </a:lnTo>
                  <a:lnTo>
                    <a:pt x="2273" y="557"/>
                  </a:lnTo>
                  <a:lnTo>
                    <a:pt x="2312" y="576"/>
                  </a:lnTo>
                  <a:lnTo>
                    <a:pt x="2350" y="595"/>
                  </a:lnTo>
                  <a:lnTo>
                    <a:pt x="2390" y="614"/>
                  </a:lnTo>
                  <a:lnTo>
                    <a:pt x="2428" y="636"/>
                  </a:lnTo>
                  <a:lnTo>
                    <a:pt x="2464" y="658"/>
                  </a:lnTo>
                  <a:lnTo>
                    <a:pt x="2501" y="680"/>
                  </a:lnTo>
                  <a:lnTo>
                    <a:pt x="2536" y="703"/>
                  </a:lnTo>
                  <a:lnTo>
                    <a:pt x="2573" y="728"/>
                  </a:lnTo>
                  <a:lnTo>
                    <a:pt x="2607" y="755"/>
                  </a:lnTo>
                  <a:lnTo>
                    <a:pt x="2640" y="781"/>
                  </a:lnTo>
                  <a:lnTo>
                    <a:pt x="2674" y="809"/>
                  </a:lnTo>
                  <a:lnTo>
                    <a:pt x="2706" y="837"/>
                  </a:lnTo>
                  <a:lnTo>
                    <a:pt x="2738" y="866"/>
                  </a:lnTo>
                  <a:lnTo>
                    <a:pt x="2769" y="895"/>
                  </a:lnTo>
                  <a:lnTo>
                    <a:pt x="2799" y="926"/>
                  </a:lnTo>
                  <a:lnTo>
                    <a:pt x="2828" y="957"/>
                  </a:lnTo>
                  <a:lnTo>
                    <a:pt x="2857" y="989"/>
                  </a:lnTo>
                  <a:lnTo>
                    <a:pt x="2857" y="989"/>
                  </a:lnTo>
                  <a:lnTo>
                    <a:pt x="2854" y="991"/>
                  </a:lnTo>
                  <a:lnTo>
                    <a:pt x="2847" y="992"/>
                  </a:lnTo>
                  <a:lnTo>
                    <a:pt x="2825" y="995"/>
                  </a:lnTo>
                  <a:lnTo>
                    <a:pt x="2755" y="1004"/>
                  </a:lnTo>
                  <a:lnTo>
                    <a:pt x="2652" y="1014"/>
                  </a:lnTo>
                  <a:lnTo>
                    <a:pt x="3212" y="1134"/>
                  </a:lnTo>
                  <a:lnTo>
                    <a:pt x="3232" y="533"/>
                  </a:lnTo>
                  <a:lnTo>
                    <a:pt x="3232" y="533"/>
                  </a:lnTo>
                  <a:lnTo>
                    <a:pt x="3204" y="626"/>
                  </a:lnTo>
                  <a:lnTo>
                    <a:pt x="3187" y="689"/>
                  </a:lnTo>
                  <a:lnTo>
                    <a:pt x="3178" y="717"/>
                  </a:lnTo>
                  <a:lnTo>
                    <a:pt x="3178" y="717"/>
                  </a:lnTo>
                  <a:lnTo>
                    <a:pt x="3140" y="677"/>
                  </a:lnTo>
                  <a:lnTo>
                    <a:pt x="3102" y="639"/>
                  </a:lnTo>
                  <a:lnTo>
                    <a:pt x="3062" y="601"/>
                  </a:lnTo>
                  <a:lnTo>
                    <a:pt x="3023" y="564"/>
                  </a:lnTo>
                  <a:lnTo>
                    <a:pt x="2982" y="529"/>
                  </a:lnTo>
                  <a:lnTo>
                    <a:pt x="2941" y="494"/>
                  </a:lnTo>
                  <a:lnTo>
                    <a:pt x="2898" y="460"/>
                  </a:lnTo>
                  <a:lnTo>
                    <a:pt x="2856" y="426"/>
                  </a:lnTo>
                  <a:lnTo>
                    <a:pt x="2812" y="394"/>
                  </a:lnTo>
                  <a:lnTo>
                    <a:pt x="2766" y="363"/>
                  </a:lnTo>
                  <a:lnTo>
                    <a:pt x="2722" y="334"/>
                  </a:lnTo>
                  <a:lnTo>
                    <a:pt x="2675" y="305"/>
                  </a:lnTo>
                  <a:lnTo>
                    <a:pt x="2629" y="277"/>
                  </a:lnTo>
                  <a:lnTo>
                    <a:pt x="2582" y="251"/>
                  </a:lnTo>
                  <a:lnTo>
                    <a:pt x="2533" y="224"/>
                  </a:lnTo>
                  <a:lnTo>
                    <a:pt x="2485" y="201"/>
                  </a:lnTo>
                  <a:lnTo>
                    <a:pt x="2435" y="177"/>
                  </a:lnTo>
                  <a:lnTo>
                    <a:pt x="2385" y="155"/>
                  </a:lnTo>
                  <a:lnTo>
                    <a:pt x="2334" y="135"/>
                  </a:lnTo>
                  <a:lnTo>
                    <a:pt x="2283" y="116"/>
                  </a:lnTo>
                  <a:lnTo>
                    <a:pt x="2230" y="98"/>
                  </a:lnTo>
                  <a:lnTo>
                    <a:pt x="2179" y="81"/>
                  </a:lnTo>
                  <a:lnTo>
                    <a:pt x="2125" y="66"/>
                  </a:lnTo>
                  <a:lnTo>
                    <a:pt x="2072" y="53"/>
                  </a:lnTo>
                  <a:lnTo>
                    <a:pt x="2016" y="41"/>
                  </a:lnTo>
                  <a:lnTo>
                    <a:pt x="1962" y="29"/>
                  </a:lnTo>
                  <a:lnTo>
                    <a:pt x="1906" y="21"/>
                  </a:lnTo>
                  <a:lnTo>
                    <a:pt x="1851" y="13"/>
                  </a:lnTo>
                  <a:lnTo>
                    <a:pt x="1793" y="7"/>
                  </a:lnTo>
                  <a:lnTo>
                    <a:pt x="1736" y="3"/>
                  </a:lnTo>
                  <a:lnTo>
                    <a:pt x="1679" y="2"/>
                  </a:lnTo>
                  <a:lnTo>
                    <a:pt x="1621" y="0"/>
                  </a:lnTo>
                  <a:lnTo>
                    <a:pt x="1621" y="0"/>
                  </a:lnTo>
                  <a:lnTo>
                    <a:pt x="1562" y="2"/>
                  </a:lnTo>
                  <a:lnTo>
                    <a:pt x="1505" y="3"/>
                  </a:lnTo>
                  <a:lnTo>
                    <a:pt x="1446" y="7"/>
                  </a:lnTo>
                  <a:lnTo>
                    <a:pt x="1389" y="13"/>
                  </a:lnTo>
                  <a:lnTo>
                    <a:pt x="1333" y="21"/>
                  </a:lnTo>
                  <a:lnTo>
                    <a:pt x="1276" y="29"/>
                  </a:lnTo>
                  <a:lnTo>
                    <a:pt x="1220" y="40"/>
                  </a:lnTo>
                  <a:lnTo>
                    <a:pt x="1166" y="50"/>
                  </a:lnTo>
                  <a:lnTo>
                    <a:pt x="1112" y="63"/>
                  </a:lnTo>
                  <a:lnTo>
                    <a:pt x="1058" y="78"/>
                  </a:lnTo>
                  <a:lnTo>
                    <a:pt x="1004" y="94"/>
                  </a:lnTo>
                  <a:lnTo>
                    <a:pt x="951" y="111"/>
                  </a:lnTo>
                  <a:lnTo>
                    <a:pt x="900" y="130"/>
                  </a:lnTo>
                  <a:lnTo>
                    <a:pt x="848" y="151"/>
                  </a:lnTo>
                  <a:lnTo>
                    <a:pt x="797" y="171"/>
                  </a:lnTo>
                  <a:lnTo>
                    <a:pt x="747" y="195"/>
                  </a:lnTo>
                  <a:lnTo>
                    <a:pt x="697" y="218"/>
                  </a:lnTo>
                  <a:lnTo>
                    <a:pt x="649" y="245"/>
                  </a:lnTo>
                  <a:lnTo>
                    <a:pt x="601" y="271"/>
                  </a:lnTo>
                  <a:lnTo>
                    <a:pt x="554" y="299"/>
                  </a:lnTo>
                  <a:lnTo>
                    <a:pt x="508" y="328"/>
                  </a:lnTo>
                  <a:lnTo>
                    <a:pt x="463" y="358"/>
                  </a:lnTo>
                  <a:lnTo>
                    <a:pt x="418" y="390"/>
                  </a:lnTo>
                  <a:lnTo>
                    <a:pt x="375" y="422"/>
                  </a:lnTo>
                  <a:lnTo>
                    <a:pt x="333" y="456"/>
                  </a:lnTo>
                  <a:lnTo>
                    <a:pt x="290" y="489"/>
                  </a:lnTo>
                  <a:lnTo>
                    <a:pt x="249" y="526"/>
                  </a:lnTo>
                  <a:lnTo>
                    <a:pt x="210" y="563"/>
                  </a:lnTo>
                  <a:lnTo>
                    <a:pt x="170" y="601"/>
                  </a:lnTo>
                  <a:lnTo>
                    <a:pt x="132" y="639"/>
                  </a:lnTo>
                  <a:lnTo>
                    <a:pt x="95" y="680"/>
                  </a:lnTo>
                  <a:lnTo>
                    <a:pt x="60" y="719"/>
                  </a:lnTo>
                  <a:lnTo>
                    <a:pt x="60" y="719"/>
                  </a:lnTo>
                  <a:lnTo>
                    <a:pt x="57" y="711"/>
                  </a:lnTo>
                  <a:lnTo>
                    <a:pt x="51" y="689"/>
                  </a:lnTo>
                  <a:lnTo>
                    <a:pt x="31" y="623"/>
                  </a:lnTo>
                  <a:lnTo>
                    <a:pt x="0" y="528"/>
                  </a:lnTo>
                  <a:lnTo>
                    <a:pt x="20" y="1125"/>
                  </a:lnTo>
                  <a:lnTo>
                    <a:pt x="576" y="1010"/>
                  </a:lnTo>
                  <a:lnTo>
                    <a:pt x="576" y="1010"/>
                  </a:lnTo>
                  <a:lnTo>
                    <a:pt x="478" y="1002"/>
                  </a:lnTo>
                  <a:lnTo>
                    <a:pt x="410" y="998"/>
                  </a:lnTo>
                  <a:lnTo>
                    <a:pt x="390" y="995"/>
                  </a:lnTo>
                  <a:lnTo>
                    <a:pt x="384" y="993"/>
                  </a:lnTo>
                  <a:lnTo>
                    <a:pt x="382" y="992"/>
                  </a:lnTo>
                  <a:lnTo>
                    <a:pt x="382" y="992"/>
                  </a:lnTo>
                  <a:close/>
                </a:path>
              </a:pathLst>
            </a:custGeom>
            <a:solidFill>
              <a:schemeClr val="tx1">
                <a:alpha val="30000"/>
              </a:schemeClr>
            </a:solidFill>
            <a:ln>
              <a:noFill/>
            </a:ln>
            <a:effectLst/>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bodyPr>
            <a:lstStyle/>
            <a:p>
              <a:pPr>
                <a:lnSpc>
                  <a:spcPct val="80000"/>
                </a:lnSpc>
                <a:defRPr/>
              </a:pPr>
              <a:endParaRPr lang="en-US" sz="1000" dirty="0">
                <a:gradFill>
                  <a:gsLst>
                    <a:gs pos="0">
                      <a:schemeClr val="bg1"/>
                    </a:gs>
                    <a:gs pos="86000">
                      <a:schemeClr val="bg1"/>
                    </a:gs>
                  </a:gsLst>
                  <a:lin ang="5400000" scaled="0"/>
                </a:gradFill>
                <a:latin typeface="Segoe Light"/>
              </a:endParaRPr>
            </a:p>
          </p:txBody>
        </p:sp>
        <p:sp>
          <p:nvSpPr>
            <p:cNvPr id="28" name="Freeform 10"/>
            <p:cNvSpPr>
              <a:spLocks/>
            </p:cNvSpPr>
            <p:nvPr/>
          </p:nvSpPr>
          <p:spPr bwMode="auto">
            <a:xfrm>
              <a:off x="2733095" y="1036208"/>
              <a:ext cx="3622070" cy="1270862"/>
            </a:xfrm>
            <a:custGeom>
              <a:avLst/>
              <a:gdLst/>
              <a:ahLst/>
              <a:cxnLst>
                <a:cxn ang="0">
                  <a:pos x="410" y="960"/>
                </a:cxn>
                <a:cxn ang="0">
                  <a:pos x="498" y="866"/>
                </a:cxn>
                <a:cxn ang="0">
                  <a:pos x="595" y="781"/>
                </a:cxn>
                <a:cxn ang="0">
                  <a:pos x="699" y="703"/>
                </a:cxn>
                <a:cxn ang="0">
                  <a:pos x="809" y="634"/>
                </a:cxn>
                <a:cxn ang="0">
                  <a:pos x="925" y="574"/>
                </a:cxn>
                <a:cxn ang="0">
                  <a:pos x="1046" y="523"/>
                </a:cxn>
                <a:cxn ang="0">
                  <a:pos x="1172" y="484"/>
                </a:cxn>
                <a:cxn ang="0">
                  <a:pos x="1303" y="453"/>
                </a:cxn>
                <a:cxn ang="0">
                  <a:pos x="1437" y="432"/>
                </a:cxn>
                <a:cxn ang="0">
                  <a:pos x="1574" y="422"/>
                </a:cxn>
                <a:cxn ang="0">
                  <a:pos x="1667" y="422"/>
                </a:cxn>
                <a:cxn ang="0">
                  <a:pos x="1804" y="432"/>
                </a:cxn>
                <a:cxn ang="0">
                  <a:pos x="1937" y="453"/>
                </a:cxn>
                <a:cxn ang="0">
                  <a:pos x="2066" y="484"/>
                </a:cxn>
                <a:cxn ang="0">
                  <a:pos x="2192" y="525"/>
                </a:cxn>
                <a:cxn ang="0">
                  <a:pos x="2312" y="576"/>
                </a:cxn>
                <a:cxn ang="0">
                  <a:pos x="2428" y="636"/>
                </a:cxn>
                <a:cxn ang="0">
                  <a:pos x="2536" y="703"/>
                </a:cxn>
                <a:cxn ang="0">
                  <a:pos x="2640" y="781"/>
                </a:cxn>
                <a:cxn ang="0">
                  <a:pos x="2738" y="866"/>
                </a:cxn>
                <a:cxn ang="0">
                  <a:pos x="2828" y="957"/>
                </a:cxn>
                <a:cxn ang="0">
                  <a:pos x="2854" y="991"/>
                </a:cxn>
                <a:cxn ang="0">
                  <a:pos x="2755" y="1004"/>
                </a:cxn>
                <a:cxn ang="0">
                  <a:pos x="3232" y="533"/>
                </a:cxn>
                <a:cxn ang="0">
                  <a:pos x="3187" y="689"/>
                </a:cxn>
                <a:cxn ang="0">
                  <a:pos x="3140" y="677"/>
                </a:cxn>
                <a:cxn ang="0">
                  <a:pos x="3023" y="564"/>
                </a:cxn>
                <a:cxn ang="0">
                  <a:pos x="2898" y="460"/>
                </a:cxn>
                <a:cxn ang="0">
                  <a:pos x="2766" y="363"/>
                </a:cxn>
                <a:cxn ang="0">
                  <a:pos x="2629" y="277"/>
                </a:cxn>
                <a:cxn ang="0">
                  <a:pos x="2485" y="201"/>
                </a:cxn>
                <a:cxn ang="0">
                  <a:pos x="2334" y="135"/>
                </a:cxn>
                <a:cxn ang="0">
                  <a:pos x="2179" y="81"/>
                </a:cxn>
                <a:cxn ang="0">
                  <a:pos x="2016" y="41"/>
                </a:cxn>
                <a:cxn ang="0">
                  <a:pos x="1851" y="13"/>
                </a:cxn>
                <a:cxn ang="0">
                  <a:pos x="1679" y="2"/>
                </a:cxn>
                <a:cxn ang="0">
                  <a:pos x="1562" y="2"/>
                </a:cxn>
                <a:cxn ang="0">
                  <a:pos x="1389" y="13"/>
                </a:cxn>
                <a:cxn ang="0">
                  <a:pos x="1220" y="40"/>
                </a:cxn>
                <a:cxn ang="0">
                  <a:pos x="1058" y="78"/>
                </a:cxn>
                <a:cxn ang="0">
                  <a:pos x="900" y="130"/>
                </a:cxn>
                <a:cxn ang="0">
                  <a:pos x="747" y="195"/>
                </a:cxn>
                <a:cxn ang="0">
                  <a:pos x="601" y="271"/>
                </a:cxn>
                <a:cxn ang="0">
                  <a:pos x="463" y="358"/>
                </a:cxn>
                <a:cxn ang="0">
                  <a:pos x="333" y="456"/>
                </a:cxn>
                <a:cxn ang="0">
                  <a:pos x="210" y="563"/>
                </a:cxn>
                <a:cxn ang="0">
                  <a:pos x="95" y="680"/>
                </a:cxn>
                <a:cxn ang="0">
                  <a:pos x="57" y="711"/>
                </a:cxn>
                <a:cxn ang="0">
                  <a:pos x="0" y="528"/>
                </a:cxn>
                <a:cxn ang="0">
                  <a:pos x="576" y="1010"/>
                </a:cxn>
                <a:cxn ang="0">
                  <a:pos x="390" y="995"/>
                </a:cxn>
                <a:cxn ang="0">
                  <a:pos x="382" y="992"/>
                </a:cxn>
              </a:cxnLst>
              <a:rect l="0" t="0" r="r" b="b"/>
              <a:pathLst>
                <a:path w="3232" h="1134">
                  <a:moveTo>
                    <a:pt x="382" y="992"/>
                  </a:moveTo>
                  <a:lnTo>
                    <a:pt x="382" y="992"/>
                  </a:lnTo>
                  <a:lnTo>
                    <a:pt x="410" y="960"/>
                  </a:lnTo>
                  <a:lnTo>
                    <a:pt x="438" y="928"/>
                  </a:lnTo>
                  <a:lnTo>
                    <a:pt x="469" y="897"/>
                  </a:lnTo>
                  <a:lnTo>
                    <a:pt x="498" y="866"/>
                  </a:lnTo>
                  <a:lnTo>
                    <a:pt x="530" y="837"/>
                  </a:lnTo>
                  <a:lnTo>
                    <a:pt x="563" y="807"/>
                  </a:lnTo>
                  <a:lnTo>
                    <a:pt x="595" y="781"/>
                  </a:lnTo>
                  <a:lnTo>
                    <a:pt x="629" y="753"/>
                  </a:lnTo>
                  <a:lnTo>
                    <a:pt x="664" y="728"/>
                  </a:lnTo>
                  <a:lnTo>
                    <a:pt x="699" y="703"/>
                  </a:lnTo>
                  <a:lnTo>
                    <a:pt x="736" y="678"/>
                  </a:lnTo>
                  <a:lnTo>
                    <a:pt x="772" y="656"/>
                  </a:lnTo>
                  <a:lnTo>
                    <a:pt x="809" y="634"/>
                  </a:lnTo>
                  <a:lnTo>
                    <a:pt x="847" y="613"/>
                  </a:lnTo>
                  <a:lnTo>
                    <a:pt x="885" y="593"/>
                  </a:lnTo>
                  <a:lnTo>
                    <a:pt x="925" y="574"/>
                  </a:lnTo>
                  <a:lnTo>
                    <a:pt x="964" y="557"/>
                  </a:lnTo>
                  <a:lnTo>
                    <a:pt x="1005" y="539"/>
                  </a:lnTo>
                  <a:lnTo>
                    <a:pt x="1046" y="523"/>
                  </a:lnTo>
                  <a:lnTo>
                    <a:pt x="1087" y="508"/>
                  </a:lnTo>
                  <a:lnTo>
                    <a:pt x="1130" y="495"/>
                  </a:lnTo>
                  <a:lnTo>
                    <a:pt x="1172" y="484"/>
                  </a:lnTo>
                  <a:lnTo>
                    <a:pt x="1216" y="472"/>
                  </a:lnTo>
                  <a:lnTo>
                    <a:pt x="1259" y="462"/>
                  </a:lnTo>
                  <a:lnTo>
                    <a:pt x="1303" y="453"/>
                  </a:lnTo>
                  <a:lnTo>
                    <a:pt x="1347" y="444"/>
                  </a:lnTo>
                  <a:lnTo>
                    <a:pt x="1392" y="438"/>
                  </a:lnTo>
                  <a:lnTo>
                    <a:pt x="1437" y="432"/>
                  </a:lnTo>
                  <a:lnTo>
                    <a:pt x="1483" y="428"/>
                  </a:lnTo>
                  <a:lnTo>
                    <a:pt x="1528" y="425"/>
                  </a:lnTo>
                  <a:lnTo>
                    <a:pt x="1574" y="422"/>
                  </a:lnTo>
                  <a:lnTo>
                    <a:pt x="1621" y="422"/>
                  </a:lnTo>
                  <a:lnTo>
                    <a:pt x="1621" y="422"/>
                  </a:lnTo>
                  <a:lnTo>
                    <a:pt x="1667" y="422"/>
                  </a:lnTo>
                  <a:lnTo>
                    <a:pt x="1713" y="425"/>
                  </a:lnTo>
                  <a:lnTo>
                    <a:pt x="1758" y="428"/>
                  </a:lnTo>
                  <a:lnTo>
                    <a:pt x="1804" y="432"/>
                  </a:lnTo>
                  <a:lnTo>
                    <a:pt x="1848" y="438"/>
                  </a:lnTo>
                  <a:lnTo>
                    <a:pt x="1893" y="444"/>
                  </a:lnTo>
                  <a:lnTo>
                    <a:pt x="1937" y="453"/>
                  </a:lnTo>
                  <a:lnTo>
                    <a:pt x="1979" y="462"/>
                  </a:lnTo>
                  <a:lnTo>
                    <a:pt x="2023" y="472"/>
                  </a:lnTo>
                  <a:lnTo>
                    <a:pt x="2066" y="484"/>
                  </a:lnTo>
                  <a:lnTo>
                    <a:pt x="2108" y="497"/>
                  </a:lnTo>
                  <a:lnTo>
                    <a:pt x="2149" y="510"/>
                  </a:lnTo>
                  <a:lnTo>
                    <a:pt x="2192" y="525"/>
                  </a:lnTo>
                  <a:lnTo>
                    <a:pt x="2231" y="541"/>
                  </a:lnTo>
                  <a:lnTo>
                    <a:pt x="2273" y="557"/>
                  </a:lnTo>
                  <a:lnTo>
                    <a:pt x="2312" y="576"/>
                  </a:lnTo>
                  <a:lnTo>
                    <a:pt x="2350" y="595"/>
                  </a:lnTo>
                  <a:lnTo>
                    <a:pt x="2390" y="614"/>
                  </a:lnTo>
                  <a:lnTo>
                    <a:pt x="2428" y="636"/>
                  </a:lnTo>
                  <a:lnTo>
                    <a:pt x="2464" y="658"/>
                  </a:lnTo>
                  <a:lnTo>
                    <a:pt x="2501" y="680"/>
                  </a:lnTo>
                  <a:lnTo>
                    <a:pt x="2536" y="703"/>
                  </a:lnTo>
                  <a:lnTo>
                    <a:pt x="2573" y="728"/>
                  </a:lnTo>
                  <a:lnTo>
                    <a:pt x="2607" y="755"/>
                  </a:lnTo>
                  <a:lnTo>
                    <a:pt x="2640" y="781"/>
                  </a:lnTo>
                  <a:lnTo>
                    <a:pt x="2674" y="809"/>
                  </a:lnTo>
                  <a:lnTo>
                    <a:pt x="2706" y="837"/>
                  </a:lnTo>
                  <a:lnTo>
                    <a:pt x="2738" y="866"/>
                  </a:lnTo>
                  <a:lnTo>
                    <a:pt x="2769" y="895"/>
                  </a:lnTo>
                  <a:lnTo>
                    <a:pt x="2799" y="926"/>
                  </a:lnTo>
                  <a:lnTo>
                    <a:pt x="2828" y="957"/>
                  </a:lnTo>
                  <a:lnTo>
                    <a:pt x="2857" y="989"/>
                  </a:lnTo>
                  <a:lnTo>
                    <a:pt x="2857" y="989"/>
                  </a:lnTo>
                  <a:lnTo>
                    <a:pt x="2854" y="991"/>
                  </a:lnTo>
                  <a:lnTo>
                    <a:pt x="2847" y="992"/>
                  </a:lnTo>
                  <a:lnTo>
                    <a:pt x="2825" y="995"/>
                  </a:lnTo>
                  <a:lnTo>
                    <a:pt x="2755" y="1004"/>
                  </a:lnTo>
                  <a:lnTo>
                    <a:pt x="2652" y="1014"/>
                  </a:lnTo>
                  <a:lnTo>
                    <a:pt x="3212" y="1134"/>
                  </a:lnTo>
                  <a:lnTo>
                    <a:pt x="3232" y="533"/>
                  </a:lnTo>
                  <a:lnTo>
                    <a:pt x="3232" y="533"/>
                  </a:lnTo>
                  <a:lnTo>
                    <a:pt x="3204" y="626"/>
                  </a:lnTo>
                  <a:lnTo>
                    <a:pt x="3187" y="689"/>
                  </a:lnTo>
                  <a:lnTo>
                    <a:pt x="3178" y="717"/>
                  </a:lnTo>
                  <a:lnTo>
                    <a:pt x="3178" y="717"/>
                  </a:lnTo>
                  <a:lnTo>
                    <a:pt x="3140" y="677"/>
                  </a:lnTo>
                  <a:lnTo>
                    <a:pt x="3102" y="639"/>
                  </a:lnTo>
                  <a:lnTo>
                    <a:pt x="3062" y="601"/>
                  </a:lnTo>
                  <a:lnTo>
                    <a:pt x="3023" y="564"/>
                  </a:lnTo>
                  <a:lnTo>
                    <a:pt x="2982" y="529"/>
                  </a:lnTo>
                  <a:lnTo>
                    <a:pt x="2941" y="494"/>
                  </a:lnTo>
                  <a:lnTo>
                    <a:pt x="2898" y="460"/>
                  </a:lnTo>
                  <a:lnTo>
                    <a:pt x="2856" y="426"/>
                  </a:lnTo>
                  <a:lnTo>
                    <a:pt x="2812" y="394"/>
                  </a:lnTo>
                  <a:lnTo>
                    <a:pt x="2766" y="363"/>
                  </a:lnTo>
                  <a:lnTo>
                    <a:pt x="2722" y="334"/>
                  </a:lnTo>
                  <a:lnTo>
                    <a:pt x="2675" y="305"/>
                  </a:lnTo>
                  <a:lnTo>
                    <a:pt x="2629" y="277"/>
                  </a:lnTo>
                  <a:lnTo>
                    <a:pt x="2582" y="251"/>
                  </a:lnTo>
                  <a:lnTo>
                    <a:pt x="2533" y="224"/>
                  </a:lnTo>
                  <a:lnTo>
                    <a:pt x="2485" y="201"/>
                  </a:lnTo>
                  <a:lnTo>
                    <a:pt x="2435" y="177"/>
                  </a:lnTo>
                  <a:lnTo>
                    <a:pt x="2385" y="155"/>
                  </a:lnTo>
                  <a:lnTo>
                    <a:pt x="2334" y="135"/>
                  </a:lnTo>
                  <a:lnTo>
                    <a:pt x="2283" y="116"/>
                  </a:lnTo>
                  <a:lnTo>
                    <a:pt x="2230" y="98"/>
                  </a:lnTo>
                  <a:lnTo>
                    <a:pt x="2179" y="81"/>
                  </a:lnTo>
                  <a:lnTo>
                    <a:pt x="2125" y="66"/>
                  </a:lnTo>
                  <a:lnTo>
                    <a:pt x="2072" y="53"/>
                  </a:lnTo>
                  <a:lnTo>
                    <a:pt x="2016" y="41"/>
                  </a:lnTo>
                  <a:lnTo>
                    <a:pt x="1962" y="29"/>
                  </a:lnTo>
                  <a:lnTo>
                    <a:pt x="1906" y="21"/>
                  </a:lnTo>
                  <a:lnTo>
                    <a:pt x="1851" y="13"/>
                  </a:lnTo>
                  <a:lnTo>
                    <a:pt x="1793" y="7"/>
                  </a:lnTo>
                  <a:lnTo>
                    <a:pt x="1736" y="3"/>
                  </a:lnTo>
                  <a:lnTo>
                    <a:pt x="1679" y="2"/>
                  </a:lnTo>
                  <a:lnTo>
                    <a:pt x="1621" y="0"/>
                  </a:lnTo>
                  <a:lnTo>
                    <a:pt x="1621" y="0"/>
                  </a:lnTo>
                  <a:lnTo>
                    <a:pt x="1562" y="2"/>
                  </a:lnTo>
                  <a:lnTo>
                    <a:pt x="1505" y="3"/>
                  </a:lnTo>
                  <a:lnTo>
                    <a:pt x="1446" y="7"/>
                  </a:lnTo>
                  <a:lnTo>
                    <a:pt x="1389" y="13"/>
                  </a:lnTo>
                  <a:lnTo>
                    <a:pt x="1333" y="21"/>
                  </a:lnTo>
                  <a:lnTo>
                    <a:pt x="1276" y="29"/>
                  </a:lnTo>
                  <a:lnTo>
                    <a:pt x="1220" y="40"/>
                  </a:lnTo>
                  <a:lnTo>
                    <a:pt x="1166" y="50"/>
                  </a:lnTo>
                  <a:lnTo>
                    <a:pt x="1112" y="63"/>
                  </a:lnTo>
                  <a:lnTo>
                    <a:pt x="1058" y="78"/>
                  </a:lnTo>
                  <a:lnTo>
                    <a:pt x="1004" y="94"/>
                  </a:lnTo>
                  <a:lnTo>
                    <a:pt x="951" y="111"/>
                  </a:lnTo>
                  <a:lnTo>
                    <a:pt x="900" y="130"/>
                  </a:lnTo>
                  <a:lnTo>
                    <a:pt x="848" y="151"/>
                  </a:lnTo>
                  <a:lnTo>
                    <a:pt x="797" y="171"/>
                  </a:lnTo>
                  <a:lnTo>
                    <a:pt x="747" y="195"/>
                  </a:lnTo>
                  <a:lnTo>
                    <a:pt x="697" y="218"/>
                  </a:lnTo>
                  <a:lnTo>
                    <a:pt x="649" y="245"/>
                  </a:lnTo>
                  <a:lnTo>
                    <a:pt x="601" y="271"/>
                  </a:lnTo>
                  <a:lnTo>
                    <a:pt x="554" y="299"/>
                  </a:lnTo>
                  <a:lnTo>
                    <a:pt x="508" y="328"/>
                  </a:lnTo>
                  <a:lnTo>
                    <a:pt x="463" y="358"/>
                  </a:lnTo>
                  <a:lnTo>
                    <a:pt x="418" y="390"/>
                  </a:lnTo>
                  <a:lnTo>
                    <a:pt x="375" y="422"/>
                  </a:lnTo>
                  <a:lnTo>
                    <a:pt x="333" y="456"/>
                  </a:lnTo>
                  <a:lnTo>
                    <a:pt x="290" y="489"/>
                  </a:lnTo>
                  <a:lnTo>
                    <a:pt x="249" y="526"/>
                  </a:lnTo>
                  <a:lnTo>
                    <a:pt x="210" y="563"/>
                  </a:lnTo>
                  <a:lnTo>
                    <a:pt x="170" y="601"/>
                  </a:lnTo>
                  <a:lnTo>
                    <a:pt x="132" y="639"/>
                  </a:lnTo>
                  <a:lnTo>
                    <a:pt x="95" y="680"/>
                  </a:lnTo>
                  <a:lnTo>
                    <a:pt x="60" y="719"/>
                  </a:lnTo>
                  <a:lnTo>
                    <a:pt x="60" y="719"/>
                  </a:lnTo>
                  <a:lnTo>
                    <a:pt x="57" y="711"/>
                  </a:lnTo>
                  <a:lnTo>
                    <a:pt x="51" y="689"/>
                  </a:lnTo>
                  <a:lnTo>
                    <a:pt x="31" y="623"/>
                  </a:lnTo>
                  <a:lnTo>
                    <a:pt x="0" y="528"/>
                  </a:lnTo>
                  <a:lnTo>
                    <a:pt x="20" y="1125"/>
                  </a:lnTo>
                  <a:lnTo>
                    <a:pt x="576" y="1010"/>
                  </a:lnTo>
                  <a:lnTo>
                    <a:pt x="576" y="1010"/>
                  </a:lnTo>
                  <a:lnTo>
                    <a:pt x="478" y="1002"/>
                  </a:lnTo>
                  <a:lnTo>
                    <a:pt x="410" y="998"/>
                  </a:lnTo>
                  <a:lnTo>
                    <a:pt x="390" y="995"/>
                  </a:lnTo>
                  <a:lnTo>
                    <a:pt x="384" y="993"/>
                  </a:lnTo>
                  <a:lnTo>
                    <a:pt x="382" y="992"/>
                  </a:lnTo>
                  <a:lnTo>
                    <a:pt x="382" y="992"/>
                  </a:lnTo>
                  <a:close/>
                </a:path>
              </a:pathLst>
            </a:custGeom>
            <a:solidFill>
              <a:schemeClr val="tx1">
                <a:alpha val="40000"/>
              </a:schemeClr>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109728" tIns="54864" rIns="109728" bIns="0" numCol="1" anchor="t" anchorCtr="0" compatLnSpc="1">
              <a:prstTxWarp prst="textNoShape">
                <a:avLst/>
              </a:prstTxWarp>
            </a:bodyPr>
            <a:lstStyle/>
            <a:p>
              <a:pPr>
                <a:lnSpc>
                  <a:spcPct val="80000"/>
                </a:lnSpc>
                <a:defRPr/>
              </a:pPr>
              <a:endParaRPr lang="en-US" sz="1000" dirty="0">
                <a:gradFill>
                  <a:gsLst>
                    <a:gs pos="0">
                      <a:schemeClr val="bg1"/>
                    </a:gs>
                    <a:gs pos="86000">
                      <a:schemeClr val="bg1"/>
                    </a:gs>
                  </a:gsLst>
                  <a:lin ang="5400000" scaled="0"/>
                </a:gradFill>
                <a:latin typeface="Segoe Light"/>
              </a:endParaRPr>
            </a:p>
          </p:txBody>
        </p:sp>
        <p:sp>
          <p:nvSpPr>
            <p:cNvPr id="32" name="TextBox 31"/>
            <p:cNvSpPr txBox="1"/>
            <p:nvPr/>
          </p:nvSpPr>
          <p:spPr bwMode="auto">
            <a:xfrm>
              <a:off x="2670642" y="1380990"/>
              <a:ext cx="3793989" cy="3226297"/>
            </a:xfrm>
            <a:prstGeom prst="rect">
              <a:avLst/>
            </a:prstGeom>
            <a:noFill/>
            <a:effectLst/>
          </p:spPr>
          <p:txBody>
            <a:bodyPr spcFirstLastPara="1" wrap="none" lIns="131668" tIns="65834" rIns="131668" bIns="65834">
              <a:prstTxWarp prst="textArchUp">
                <a:avLst>
                  <a:gd name="adj" fmla="val 10506183"/>
                </a:avLst>
              </a:prstTxWarp>
              <a:spAutoFit/>
            </a:bodyPr>
            <a:lstStyle/>
            <a:p>
              <a:pPr algn="ctr" defTabSz="1096875">
                <a:lnSpc>
                  <a:spcPct val="75000"/>
                </a:lnSpc>
                <a:defRPr/>
              </a:pPr>
              <a:r>
                <a:rPr lang="en-US" sz="2800" dirty="0" smtClean="0">
                  <a:gradFill>
                    <a:gsLst>
                      <a:gs pos="0">
                        <a:schemeClr val="bg1"/>
                      </a:gs>
                      <a:gs pos="86000">
                        <a:schemeClr val="bg1"/>
                      </a:gs>
                    </a:gsLst>
                    <a:lin ang="5400000" scaled="0"/>
                  </a:gradFill>
                  <a:latin typeface="Segoe Light"/>
                </a:rPr>
                <a:t>IPsec</a:t>
              </a:r>
              <a:endParaRPr lang="en-US" sz="2800" dirty="0">
                <a:gradFill>
                  <a:gsLst>
                    <a:gs pos="0">
                      <a:schemeClr val="bg1"/>
                    </a:gs>
                    <a:gs pos="86000">
                      <a:schemeClr val="bg1"/>
                    </a:gs>
                  </a:gsLst>
                  <a:lin ang="5400000" scaled="0"/>
                </a:gradFill>
                <a:latin typeface="Segoe Light"/>
              </a:endParaRPr>
            </a:p>
          </p:txBody>
        </p:sp>
        <p:sp>
          <p:nvSpPr>
            <p:cNvPr id="42" name="TextBox 41"/>
            <p:cNvSpPr txBox="1"/>
            <p:nvPr/>
          </p:nvSpPr>
          <p:spPr bwMode="auto">
            <a:xfrm rot="14400000">
              <a:off x="2320131" y="1976512"/>
              <a:ext cx="3793990" cy="3260226"/>
            </a:xfrm>
            <a:prstGeom prst="rect">
              <a:avLst/>
            </a:prstGeom>
            <a:noFill/>
            <a:effectLst/>
          </p:spPr>
          <p:txBody>
            <a:bodyPr spcFirstLastPara="1" wrap="none" lIns="131668" tIns="65834" rIns="131668" bIns="65834">
              <a:prstTxWarp prst="textArchUp">
                <a:avLst>
                  <a:gd name="adj" fmla="val 10506183"/>
                </a:avLst>
              </a:prstTxWarp>
              <a:spAutoFit/>
            </a:bodyPr>
            <a:lstStyle/>
            <a:p>
              <a:pPr algn="ctr" defTabSz="1096875">
                <a:lnSpc>
                  <a:spcPct val="75000"/>
                </a:lnSpc>
                <a:defRPr/>
              </a:pPr>
              <a:r>
                <a:rPr lang="en-US" sz="2800" dirty="0" smtClean="0">
                  <a:gradFill>
                    <a:gsLst>
                      <a:gs pos="0">
                        <a:schemeClr val="bg1"/>
                      </a:gs>
                      <a:gs pos="86000">
                        <a:schemeClr val="bg1"/>
                      </a:gs>
                    </a:gsLst>
                    <a:lin ang="5400000" scaled="0"/>
                  </a:gradFill>
                  <a:latin typeface="Segoe Light"/>
                </a:rPr>
                <a:t>Encryption</a:t>
              </a:r>
              <a:endParaRPr lang="en-US" sz="2800" dirty="0">
                <a:gradFill>
                  <a:gsLst>
                    <a:gs pos="0">
                      <a:schemeClr val="bg1"/>
                    </a:gs>
                    <a:gs pos="86000">
                      <a:schemeClr val="bg1"/>
                    </a:gs>
                  </a:gsLst>
                  <a:lin ang="5400000" scaled="0"/>
                </a:gradFill>
                <a:latin typeface="Segoe Light"/>
              </a:endParaRPr>
            </a:p>
          </p:txBody>
        </p:sp>
        <p:sp>
          <p:nvSpPr>
            <p:cNvPr id="46" name="TextBox 45"/>
            <p:cNvSpPr txBox="1"/>
            <p:nvPr/>
          </p:nvSpPr>
          <p:spPr bwMode="auto">
            <a:xfrm rot="7200000">
              <a:off x="2901684" y="1862201"/>
              <a:ext cx="3793990" cy="3391259"/>
            </a:xfrm>
            <a:prstGeom prst="rect">
              <a:avLst/>
            </a:prstGeom>
            <a:noFill/>
            <a:effectLst/>
          </p:spPr>
          <p:txBody>
            <a:bodyPr spcFirstLastPara="1" wrap="none" lIns="131668" tIns="65834" rIns="131668" bIns="65834">
              <a:prstTxWarp prst="textArchUp">
                <a:avLst>
                  <a:gd name="adj" fmla="val 10506183"/>
                </a:avLst>
              </a:prstTxWarp>
              <a:spAutoFit/>
            </a:bodyPr>
            <a:lstStyle/>
            <a:p>
              <a:pPr algn="ctr" defTabSz="1096875">
                <a:lnSpc>
                  <a:spcPct val="75000"/>
                </a:lnSpc>
                <a:defRPr/>
              </a:pPr>
              <a:r>
                <a:rPr lang="en-US" sz="2800" dirty="0" smtClean="0">
                  <a:gradFill>
                    <a:gsLst>
                      <a:gs pos="0">
                        <a:schemeClr val="bg1"/>
                      </a:gs>
                      <a:gs pos="86000">
                        <a:schemeClr val="bg1"/>
                      </a:gs>
                    </a:gsLst>
                    <a:lin ang="5400000" scaled="0"/>
                  </a:gradFill>
                  <a:latin typeface="Segoe Light"/>
                </a:rPr>
                <a:t>Authentication</a:t>
              </a:r>
              <a:endParaRPr lang="en-US" sz="2800" dirty="0">
                <a:gradFill>
                  <a:gsLst>
                    <a:gs pos="0">
                      <a:schemeClr val="bg1"/>
                    </a:gs>
                    <a:gs pos="86000">
                      <a:schemeClr val="bg1"/>
                    </a:gs>
                  </a:gsLst>
                  <a:lin ang="5400000" scaled="0"/>
                </a:gradFill>
                <a:latin typeface="Segoe Light"/>
              </a:endParaRPr>
            </a:p>
          </p:txBody>
        </p:sp>
        <p:sp>
          <p:nvSpPr>
            <p:cNvPr id="51" name="Oval 3"/>
            <p:cNvSpPr>
              <a:spLocks noChangeArrowheads="1"/>
            </p:cNvSpPr>
            <p:nvPr/>
          </p:nvSpPr>
          <p:spPr bwMode="ltGray">
            <a:xfrm>
              <a:off x="2897197" y="1679105"/>
              <a:ext cx="3246029" cy="3341304"/>
            </a:xfrm>
            <a:prstGeom prst="ellipse">
              <a:avLst/>
            </a:prstGeom>
            <a:solidFill>
              <a:schemeClr val="tx1">
                <a:alpha val="20000"/>
              </a:schemeClr>
            </a:solidFill>
            <a:ln>
              <a:noFill/>
            </a:ln>
            <a:effectLst/>
          </p:spPr>
          <p:style>
            <a:lnRef idx="0">
              <a:schemeClr val="accent2"/>
            </a:lnRef>
            <a:fillRef idx="3">
              <a:schemeClr val="accent2"/>
            </a:fillRef>
            <a:effectRef idx="3">
              <a:schemeClr val="accent2"/>
            </a:effectRef>
            <a:fontRef idx="minor">
              <a:schemeClr val="lt1"/>
            </a:fontRef>
          </p:style>
          <p:txBody>
            <a:bodyPr wrap="none" lIns="109728" tIns="54864" rIns="109728" bIns="54864" anchor="ctr"/>
            <a:lstStyle/>
            <a:p>
              <a:endParaRPr lang="en-US" sz="2400" dirty="0">
                <a:gradFill>
                  <a:gsLst>
                    <a:gs pos="0">
                      <a:schemeClr val="bg1"/>
                    </a:gs>
                    <a:gs pos="86000">
                      <a:schemeClr val="bg1"/>
                    </a:gs>
                  </a:gsLst>
                  <a:lin ang="5400000" scaled="0"/>
                </a:gradFill>
                <a:latin typeface="Segoe Light"/>
              </a:endParaRPr>
            </a:p>
          </p:txBody>
        </p:sp>
        <p:sp>
          <p:nvSpPr>
            <p:cNvPr id="52" name="Oval 4"/>
            <p:cNvSpPr>
              <a:spLocks noChangeArrowheads="1"/>
            </p:cNvSpPr>
            <p:nvPr/>
          </p:nvSpPr>
          <p:spPr bwMode="ltGray">
            <a:xfrm>
              <a:off x="3486864" y="3397452"/>
              <a:ext cx="2066694" cy="1561539"/>
            </a:xfrm>
            <a:prstGeom prst="ellipse">
              <a:avLst/>
            </a:prstGeom>
            <a:gradFill rotWithShape="1">
              <a:gsLst>
                <a:gs pos="0">
                  <a:srgbClr val="92A7B8">
                    <a:alpha val="39998"/>
                  </a:srgbClr>
                </a:gs>
                <a:gs pos="100000">
                  <a:srgbClr val="D1DAE1">
                    <a:alpha val="0"/>
                  </a:srgbClr>
                </a:gs>
              </a:gsLst>
              <a:path path="shape">
                <a:fillToRect l="50000" t="50000" r="50000" b="50000"/>
              </a:path>
            </a:gradFill>
            <a:ln w="9525">
              <a:noFill/>
              <a:round/>
              <a:headEnd/>
              <a:tailEnd/>
            </a:ln>
          </p:spPr>
          <p:txBody>
            <a:bodyPr wrap="none" lIns="109728" tIns="54864" rIns="109728" bIns="54864" anchor="ctr"/>
            <a:lstStyle/>
            <a:p>
              <a:endParaRPr lang="en-US" sz="3000" dirty="0"/>
            </a:p>
          </p:txBody>
        </p:sp>
        <p:sp>
          <p:nvSpPr>
            <p:cNvPr id="53" name="Oval 5"/>
            <p:cNvSpPr>
              <a:spLocks noChangeArrowheads="1"/>
            </p:cNvSpPr>
            <p:nvPr/>
          </p:nvSpPr>
          <p:spPr bwMode="auto">
            <a:xfrm>
              <a:off x="3273594" y="1750300"/>
              <a:ext cx="2493235" cy="2072471"/>
            </a:xfrm>
            <a:prstGeom prst="ellipse">
              <a:avLst/>
            </a:prstGeom>
            <a:gradFill rotWithShape="1">
              <a:gsLst>
                <a:gs pos="0">
                  <a:srgbClr val="FFFFFF">
                    <a:alpha val="30000"/>
                  </a:srgbClr>
                </a:gs>
                <a:gs pos="100000">
                  <a:srgbClr val="6027B3">
                    <a:alpha val="3000"/>
                  </a:srgbClr>
                </a:gs>
              </a:gsLst>
              <a:lin ang="5400000" scaled="1"/>
            </a:gradFill>
            <a:ln w="9525">
              <a:noFill/>
              <a:round/>
              <a:headEnd/>
              <a:tailEnd/>
            </a:ln>
          </p:spPr>
          <p:txBody>
            <a:bodyPr wrap="none" lIns="109728" tIns="54864" rIns="109728" bIns="54864" anchor="ctr"/>
            <a:lstStyle/>
            <a:p>
              <a:endParaRPr lang="en-US" sz="3000" dirty="0"/>
            </a:p>
          </p:txBody>
        </p:sp>
        <p:pic>
          <p:nvPicPr>
            <p:cNvPr id="2050" name="Picture 2" descr="C:\Users\Public\Documents\DVD Art\Artwork_Imagery\Icons - Illustrations\_ WINDOWS VISTA ICONS\Security windows secure safe.png"/>
            <p:cNvPicPr>
              <a:picLocks noChangeAspect="1" noChangeArrowheads="1"/>
            </p:cNvPicPr>
            <p:nvPr/>
          </p:nvPicPr>
          <p:blipFill>
            <a:blip r:embed="rId4" cstate="screen"/>
            <a:srcRect/>
            <a:stretch>
              <a:fillRect/>
            </a:stretch>
          </p:blipFill>
          <p:spPr bwMode="auto">
            <a:xfrm>
              <a:off x="3288264" y="2187392"/>
              <a:ext cx="2438400" cy="2438400"/>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20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0"/>
                                        <p:tgtEl>
                                          <p:spTgt spid="31"/>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slide(fromBottom)">
                                      <p:cBhvr>
                                        <p:cTn id="27" dur="500"/>
                                        <p:tgtEl>
                                          <p:spTgt spid="21">
                                            <p:txEl>
                                              <p:pRg st="0" end="0"/>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9" grpId="0" animBg="1"/>
      <p:bldP spid="21" grpId="0" build="p"/>
      <p:bldP spid="26" grpId="0" animBg="1"/>
      <p:bldP spid="25" grpId="0" animBg="1"/>
      <p:bldP spid="31"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 name="Round Same Side Corner Rectangle 16"/>
          <p:cNvSpPr/>
          <p:nvPr/>
        </p:nvSpPr>
        <p:spPr>
          <a:xfrm rot="16200000" flipH="1">
            <a:off x="3942610" y="831268"/>
            <a:ext cx="2410693" cy="7992093"/>
          </a:xfrm>
          <a:prstGeom prst="round2SameRect">
            <a:avLst>
              <a:gd name="adj1" fmla="val 1066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Name Resolution: </a:t>
            </a:r>
            <a:br>
              <a:rPr lang="en-US" dirty="0" smtClean="0"/>
            </a:br>
            <a:r>
              <a:rPr lang="en-US" sz="2400" dirty="0" smtClean="0"/>
              <a:t>DNS and the NRPT</a:t>
            </a:r>
            <a:endParaRPr lang="en-US" sz="2400" dirty="0"/>
          </a:p>
        </p:txBody>
      </p:sp>
      <p:sp>
        <p:nvSpPr>
          <p:cNvPr id="11" name="TextBox 10"/>
          <p:cNvSpPr txBox="1"/>
          <p:nvPr/>
        </p:nvSpPr>
        <p:spPr>
          <a:xfrm>
            <a:off x="1401288" y="3811973"/>
            <a:ext cx="7303324" cy="2169825"/>
          </a:xfrm>
          <a:prstGeom prst="rect">
            <a:avLst/>
          </a:prstGeom>
          <a:noFill/>
        </p:spPr>
        <p:txBody>
          <a:bodyPr wrap="square" rtlCol="0">
            <a:spAutoFit/>
          </a:bodyPr>
          <a:lstStyle/>
          <a:p>
            <a:pPr marL="225425"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Remote DirectAccess clients use smart routing</a:t>
            </a:r>
          </a:p>
          <a:p>
            <a:pPr defTabSz="914400">
              <a:lnSpc>
                <a:spcPct val="90000"/>
              </a:lnSpc>
              <a:spcBef>
                <a:spcPct val="20000"/>
              </a:spcBef>
              <a:spcAft>
                <a:spcPts val="600"/>
              </a:spcAft>
              <a:buClr>
                <a:schemeClr val="tx2">
                  <a:lumMod val="40000"/>
                  <a:lumOff val="60000"/>
                </a:schemeClr>
              </a:buClr>
              <a:buSzPct val="80000"/>
              <a:defRPr/>
            </a:pPr>
            <a:r>
              <a:rPr lang="en-US" sz="2000" dirty="0" smtClean="0">
                <a:gradFill>
                  <a:gsLst>
                    <a:gs pos="0">
                      <a:schemeClr val="bg1"/>
                    </a:gs>
                    <a:gs pos="86000">
                      <a:schemeClr val="bg1"/>
                    </a:gs>
                  </a:gsLst>
                  <a:lin ang="5400000" scaled="0"/>
                </a:gradFill>
                <a:latin typeface="Segoe Light"/>
              </a:rPr>
              <a:t>   for DNS queries by default</a:t>
            </a:r>
          </a:p>
          <a:p>
            <a:pPr marL="225425"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The Name Resolution Policy Table (NRPT) </a:t>
            </a:r>
            <a:br>
              <a:rPr lang="en-US" sz="2000" dirty="0" smtClean="0">
                <a:gradFill>
                  <a:gsLst>
                    <a:gs pos="0">
                      <a:schemeClr val="bg1"/>
                    </a:gs>
                    <a:gs pos="86000">
                      <a:schemeClr val="bg1"/>
                    </a:gs>
                  </a:gsLst>
                  <a:lin ang="5400000" scaled="0"/>
                </a:gradFill>
                <a:latin typeface="Segoe Light"/>
              </a:rPr>
            </a:br>
            <a:r>
              <a:rPr lang="en-US" sz="2000" dirty="0" smtClean="0">
                <a:gradFill>
                  <a:gsLst>
                    <a:gs pos="0">
                      <a:schemeClr val="bg1"/>
                    </a:gs>
                    <a:gs pos="86000">
                      <a:schemeClr val="bg1"/>
                    </a:gs>
                  </a:gsLst>
                  <a:lin ang="5400000" scaled="0"/>
                </a:gradFill>
                <a:latin typeface="Segoe Light"/>
              </a:rPr>
              <a:t>allows this to happen efficiently</a:t>
            </a:r>
          </a:p>
          <a:p>
            <a:pPr marL="225425"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DirectAccess sends name queries to intranet </a:t>
            </a:r>
            <a:br>
              <a:rPr lang="en-US" sz="2000" dirty="0" smtClean="0">
                <a:gradFill>
                  <a:gsLst>
                    <a:gs pos="0">
                      <a:schemeClr val="bg1"/>
                    </a:gs>
                    <a:gs pos="86000">
                      <a:schemeClr val="bg1"/>
                    </a:gs>
                  </a:gsLst>
                  <a:lin ang="5400000" scaled="0"/>
                </a:gradFill>
                <a:latin typeface="Segoe Light"/>
              </a:rPr>
            </a:br>
            <a:r>
              <a:rPr lang="en-US" sz="2000" dirty="0" smtClean="0">
                <a:gradFill>
                  <a:gsLst>
                    <a:gs pos="0">
                      <a:schemeClr val="bg1"/>
                    </a:gs>
                    <a:gs pos="86000">
                      <a:schemeClr val="bg1"/>
                    </a:gs>
                  </a:gsLst>
                  <a:lin ang="5400000" scaled="0"/>
                </a:gradFill>
                <a:latin typeface="Segoe Light"/>
              </a:rPr>
              <a:t>DNS servers based on pre-configured namespace</a:t>
            </a:r>
          </a:p>
        </p:txBody>
      </p:sp>
      <p:sp>
        <p:nvSpPr>
          <p:cNvPr id="16" name="Round Same Side Corner Rectangle 15"/>
          <p:cNvSpPr/>
          <p:nvPr/>
        </p:nvSpPr>
        <p:spPr>
          <a:xfrm rot="16200000">
            <a:off x="2731323" y="-439396"/>
            <a:ext cx="4370123" cy="8858993"/>
          </a:xfrm>
          <a:prstGeom prst="round2SameRect">
            <a:avLst>
              <a:gd name="adj1" fmla="val 5573"/>
              <a:gd name="adj2" fmla="val 0"/>
            </a:avLst>
          </a:prstGeom>
          <a:noFill/>
          <a:ln w="38100">
            <a:solidFill>
              <a:schemeClr val="tx1">
                <a:alpha val="31000"/>
              </a:schemeClr>
            </a:solidFill>
          </a:ln>
          <a:effectLst/>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b" anchorCtr="0" compatLnSpc="1">
            <a:prstTxWarp prst="textNoShape">
              <a:avLst/>
            </a:prstTxWarp>
          </a:bodyPr>
          <a:lstStyle/>
          <a:p>
            <a:pPr algn="ctr" fontAlgn="base">
              <a:lnSpc>
                <a:spcPct val="90000"/>
              </a:lnSpc>
              <a:spcBef>
                <a:spcPct val="0"/>
              </a:spcBef>
              <a:spcAft>
                <a:spcPct val="0"/>
              </a:spcAft>
              <a:buClr>
                <a:schemeClr val="tx2">
                  <a:lumMod val="40000"/>
                  <a:lumOff val="60000"/>
                </a:schemeClr>
              </a:buClr>
              <a:buSzPct val="80000"/>
            </a:pPr>
            <a:endPar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endParaRPr>
          </a:p>
        </p:txBody>
      </p:sp>
      <p:grpSp>
        <p:nvGrpSpPr>
          <p:cNvPr id="3" name="Group 19"/>
          <p:cNvGrpSpPr/>
          <p:nvPr/>
        </p:nvGrpSpPr>
        <p:grpSpPr>
          <a:xfrm>
            <a:off x="1194140" y="1943017"/>
            <a:ext cx="7125241" cy="1412711"/>
            <a:chOff x="1194140" y="1943017"/>
            <a:chExt cx="7125241" cy="1412711"/>
          </a:xfrm>
        </p:grpSpPr>
        <p:pic>
          <p:nvPicPr>
            <p:cNvPr id="3074" name="Picture 2" descr="C:\Program Files\Microsoft Resource DVD Artwork\DVD_ART\Artwork_Imagery\Shapes and Graphics\Internet Cloud\cloud 2.png"/>
            <p:cNvPicPr>
              <a:picLocks noChangeAspect="1" noChangeArrowheads="1"/>
            </p:cNvPicPr>
            <p:nvPr/>
          </p:nvPicPr>
          <p:blipFill>
            <a:blip r:embed="rId4"/>
            <a:srcRect/>
            <a:stretch>
              <a:fillRect/>
            </a:stretch>
          </p:blipFill>
          <p:spPr bwMode="auto">
            <a:xfrm>
              <a:off x="4871010" y="2111188"/>
              <a:ext cx="2304116" cy="1160114"/>
            </a:xfrm>
            <a:prstGeom prst="rect">
              <a:avLst/>
            </a:prstGeom>
            <a:noFill/>
          </p:spPr>
        </p:pic>
        <p:grpSp>
          <p:nvGrpSpPr>
            <p:cNvPr id="9" name="Group 17"/>
            <p:cNvGrpSpPr/>
            <p:nvPr/>
          </p:nvGrpSpPr>
          <p:grpSpPr>
            <a:xfrm>
              <a:off x="1194140" y="2112812"/>
              <a:ext cx="5659522" cy="1219200"/>
              <a:chOff x="1003526" y="1447800"/>
              <a:chExt cx="5659522" cy="1219200"/>
            </a:xfrm>
          </p:grpSpPr>
          <p:pic>
            <p:nvPicPr>
              <p:cNvPr id="4" name="Picture 6" descr="C:\Users\Public\Documents\DVD Art\Artwork_Imagery\Icons - Illustrations\_WINDOWS SERVER ICONS\Misc\Building office.png"/>
              <p:cNvPicPr>
                <a:picLocks noChangeAspect="1" noChangeArrowheads="1"/>
              </p:cNvPicPr>
              <p:nvPr/>
            </p:nvPicPr>
            <p:blipFill>
              <a:blip r:embed="rId5" cstate="screen"/>
              <a:srcRect/>
              <a:stretch>
                <a:fillRect/>
              </a:stretch>
            </p:blipFill>
            <p:spPr bwMode="auto">
              <a:xfrm>
                <a:off x="1003526" y="1447800"/>
                <a:ext cx="929640" cy="1219200"/>
              </a:xfrm>
              <a:prstGeom prst="rect">
                <a:avLst/>
              </a:prstGeom>
              <a:noFill/>
            </p:spPr>
          </p:pic>
          <p:cxnSp>
            <p:nvCxnSpPr>
              <p:cNvPr id="5" name="Straight Connector 4"/>
              <p:cNvCxnSpPr/>
              <p:nvPr/>
            </p:nvCxnSpPr>
            <p:spPr>
              <a:xfrm rot="10800000">
                <a:off x="1959430" y="2087120"/>
                <a:ext cx="1850573" cy="0"/>
              </a:xfrm>
              <a:prstGeom prst="line">
                <a:avLst/>
              </a:prstGeom>
              <a:ln w="3175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800603" y="2087120"/>
                <a:ext cx="1862445" cy="23319"/>
              </a:xfrm>
              <a:prstGeom prst="line">
                <a:avLst/>
              </a:prstGeom>
              <a:ln w="31750">
                <a:solidFill>
                  <a:schemeClr val="tx2"/>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56422" y="1524000"/>
                <a:ext cx="1371600" cy="535531"/>
              </a:xfrm>
              <a:prstGeom prst="rect">
                <a:avLst/>
              </a:prstGeom>
              <a:noFill/>
            </p:spPr>
            <p:txBody>
              <a:bodyPr wrap="square" rtlCol="0">
                <a:spAutoFit/>
              </a:bodyPr>
              <a:lstStyle/>
              <a:p>
                <a:pPr algn="ctr">
                  <a:lnSpc>
                    <a:spcPct val="90000"/>
                  </a:lnSpc>
                </a:pPr>
                <a:r>
                  <a:rPr lang="en-US" sz="1600" dirty="0" smtClean="0">
                    <a:gradFill>
                      <a:gsLst>
                        <a:gs pos="0">
                          <a:schemeClr val="bg1"/>
                        </a:gs>
                        <a:gs pos="86000">
                          <a:schemeClr val="bg1"/>
                        </a:gs>
                      </a:gsLst>
                      <a:lin ang="5400000" scaled="0"/>
                    </a:gradFill>
                    <a:effectLst>
                      <a:outerShdw blurRad="38100" dist="38100" dir="2700000" algn="tl">
                        <a:srgbClr val="000000">
                          <a:alpha val="43137"/>
                        </a:srgbClr>
                      </a:outerShdw>
                    </a:effectLst>
                    <a:latin typeface="Segoe" pitchFamily="34" charset="0"/>
                  </a:rPr>
                  <a:t>DirectAccess Connection</a:t>
                </a:r>
              </a:p>
            </p:txBody>
          </p:sp>
          <p:sp>
            <p:nvSpPr>
              <p:cNvPr id="8" name="TextBox 7"/>
              <p:cNvSpPr txBox="1"/>
              <p:nvPr/>
            </p:nvSpPr>
            <p:spPr>
              <a:xfrm>
                <a:off x="5186900" y="1524000"/>
                <a:ext cx="1371600" cy="535531"/>
              </a:xfrm>
              <a:prstGeom prst="rect">
                <a:avLst/>
              </a:prstGeom>
              <a:noFill/>
            </p:spPr>
            <p:txBody>
              <a:bodyPr wrap="square" rtlCol="0">
                <a:spAutoFit/>
              </a:bodyPr>
              <a:lstStyle/>
              <a:p>
                <a:pPr algn="ctr">
                  <a:lnSpc>
                    <a:spcPct val="90000"/>
                  </a:lnSpc>
                </a:pPr>
                <a:r>
                  <a:rPr lang="en-US" sz="1600" dirty="0" smtClean="0">
                    <a:latin typeface="Segoe" pitchFamily="34" charset="0"/>
                  </a:rPr>
                  <a:t>Internet Connection</a:t>
                </a:r>
              </a:p>
            </p:txBody>
          </p:sp>
        </p:grpSp>
        <p:pic>
          <p:nvPicPr>
            <p:cNvPr id="14" name="Picture 13" descr="C:\Users\ssiler\Documents\DVD Art\Artwork_Imagery\Icons - Illustrations\Maps Globes\globe western hemisphere world transparent.png"/>
            <p:cNvPicPr>
              <a:picLocks noChangeAspect="1" noChangeArrowheads="1"/>
            </p:cNvPicPr>
            <p:nvPr/>
          </p:nvPicPr>
          <p:blipFill>
            <a:blip r:embed="rId6" cstate="screen"/>
            <a:srcRect/>
            <a:stretch>
              <a:fillRect/>
            </a:stretch>
          </p:blipFill>
          <p:spPr bwMode="auto">
            <a:xfrm>
              <a:off x="6911789" y="1943017"/>
              <a:ext cx="1407592" cy="1412711"/>
            </a:xfrm>
            <a:prstGeom prst="rect">
              <a:avLst/>
            </a:prstGeom>
            <a:noFill/>
          </p:spPr>
        </p:pic>
        <p:pic>
          <p:nvPicPr>
            <p:cNvPr id="19" name="Picture 3" descr="D:\DVD_ART36\Artwork_Imagery\Hardware Photos\OEM HW\COMPUTERS - PC\Windows 7\Toshiba Portege R500 Front with windows 7.png"/>
            <p:cNvPicPr>
              <a:picLocks noChangeAspect="1" noChangeArrowheads="1"/>
            </p:cNvPicPr>
            <p:nvPr/>
          </p:nvPicPr>
          <p:blipFill>
            <a:blip r:embed="rId7"/>
            <a:stretch>
              <a:fillRect/>
            </a:stretch>
          </p:blipFill>
          <p:spPr bwMode="auto">
            <a:xfrm>
              <a:off x="4000275" y="2251322"/>
              <a:ext cx="1500048" cy="1025278"/>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Resolution Policy Table (NRPT)</a:t>
            </a:r>
            <a:endParaRPr lang="en-US" dirty="0"/>
          </a:p>
        </p:txBody>
      </p:sp>
      <p:sp>
        <p:nvSpPr>
          <p:cNvPr id="4" name="Round Same Side Corner Rectangle 3"/>
          <p:cNvSpPr/>
          <p:nvPr/>
        </p:nvSpPr>
        <p:spPr>
          <a:xfrm rot="5400000" flipH="1">
            <a:off x="-435683" y="1745423"/>
            <a:ext cx="5022447" cy="4151088"/>
          </a:xfrm>
          <a:prstGeom prst="round2SameRect">
            <a:avLst>
              <a:gd name="adj1" fmla="val 6949"/>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50"/>
          <p:cNvSpPr txBox="1">
            <a:spLocks/>
          </p:cNvSpPr>
          <p:nvPr/>
        </p:nvSpPr>
        <p:spPr>
          <a:xfrm>
            <a:off x="457200" y="1558249"/>
            <a:ext cx="3635829" cy="3831818"/>
          </a:xfrm>
          <a:prstGeom prst="rect">
            <a:avLst/>
          </a:prstGeom>
        </p:spPr>
        <p:txBody>
          <a:bodyPr vert="horz" wrap="square" lIns="0" tIns="45720" rIns="0" bIns="45720" rtlCol="0" anchor="t" anchorCtr="0">
            <a:spAutoFit/>
          </a:bodyPr>
          <a:lstStyle/>
          <a:p>
            <a:pPr marL="225425" lvl="0" indent="-225425" defTabSz="914400">
              <a:lnSpc>
                <a:spcPct val="90000"/>
              </a:lnSpc>
              <a:spcBef>
                <a:spcPct val="20000"/>
              </a:spcBef>
              <a:spcAft>
                <a:spcPts val="600"/>
              </a:spcAft>
              <a:buClr>
                <a:schemeClr val="tx2">
                  <a:lumMod val="40000"/>
                  <a:lumOff val="60000"/>
                </a:schemeClr>
              </a:buClr>
              <a:buSzPct val="80000"/>
              <a:buBlip>
                <a:blip r:embed="rId2"/>
              </a:buBlip>
              <a:defRPr/>
            </a:pPr>
            <a:r>
              <a:rPr lang="en-US" sz="2000" dirty="0" smtClean="0">
                <a:gradFill>
                  <a:gsLst>
                    <a:gs pos="0">
                      <a:schemeClr val="bg1"/>
                    </a:gs>
                    <a:gs pos="86000">
                      <a:schemeClr val="bg1"/>
                    </a:gs>
                  </a:gsLst>
                  <a:lin ang="5400000" scaled="0"/>
                </a:gradFill>
                <a:latin typeface="Segoe Light"/>
              </a:rPr>
              <a:t>Pertains to the client side only</a:t>
            </a:r>
          </a:p>
          <a:p>
            <a:pPr marL="225425" lvl="0" indent="-225425" defTabSz="914400">
              <a:lnSpc>
                <a:spcPct val="90000"/>
              </a:lnSpc>
              <a:spcBef>
                <a:spcPct val="20000"/>
              </a:spcBef>
              <a:spcAft>
                <a:spcPts val="600"/>
              </a:spcAft>
              <a:buClr>
                <a:schemeClr val="tx2">
                  <a:lumMod val="40000"/>
                  <a:lumOff val="60000"/>
                </a:schemeClr>
              </a:buClr>
              <a:buSzPct val="80000"/>
              <a:buBlip>
                <a:blip r:embed="rId2"/>
              </a:buBlip>
              <a:defRPr/>
            </a:pPr>
            <a:r>
              <a:rPr lang="en-US" sz="2000" dirty="0" smtClean="0">
                <a:gradFill>
                  <a:gsLst>
                    <a:gs pos="0">
                      <a:schemeClr val="bg1"/>
                    </a:gs>
                    <a:gs pos="86000">
                      <a:schemeClr val="bg1"/>
                    </a:gs>
                  </a:gsLst>
                  <a:lin ang="5400000" scaled="0"/>
                </a:gradFill>
                <a:latin typeface="Segoe Light"/>
              </a:rPr>
              <a:t>Uses a static table to define which DNS servers will be </a:t>
            </a:r>
            <a:br>
              <a:rPr lang="en-US" sz="2000" dirty="0" smtClean="0">
                <a:gradFill>
                  <a:gsLst>
                    <a:gs pos="0">
                      <a:schemeClr val="bg1"/>
                    </a:gs>
                    <a:gs pos="86000">
                      <a:schemeClr val="bg1"/>
                    </a:gs>
                  </a:gsLst>
                  <a:lin ang="5400000" scaled="0"/>
                </a:gradFill>
                <a:latin typeface="Segoe Light"/>
              </a:rPr>
            </a:br>
            <a:r>
              <a:rPr lang="en-US" sz="2000" dirty="0" smtClean="0">
                <a:gradFill>
                  <a:gsLst>
                    <a:gs pos="0">
                      <a:schemeClr val="bg1"/>
                    </a:gs>
                    <a:gs pos="86000">
                      <a:schemeClr val="bg1"/>
                    </a:gs>
                  </a:gsLst>
                  <a:lin ang="5400000" scaled="0"/>
                </a:gradFill>
                <a:latin typeface="Segoe Light"/>
              </a:rPr>
              <a:t>used by the client for the </a:t>
            </a:r>
            <a:br>
              <a:rPr lang="en-US" sz="2000" dirty="0" smtClean="0">
                <a:gradFill>
                  <a:gsLst>
                    <a:gs pos="0">
                      <a:schemeClr val="bg1"/>
                    </a:gs>
                    <a:gs pos="86000">
                      <a:schemeClr val="bg1"/>
                    </a:gs>
                  </a:gsLst>
                  <a:lin ang="5400000" scaled="0"/>
                </a:gradFill>
                <a:latin typeface="Segoe Light"/>
              </a:rPr>
            </a:br>
            <a:r>
              <a:rPr lang="en-US" sz="2000" dirty="0" smtClean="0">
                <a:gradFill>
                  <a:gsLst>
                    <a:gs pos="0">
                      <a:schemeClr val="bg1"/>
                    </a:gs>
                    <a:gs pos="86000">
                      <a:schemeClr val="bg1"/>
                    </a:gs>
                  </a:gsLst>
                  <a:lin ang="5400000" scaled="0"/>
                </a:gradFill>
                <a:latin typeface="Segoe Light"/>
              </a:rPr>
              <a:t>listed names</a:t>
            </a:r>
          </a:p>
          <a:p>
            <a:pPr marL="225425" lvl="0" indent="-225425" defTabSz="914400">
              <a:lnSpc>
                <a:spcPct val="90000"/>
              </a:lnSpc>
              <a:spcBef>
                <a:spcPct val="20000"/>
              </a:spcBef>
              <a:spcAft>
                <a:spcPts val="600"/>
              </a:spcAft>
              <a:buClr>
                <a:schemeClr val="tx2">
                  <a:lumMod val="40000"/>
                  <a:lumOff val="60000"/>
                </a:schemeClr>
              </a:buClr>
              <a:buSzPct val="80000"/>
              <a:buBlip>
                <a:blip r:embed="rId2"/>
              </a:buBlip>
              <a:defRPr/>
            </a:pPr>
            <a:r>
              <a:rPr lang="en-US" sz="2000" dirty="0" smtClean="0">
                <a:gradFill>
                  <a:gsLst>
                    <a:gs pos="0">
                      <a:schemeClr val="bg1"/>
                    </a:gs>
                    <a:gs pos="86000">
                      <a:schemeClr val="bg1"/>
                    </a:gs>
                  </a:gsLst>
                  <a:lin ang="5400000" scaled="0"/>
                </a:gradFill>
                <a:latin typeface="Segoe Light"/>
              </a:rPr>
              <a:t>Is configurable via Group </a:t>
            </a:r>
            <a:br>
              <a:rPr lang="en-US" sz="2000" dirty="0" smtClean="0">
                <a:gradFill>
                  <a:gsLst>
                    <a:gs pos="0">
                      <a:schemeClr val="bg1"/>
                    </a:gs>
                    <a:gs pos="86000">
                      <a:schemeClr val="bg1"/>
                    </a:gs>
                  </a:gsLst>
                  <a:lin ang="5400000" scaled="0"/>
                </a:gradFill>
                <a:latin typeface="Segoe Light"/>
              </a:rPr>
            </a:br>
            <a:r>
              <a:rPr lang="en-US" sz="2000" dirty="0" smtClean="0">
                <a:gradFill>
                  <a:gsLst>
                    <a:gs pos="0">
                      <a:schemeClr val="bg1"/>
                    </a:gs>
                    <a:gs pos="86000">
                      <a:schemeClr val="bg1"/>
                    </a:gs>
                  </a:gsLst>
                  <a:lin ang="5400000" scaled="0"/>
                </a:gradFill>
                <a:latin typeface="Segoe Light"/>
              </a:rPr>
              <a:t>Policy Objects (GPO) at Computer Configuration/ Windows Settings/Name Resolution Policy</a:t>
            </a:r>
          </a:p>
          <a:p>
            <a:pPr marL="225425" lvl="0" indent="-225425" defTabSz="914400">
              <a:lnSpc>
                <a:spcPct val="90000"/>
              </a:lnSpc>
              <a:spcBef>
                <a:spcPct val="20000"/>
              </a:spcBef>
              <a:spcAft>
                <a:spcPts val="600"/>
              </a:spcAft>
              <a:buClr>
                <a:schemeClr val="tx2">
                  <a:lumMod val="40000"/>
                  <a:lumOff val="60000"/>
                </a:schemeClr>
              </a:buClr>
              <a:buSzPct val="80000"/>
              <a:buBlip>
                <a:blip r:embed="rId2"/>
              </a:buBlip>
              <a:defRPr/>
            </a:pPr>
            <a:r>
              <a:rPr lang="en-US" sz="2000" dirty="0" smtClean="0">
                <a:gradFill>
                  <a:gsLst>
                    <a:gs pos="0">
                      <a:schemeClr val="bg1"/>
                    </a:gs>
                    <a:gs pos="86000">
                      <a:schemeClr val="bg1"/>
                    </a:gs>
                  </a:gsLst>
                  <a:lin ang="5400000" scaled="0"/>
                </a:gradFill>
                <a:latin typeface="Segoe Light"/>
              </a:rPr>
              <a:t>Can be viewed with </a:t>
            </a:r>
            <a:br>
              <a:rPr lang="en-US" sz="2000" dirty="0" smtClean="0">
                <a:gradFill>
                  <a:gsLst>
                    <a:gs pos="0">
                      <a:schemeClr val="bg1"/>
                    </a:gs>
                    <a:gs pos="86000">
                      <a:schemeClr val="bg1"/>
                    </a:gs>
                  </a:gsLst>
                  <a:lin ang="5400000" scaled="0"/>
                </a:gradFill>
                <a:latin typeface="Segoe Light"/>
              </a:rPr>
            </a:br>
            <a:r>
              <a:rPr lang="en-US" sz="2000" b="1" dirty="0" err="1" smtClean="0">
                <a:gradFill>
                  <a:gsLst>
                    <a:gs pos="0">
                      <a:schemeClr val="bg1"/>
                    </a:gs>
                    <a:gs pos="86000">
                      <a:schemeClr val="bg1"/>
                    </a:gs>
                  </a:gsLst>
                  <a:lin ang="5400000" scaled="0"/>
                </a:gradFill>
                <a:latin typeface="Segoe Light"/>
              </a:rPr>
              <a:t>netsh</a:t>
            </a:r>
            <a:r>
              <a:rPr lang="en-US" sz="2000" b="1" dirty="0">
                <a:gradFill>
                  <a:gsLst>
                    <a:gs pos="0">
                      <a:schemeClr val="bg1"/>
                    </a:gs>
                    <a:gs pos="86000">
                      <a:schemeClr val="bg1"/>
                    </a:gs>
                  </a:gsLst>
                  <a:lin ang="5400000" scaled="0"/>
                </a:gradFill>
                <a:latin typeface="Segoe Light"/>
              </a:rPr>
              <a:t> name show </a:t>
            </a:r>
            <a:r>
              <a:rPr lang="en-US" sz="2000" b="1" dirty="0" smtClean="0">
                <a:gradFill>
                  <a:gsLst>
                    <a:gs pos="0">
                      <a:schemeClr val="bg1"/>
                    </a:gs>
                    <a:gs pos="86000">
                      <a:schemeClr val="bg1"/>
                    </a:gs>
                  </a:gsLst>
                  <a:lin ang="5400000" scaled="0"/>
                </a:gradFill>
                <a:latin typeface="Segoe Light"/>
              </a:rPr>
              <a:t>policy</a:t>
            </a:r>
            <a:endParaRPr lang="en-US" sz="2000" dirty="0" smtClean="0">
              <a:gradFill>
                <a:gsLst>
                  <a:gs pos="0">
                    <a:schemeClr val="bg1"/>
                  </a:gs>
                  <a:gs pos="86000">
                    <a:schemeClr val="bg1"/>
                  </a:gs>
                </a:gsLst>
                <a:lin ang="5400000" scaled="0"/>
              </a:gradFill>
              <a:latin typeface="Segoe Light"/>
            </a:endParaRPr>
          </a:p>
        </p:txBody>
      </p:sp>
      <p:grpSp>
        <p:nvGrpSpPr>
          <p:cNvPr id="3" name="Group 10"/>
          <p:cNvGrpSpPr/>
          <p:nvPr/>
        </p:nvGrpSpPr>
        <p:grpSpPr>
          <a:xfrm>
            <a:off x="4267239" y="3752003"/>
            <a:ext cx="4876800" cy="2590923"/>
            <a:chOff x="4267205" y="1407891"/>
            <a:chExt cx="4876800" cy="2590923"/>
          </a:xfrm>
        </p:grpSpPr>
        <p:sp>
          <p:nvSpPr>
            <p:cNvPr id="7" name="Round Same Side Corner Rectangle 6"/>
            <p:cNvSpPr/>
            <p:nvPr/>
          </p:nvSpPr>
          <p:spPr>
            <a:xfrm rot="16200000" flipH="1">
              <a:off x="5410143" y="264953"/>
              <a:ext cx="2590923" cy="4876800"/>
            </a:xfrm>
            <a:prstGeom prst="round2SameRect">
              <a:avLst>
                <a:gd name="adj1" fmla="val 7325"/>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ingle Corner Rectangle 7"/>
            <p:cNvSpPr/>
            <p:nvPr/>
          </p:nvSpPr>
          <p:spPr>
            <a:xfrm flipH="1">
              <a:off x="4386958" y="1508331"/>
              <a:ext cx="4757042" cy="480126"/>
            </a:xfrm>
            <a:prstGeom prst="round1Rect">
              <a:avLst>
                <a:gd name="adj" fmla="val 40931"/>
              </a:avLst>
            </a:prstGeom>
            <a:solidFill>
              <a:schemeClr val="tx1">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Table 9"/>
          <p:cNvGraphicFramePr>
            <a:graphicFrameLocks noGrp="1"/>
          </p:cNvGraphicFramePr>
          <p:nvPr>
            <p:extLst>
              <p:ext uri="{D42A27DB-BD31-4B8C-83A1-F6EECF244321}">
                <p14:modId xmlns:p14="http://schemas.microsoft.com/office/powerpoint/2007/7/12/main" xmlns="" val="2652493415"/>
              </p:ext>
            </p:extLst>
          </p:nvPr>
        </p:nvGraphicFramePr>
        <p:xfrm>
          <a:off x="4448664" y="3904178"/>
          <a:ext cx="4695370" cy="2257698"/>
        </p:xfrm>
        <a:graphic>
          <a:graphicData uri="http://schemas.openxmlformats.org/drawingml/2006/table">
            <a:tbl>
              <a:tblPr firstRow="1" bandRow="1">
                <a:tableStyleId>{C4B1156A-380E-4F78-BDF5-A606A8083BF9}</a:tableStyleId>
              </a:tblPr>
              <a:tblGrid>
                <a:gridCol w="1894623"/>
                <a:gridCol w="2800747"/>
              </a:tblGrid>
              <a:tr h="558800">
                <a:tc gridSpan="2">
                  <a:txBody>
                    <a:bodyPr/>
                    <a:lstStyle/>
                    <a:p>
                      <a:pPr algn="ctr"/>
                      <a:r>
                        <a:rPr lang="en-US" sz="2000" dirty="0" smtClean="0">
                          <a:solidFill>
                            <a:schemeClr val="bg1"/>
                          </a:solidFill>
                          <a:latin typeface="Segoe" pitchFamily="34" charset="0"/>
                        </a:rPr>
                        <a:t>NRPT</a:t>
                      </a:r>
                      <a:endParaRPr lang="en-US" sz="1800" dirty="0">
                        <a:solidFill>
                          <a:schemeClr val="bg1"/>
                        </a:solidFill>
                        <a:latin typeface="Segoe"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667657">
                <a:tc>
                  <a:txBody>
                    <a:bodyPr/>
                    <a:lstStyle/>
                    <a:p>
                      <a:r>
                        <a:rPr lang="en-US" sz="1600" dirty="0" smtClean="0">
                          <a:solidFill>
                            <a:schemeClr val="bg1"/>
                          </a:solidFill>
                          <a:latin typeface="Segoe" pitchFamily="34" charset="0"/>
                        </a:rPr>
                        <a:t>.</a:t>
                      </a:r>
                      <a:r>
                        <a:rPr lang="en-US" sz="1600" dirty="0" err="1" smtClean="0">
                          <a:solidFill>
                            <a:schemeClr val="bg1"/>
                          </a:solidFill>
                          <a:latin typeface="Segoe" pitchFamily="34" charset="0"/>
                        </a:rPr>
                        <a:t>ad.contoso.com</a:t>
                      </a:r>
                      <a:endParaRPr lang="en-US" sz="1600" dirty="0">
                        <a:solidFill>
                          <a:schemeClr val="bg1"/>
                        </a:solidFill>
                        <a:latin typeface="Segoe" pitchFamily="34" charset="0"/>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bg1"/>
                          </a:solidFill>
                          <a:latin typeface="Segoe" pitchFamily="34" charset="0"/>
                        </a:rPr>
                        <a:t>2001:db8:b90a:c7d8::178</a:t>
                      </a:r>
                    </a:p>
                    <a:p>
                      <a:r>
                        <a:rPr lang="en-US" sz="1600" dirty="0" smtClean="0">
                          <a:solidFill>
                            <a:schemeClr val="bg1"/>
                          </a:solidFill>
                          <a:latin typeface="Segoe" pitchFamily="34" charset="0"/>
                        </a:rPr>
                        <a:t>2001:db8:b90a:c7d8::183</a:t>
                      </a:r>
                      <a:endParaRPr lang="en-US" sz="1600" dirty="0">
                        <a:solidFill>
                          <a:schemeClr val="bg1"/>
                        </a:solidFill>
                        <a:latin typeface="Segoe" pitchFamily="34" charset="0"/>
                      </a:endParaRP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493486">
                <a:tc>
                  <a:txBody>
                    <a:bodyPr/>
                    <a:lstStyle/>
                    <a:p>
                      <a:r>
                        <a:rPr lang="en-US" sz="1600" dirty="0" smtClean="0">
                          <a:solidFill>
                            <a:schemeClr val="bg1"/>
                          </a:solidFill>
                          <a:latin typeface="Segoe" pitchFamily="34" charset="0"/>
                        </a:rPr>
                        <a:t>.</a:t>
                      </a:r>
                      <a:r>
                        <a:rPr lang="en-US" sz="1600" dirty="0" err="1" smtClean="0">
                          <a:solidFill>
                            <a:schemeClr val="bg1"/>
                          </a:solidFill>
                          <a:latin typeface="Segoe" pitchFamily="34" charset="0"/>
                        </a:rPr>
                        <a:t>lab.contoso.com</a:t>
                      </a:r>
                      <a:endParaRPr lang="en-US" sz="1600" dirty="0">
                        <a:solidFill>
                          <a:schemeClr val="bg1"/>
                        </a:solidFill>
                        <a:latin typeface="Segoe" pitchFamily="34" charset="0"/>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bg1"/>
                          </a:solidFill>
                          <a:latin typeface="Segoe" pitchFamily="34" charset="0"/>
                        </a:rPr>
                        <a:t>2001:db8:b90a:c7a8::202</a:t>
                      </a:r>
                      <a:endParaRPr lang="en-US" sz="1600" dirty="0">
                        <a:solidFill>
                          <a:schemeClr val="bg1"/>
                        </a:solidFill>
                        <a:latin typeface="Segoe" pitchFamily="34" charset="0"/>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537755">
                <a:tc>
                  <a:txBody>
                    <a:bodyPr/>
                    <a:lstStyle/>
                    <a:p>
                      <a:r>
                        <a:rPr lang="en-US" sz="1600" dirty="0" smtClean="0">
                          <a:solidFill>
                            <a:schemeClr val="bg1"/>
                          </a:solidFill>
                          <a:latin typeface="Segoe" pitchFamily="34" charset="0"/>
                        </a:rPr>
                        <a:t>.nls.contoso.com</a:t>
                      </a:r>
                      <a:endParaRPr lang="en-US" sz="1600" dirty="0">
                        <a:solidFill>
                          <a:schemeClr val="bg1"/>
                        </a:solidFill>
                        <a:latin typeface="Segoe" pitchFamily="34" charset="0"/>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Segoe" pitchFamily="34" charset="0"/>
                        </a:rPr>
                        <a:t>2001:db8:b90a:c7e4::801</a:t>
                      </a:r>
                    </a:p>
                  </a:txBody>
                  <a:tcPr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5124" name="Picture 4" descr="D:\DVD_ART36\Artwork_Imagery\Brand Photos\Scenarios\FY09 Customer Business Center - no exp\man standing laptop business casual tie people.png"/>
          <p:cNvPicPr>
            <a:picLocks noChangeAspect="1" noChangeArrowheads="1"/>
          </p:cNvPicPr>
          <p:nvPr/>
        </p:nvPicPr>
        <p:blipFill>
          <a:blip r:embed="rId3"/>
          <a:srcRect/>
          <a:stretch>
            <a:fillRect/>
          </a:stretch>
        </p:blipFill>
        <p:spPr bwMode="auto">
          <a:xfrm>
            <a:off x="4224743" y="1207492"/>
            <a:ext cx="2176041" cy="2648325"/>
          </a:xfrm>
          <a:prstGeom prst="rect">
            <a:avLst/>
          </a:prstGeom>
          <a:noFill/>
          <a:effectLst>
            <a:outerShdw blurRad="50800" dist="38100" dir="10800000" algn="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 descr="C:\Program Files\Microsoft Resource DVD Artwork\DVD_ART\Artwork_Imagery\Shapes and Graphics\Internet Cloud\cloud 2.png"/>
          <p:cNvPicPr>
            <a:picLocks noChangeAspect="1" noChangeArrowheads="1"/>
          </p:cNvPicPr>
          <p:nvPr/>
        </p:nvPicPr>
        <p:blipFill>
          <a:blip r:embed="rId3"/>
          <a:srcRect/>
          <a:stretch>
            <a:fillRect/>
          </a:stretch>
        </p:blipFill>
        <p:spPr bwMode="auto">
          <a:xfrm>
            <a:off x="0" y="1064872"/>
            <a:ext cx="8912506" cy="4487415"/>
          </a:xfrm>
          <a:prstGeom prst="rect">
            <a:avLst/>
          </a:prstGeom>
          <a:noFill/>
        </p:spPr>
      </p:pic>
      <p:sp>
        <p:nvSpPr>
          <p:cNvPr id="2" name="Title 1"/>
          <p:cNvSpPr>
            <a:spLocks noGrp="1"/>
          </p:cNvSpPr>
          <p:nvPr>
            <p:ph type="title"/>
          </p:nvPr>
        </p:nvSpPr>
        <p:spPr>
          <a:xfrm>
            <a:off x="457200" y="274320"/>
            <a:ext cx="8229600" cy="1066800"/>
          </a:xfrm>
        </p:spPr>
        <p:txBody>
          <a:bodyPr/>
          <a:lstStyle/>
          <a:p>
            <a:r>
              <a:rPr lang="en-US" dirty="0" err="1" smtClean="0"/>
              <a:t>IPsec</a:t>
            </a:r>
            <a:r>
              <a:rPr lang="en-US" dirty="0" smtClean="0"/>
              <a:t> Tunnel Detail</a:t>
            </a:r>
          </a:p>
        </p:txBody>
      </p:sp>
      <p:grpSp>
        <p:nvGrpSpPr>
          <p:cNvPr id="3" name="Group 57"/>
          <p:cNvGrpSpPr/>
          <p:nvPr/>
        </p:nvGrpSpPr>
        <p:grpSpPr>
          <a:xfrm>
            <a:off x="2590800" y="2209800"/>
            <a:ext cx="3839350" cy="3200400"/>
            <a:chOff x="2579810" y="2710150"/>
            <a:chExt cx="3839350" cy="2038119"/>
          </a:xfrm>
        </p:grpSpPr>
        <p:grpSp>
          <p:nvGrpSpPr>
            <p:cNvPr id="4" name="Group 49"/>
            <p:cNvGrpSpPr/>
            <p:nvPr/>
          </p:nvGrpSpPr>
          <p:grpSpPr>
            <a:xfrm>
              <a:off x="2579810" y="2710150"/>
              <a:ext cx="3830170" cy="892365"/>
              <a:chOff x="2579810" y="2985571"/>
              <a:chExt cx="3830170" cy="892365"/>
            </a:xfrm>
          </p:grpSpPr>
          <p:sp>
            <p:nvSpPr>
              <p:cNvPr id="15" name="Rounded Rectangle 14"/>
              <p:cNvSpPr/>
              <p:nvPr/>
            </p:nvSpPr>
            <p:spPr bwMode="auto">
              <a:xfrm>
                <a:off x="2875403" y="2985571"/>
                <a:ext cx="3238958" cy="892365"/>
              </a:xfrm>
              <a:prstGeom prst="roundRect">
                <a:avLst/>
              </a:prstGeom>
              <a:solidFill>
                <a:schemeClr val="tx1">
                  <a:alpha val="40000"/>
                </a:schemeClr>
              </a:solidFill>
              <a:ln>
                <a:noFill/>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fontAlgn="base">
                  <a:spcBef>
                    <a:spcPct val="0"/>
                  </a:spcBef>
                  <a:spcAft>
                    <a:spcPts val="300"/>
                  </a:spcAft>
                </a:pPr>
                <a:r>
                  <a:rPr lang="en-US" sz="1400" b="1" dirty="0" smtClean="0">
                    <a:gradFill>
                      <a:gsLst>
                        <a:gs pos="0">
                          <a:schemeClr val="bg1"/>
                        </a:gs>
                        <a:gs pos="86000">
                          <a:schemeClr val="bg1"/>
                        </a:gs>
                      </a:gsLst>
                      <a:lin ang="5400000" scaled="0"/>
                    </a:gradFill>
                    <a:latin typeface="Segoe Light"/>
                  </a:rPr>
                  <a:t>Tunnel 1: </a:t>
                </a:r>
                <a:r>
                  <a:rPr lang="en-US" sz="1400" dirty="0" smtClean="0">
                    <a:gradFill>
                      <a:gsLst>
                        <a:gs pos="0">
                          <a:schemeClr val="bg1"/>
                        </a:gs>
                        <a:gs pos="86000">
                          <a:schemeClr val="bg1"/>
                        </a:gs>
                      </a:gsLst>
                      <a:lin ang="5400000" scaled="0"/>
                    </a:gradFill>
                    <a:latin typeface="Segoe Light"/>
                  </a:rPr>
                  <a:t>Infrastructure Tunnel</a:t>
                </a:r>
              </a:p>
              <a:p>
                <a:pPr fontAlgn="base">
                  <a:spcBef>
                    <a:spcPct val="0"/>
                  </a:spcBef>
                  <a:spcAft>
                    <a:spcPts val="300"/>
                  </a:spcAft>
                </a:pPr>
                <a:r>
                  <a:rPr lang="en-US" sz="1400" b="1" dirty="0" smtClean="0">
                    <a:gradFill>
                      <a:gsLst>
                        <a:gs pos="0">
                          <a:schemeClr val="bg1"/>
                        </a:gs>
                        <a:gs pos="86000">
                          <a:schemeClr val="bg1"/>
                        </a:gs>
                      </a:gsLst>
                      <a:lin ang="5400000" scaled="0"/>
                    </a:gradFill>
                    <a:latin typeface="Segoe Light"/>
                  </a:rPr>
                  <a:t>Authentication: </a:t>
                </a:r>
                <a:r>
                  <a:rPr lang="en-US" sz="1400" dirty="0" smtClean="0">
                    <a:gradFill>
                      <a:gsLst>
                        <a:gs pos="0">
                          <a:schemeClr val="bg1"/>
                        </a:gs>
                        <a:gs pos="86000">
                          <a:schemeClr val="bg1"/>
                        </a:gs>
                      </a:gsLst>
                      <a:lin ang="5400000" scaled="0"/>
                    </a:gradFill>
                    <a:latin typeface="Segoe Light"/>
                  </a:rPr>
                  <a:t>Computer Certificate + NTLM</a:t>
                </a:r>
              </a:p>
              <a:p>
                <a:pPr fontAlgn="base">
                  <a:spcBef>
                    <a:spcPct val="0"/>
                  </a:spcBef>
                  <a:spcAft>
                    <a:spcPts val="300"/>
                  </a:spcAft>
                </a:pPr>
                <a:r>
                  <a:rPr lang="en-US" sz="1400" b="1" dirty="0" smtClean="0">
                    <a:gradFill>
                      <a:gsLst>
                        <a:gs pos="0">
                          <a:schemeClr val="bg1"/>
                        </a:gs>
                        <a:gs pos="86000">
                          <a:schemeClr val="bg1"/>
                        </a:gs>
                      </a:gsLst>
                      <a:lin ang="5400000" scaled="0"/>
                    </a:gradFill>
                    <a:latin typeface="Segoe Light"/>
                  </a:rPr>
                  <a:t>Client Access: </a:t>
                </a:r>
                <a:r>
                  <a:rPr lang="en-US" sz="1400" dirty="0" smtClean="0">
                    <a:gradFill>
                      <a:gsLst>
                        <a:gs pos="0">
                          <a:schemeClr val="bg1"/>
                        </a:gs>
                        <a:gs pos="86000">
                          <a:schemeClr val="bg1"/>
                        </a:gs>
                      </a:gsLst>
                      <a:lin ang="5400000" scaled="0"/>
                    </a:gradFill>
                    <a:latin typeface="Segoe Light"/>
                  </a:rPr>
                  <a:t>AD/DNS/Management</a:t>
                </a:r>
              </a:p>
            </p:txBody>
          </p:sp>
          <p:cxnSp>
            <p:nvCxnSpPr>
              <p:cNvPr id="52" name="Straight Arrow Connector 51"/>
              <p:cNvCxnSpPr/>
              <p:nvPr/>
            </p:nvCxnSpPr>
            <p:spPr>
              <a:xfrm>
                <a:off x="2579810" y="3430959"/>
                <a:ext cx="295592" cy="1588"/>
              </a:xfrm>
              <a:prstGeom prst="straightConnector1">
                <a:avLst/>
              </a:prstGeom>
              <a:ln w="47625">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6114388" y="3430959"/>
                <a:ext cx="295592" cy="1588"/>
              </a:xfrm>
              <a:prstGeom prst="straightConnector1">
                <a:avLst/>
              </a:prstGeom>
              <a:ln w="47625">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5" name="Group 52"/>
            <p:cNvGrpSpPr/>
            <p:nvPr/>
          </p:nvGrpSpPr>
          <p:grpSpPr>
            <a:xfrm>
              <a:off x="2588990" y="3688814"/>
              <a:ext cx="3830170" cy="1059455"/>
              <a:chOff x="2579810" y="2985570"/>
              <a:chExt cx="3830170" cy="1059455"/>
            </a:xfrm>
          </p:grpSpPr>
          <p:sp>
            <p:nvSpPr>
              <p:cNvPr id="54" name="Rounded Rectangle 53"/>
              <p:cNvSpPr/>
              <p:nvPr/>
            </p:nvSpPr>
            <p:spPr bwMode="auto">
              <a:xfrm>
                <a:off x="2875403" y="2985570"/>
                <a:ext cx="3238958" cy="1059455"/>
              </a:xfrm>
              <a:prstGeom prst="roundRect">
                <a:avLst/>
              </a:prstGeom>
              <a:solidFill>
                <a:schemeClr val="tx1">
                  <a:alpha val="40000"/>
                </a:schemeClr>
              </a:solidFill>
              <a:ln>
                <a:noFill/>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fontAlgn="base">
                  <a:spcBef>
                    <a:spcPct val="0"/>
                  </a:spcBef>
                  <a:spcAft>
                    <a:spcPts val="300"/>
                  </a:spcAft>
                </a:pPr>
                <a:r>
                  <a:rPr lang="en-US" sz="1400" b="1" dirty="0" smtClean="0">
                    <a:gradFill>
                      <a:gsLst>
                        <a:gs pos="0">
                          <a:schemeClr val="bg1"/>
                        </a:gs>
                        <a:gs pos="86000">
                          <a:schemeClr val="bg1"/>
                        </a:gs>
                      </a:gsLst>
                      <a:lin ang="5400000" scaled="0"/>
                    </a:gradFill>
                    <a:latin typeface="Segoe Light"/>
                  </a:rPr>
                  <a:t>Tunnel 2: </a:t>
                </a:r>
                <a:r>
                  <a:rPr lang="en-US" sz="1400" dirty="0" smtClean="0">
                    <a:gradFill>
                      <a:gsLst>
                        <a:gs pos="0">
                          <a:schemeClr val="bg1"/>
                        </a:gs>
                        <a:gs pos="86000">
                          <a:schemeClr val="bg1"/>
                        </a:gs>
                      </a:gsLst>
                      <a:lin ang="5400000" scaled="0"/>
                    </a:gradFill>
                    <a:latin typeface="Segoe Light"/>
                  </a:rPr>
                  <a:t>Intranet Tunnel</a:t>
                </a:r>
              </a:p>
              <a:p>
                <a:pPr fontAlgn="base">
                  <a:lnSpc>
                    <a:spcPct val="90000"/>
                  </a:lnSpc>
                  <a:spcBef>
                    <a:spcPct val="0"/>
                  </a:spcBef>
                  <a:spcAft>
                    <a:spcPts val="300"/>
                  </a:spcAft>
                </a:pPr>
                <a:r>
                  <a:rPr lang="en-US" sz="1400" b="1" dirty="0" smtClean="0">
                    <a:gradFill>
                      <a:gsLst>
                        <a:gs pos="0">
                          <a:schemeClr val="bg1"/>
                        </a:gs>
                        <a:gs pos="86000">
                          <a:schemeClr val="bg1"/>
                        </a:gs>
                      </a:gsLst>
                      <a:lin ang="5400000" scaled="0"/>
                    </a:gradFill>
                    <a:latin typeface="Segoe Light"/>
                  </a:rPr>
                  <a:t>Authentication: </a:t>
                </a:r>
                <a:r>
                  <a:rPr lang="en-US" sz="1400" dirty="0" smtClean="0">
                    <a:gradFill>
                      <a:gsLst>
                        <a:gs pos="0">
                          <a:schemeClr val="bg1"/>
                        </a:gs>
                        <a:gs pos="86000">
                          <a:schemeClr val="bg1"/>
                        </a:gs>
                      </a:gsLst>
                      <a:lin ang="5400000" scaled="0"/>
                    </a:gradFill>
                    <a:latin typeface="Segoe Light"/>
                  </a:rPr>
                  <a:t>Computer Certificate + User Kerberos</a:t>
                </a:r>
              </a:p>
              <a:p>
                <a:pPr fontAlgn="base">
                  <a:spcBef>
                    <a:spcPct val="0"/>
                  </a:spcBef>
                  <a:spcAft>
                    <a:spcPts val="300"/>
                  </a:spcAft>
                </a:pPr>
                <a:r>
                  <a:rPr lang="en-US" sz="1400" b="1" dirty="0" smtClean="0">
                    <a:gradFill>
                      <a:gsLst>
                        <a:gs pos="0">
                          <a:schemeClr val="bg1"/>
                        </a:gs>
                        <a:gs pos="86000">
                          <a:schemeClr val="bg1"/>
                        </a:gs>
                      </a:gsLst>
                      <a:lin ang="5400000" scaled="0"/>
                    </a:gradFill>
                    <a:latin typeface="Segoe Light"/>
                  </a:rPr>
                  <a:t>Client Access: </a:t>
                </a:r>
                <a:r>
                  <a:rPr lang="en-US" sz="1400" dirty="0" smtClean="0">
                    <a:gradFill>
                      <a:gsLst>
                        <a:gs pos="0">
                          <a:schemeClr val="bg1"/>
                        </a:gs>
                        <a:gs pos="86000">
                          <a:schemeClr val="bg1"/>
                        </a:gs>
                      </a:gsLst>
                      <a:lin ang="5400000" scaled="0"/>
                    </a:gradFill>
                    <a:latin typeface="Segoe Light"/>
                  </a:rPr>
                  <a:t>Other available resources</a:t>
                </a:r>
              </a:p>
            </p:txBody>
          </p:sp>
          <p:cxnSp>
            <p:nvCxnSpPr>
              <p:cNvPr id="55" name="Straight Arrow Connector 54"/>
              <p:cNvCxnSpPr/>
              <p:nvPr/>
            </p:nvCxnSpPr>
            <p:spPr>
              <a:xfrm>
                <a:off x="2579810" y="3514503"/>
                <a:ext cx="295592" cy="1588"/>
              </a:xfrm>
              <a:prstGeom prst="straightConnector1">
                <a:avLst/>
              </a:prstGeom>
              <a:ln w="47625">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a:off x="6114388" y="3514503"/>
                <a:ext cx="295592" cy="1588"/>
              </a:xfrm>
              <a:prstGeom prst="straightConnector1">
                <a:avLst/>
              </a:prstGeom>
              <a:ln w="47625">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grpSp>
      </p:grpSp>
      <p:sp>
        <p:nvSpPr>
          <p:cNvPr id="27" name="Round Same Side Corner Rectangle 26"/>
          <p:cNvSpPr/>
          <p:nvPr/>
        </p:nvSpPr>
        <p:spPr>
          <a:xfrm rot="16200000">
            <a:off x="2123902" y="-660861"/>
            <a:ext cx="5525591" cy="8858993"/>
          </a:xfrm>
          <a:prstGeom prst="round2SameRect">
            <a:avLst>
              <a:gd name="adj1" fmla="val 5573"/>
              <a:gd name="adj2" fmla="val 0"/>
            </a:avLst>
          </a:prstGeom>
          <a:noFill/>
          <a:ln w="38100">
            <a:solidFill>
              <a:schemeClr val="tx1">
                <a:alpha val="31000"/>
              </a:schemeClr>
            </a:solidFill>
          </a:ln>
          <a:effectLst/>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b" anchorCtr="0" compatLnSpc="1">
            <a:prstTxWarp prst="textNoShape">
              <a:avLst/>
            </a:prstTxWarp>
          </a:bodyPr>
          <a:lstStyle/>
          <a:p>
            <a:pPr algn="ctr" fontAlgn="base">
              <a:lnSpc>
                <a:spcPct val="90000"/>
              </a:lnSpc>
              <a:spcBef>
                <a:spcPct val="0"/>
              </a:spcBef>
              <a:spcAft>
                <a:spcPct val="0"/>
              </a:spcAft>
              <a:buClr>
                <a:schemeClr val="tx2">
                  <a:lumMod val="40000"/>
                  <a:lumOff val="60000"/>
                </a:schemeClr>
              </a:buClr>
              <a:buSzPct val="80000"/>
            </a:pPr>
            <a:endPar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endParaRPr>
          </a:p>
        </p:txBody>
      </p:sp>
      <p:grpSp>
        <p:nvGrpSpPr>
          <p:cNvPr id="6" name="Group 30"/>
          <p:cNvGrpSpPr/>
          <p:nvPr/>
        </p:nvGrpSpPr>
        <p:grpSpPr>
          <a:xfrm>
            <a:off x="1105307" y="3112109"/>
            <a:ext cx="1397479" cy="1409700"/>
            <a:chOff x="1140032" y="2718559"/>
            <a:chExt cx="1397479" cy="1409700"/>
          </a:xfrm>
        </p:grpSpPr>
        <p:grpSp>
          <p:nvGrpSpPr>
            <p:cNvPr id="7" name="Group 19"/>
            <p:cNvGrpSpPr/>
            <p:nvPr/>
          </p:nvGrpSpPr>
          <p:grpSpPr>
            <a:xfrm>
              <a:off x="1140032" y="2718559"/>
              <a:ext cx="1397479" cy="1409700"/>
              <a:chOff x="5411484" y="1212768"/>
              <a:chExt cx="1397479" cy="1409700"/>
            </a:xfrm>
          </p:grpSpPr>
          <p:grpSp>
            <p:nvGrpSpPr>
              <p:cNvPr id="8" name="Group 52"/>
              <p:cNvGrpSpPr/>
              <p:nvPr/>
            </p:nvGrpSpPr>
            <p:grpSpPr>
              <a:xfrm>
                <a:off x="5411484" y="1212768"/>
                <a:ext cx="1397479" cy="1409700"/>
                <a:chOff x="5372100" y="1485900"/>
                <a:chExt cx="1663700" cy="1409700"/>
              </a:xfrm>
            </p:grpSpPr>
            <p:sp>
              <p:nvSpPr>
                <p:cNvPr id="38" name="Rounded Rectangle 37"/>
                <p:cNvSpPr/>
                <p:nvPr/>
              </p:nvSpPr>
              <p:spPr>
                <a:xfrm>
                  <a:off x="5372100" y="1485900"/>
                  <a:ext cx="1663700" cy="1409700"/>
                </a:xfrm>
                <a:prstGeom prst="roundRect">
                  <a:avLst>
                    <a:gd name="adj" fmla="val 12857"/>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452372" y="1553917"/>
                  <a:ext cx="1503156" cy="1273667"/>
                </a:xfrm>
                <a:prstGeom prst="roundRect">
                  <a:avLst>
                    <a:gd name="adj" fmla="val 10148"/>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5458984" y="2001889"/>
                <a:ext cx="1306285" cy="480131"/>
              </a:xfrm>
              <a:prstGeom prst="rect">
                <a:avLst/>
              </a:prstGeom>
              <a:noFill/>
            </p:spPr>
            <p:txBody>
              <a:bodyPr wrap="square" rtlCol="0">
                <a:spAutoFit/>
              </a:bodyPr>
              <a:lstStyle/>
              <a:p>
                <a:pPr algn="ctr">
                  <a:lnSpc>
                    <a:spcPct val="90000"/>
                  </a:lnSpc>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DirectAccess Client</a:t>
                </a:r>
              </a:p>
            </p:txBody>
          </p:sp>
        </p:grpSp>
        <p:pic>
          <p:nvPicPr>
            <p:cNvPr id="35" name="Picture 3" descr="D:\DVD_ART36\Artwork_Imagery\Hardware Photos\OEM HW\COMPUTERS - PC\Windows 7\Toshiba Portege R500 Front with windows 7.png"/>
            <p:cNvPicPr>
              <a:picLocks noChangeAspect="1" noChangeArrowheads="1"/>
            </p:cNvPicPr>
            <p:nvPr/>
          </p:nvPicPr>
          <p:blipFill>
            <a:blip r:embed="rId4"/>
            <a:stretch>
              <a:fillRect/>
            </a:stretch>
          </p:blipFill>
          <p:spPr bwMode="auto">
            <a:xfrm>
              <a:off x="1413474" y="2908639"/>
              <a:ext cx="843590" cy="576591"/>
            </a:xfrm>
            <a:prstGeom prst="rect">
              <a:avLst/>
            </a:prstGeom>
            <a:noFill/>
          </p:spPr>
        </p:pic>
      </p:grpSp>
      <p:grpSp>
        <p:nvGrpSpPr>
          <p:cNvPr id="9" name="Group 39"/>
          <p:cNvGrpSpPr/>
          <p:nvPr/>
        </p:nvGrpSpPr>
        <p:grpSpPr>
          <a:xfrm>
            <a:off x="6491592" y="2748423"/>
            <a:ext cx="1397479" cy="2032428"/>
            <a:chOff x="6526317" y="1671948"/>
            <a:chExt cx="1397479" cy="2032428"/>
          </a:xfrm>
        </p:grpSpPr>
        <p:grpSp>
          <p:nvGrpSpPr>
            <p:cNvPr id="10" name="Group 33"/>
            <p:cNvGrpSpPr/>
            <p:nvPr/>
          </p:nvGrpSpPr>
          <p:grpSpPr>
            <a:xfrm>
              <a:off x="6526317" y="1671948"/>
              <a:ext cx="1397479" cy="2032428"/>
              <a:chOff x="8952017" y="1951348"/>
              <a:chExt cx="1397479" cy="2032428"/>
            </a:xfrm>
          </p:grpSpPr>
          <p:grpSp>
            <p:nvGrpSpPr>
              <p:cNvPr id="11" name="Group 52"/>
              <p:cNvGrpSpPr/>
              <p:nvPr/>
            </p:nvGrpSpPr>
            <p:grpSpPr>
              <a:xfrm>
                <a:off x="8952017" y="1951348"/>
                <a:ext cx="1397479" cy="2032428"/>
                <a:chOff x="5372100" y="1485900"/>
                <a:chExt cx="1663700" cy="1409700"/>
              </a:xfrm>
            </p:grpSpPr>
            <p:sp>
              <p:nvSpPr>
                <p:cNvPr id="46" name="Rounded Rectangle 45"/>
                <p:cNvSpPr/>
                <p:nvPr/>
              </p:nvSpPr>
              <p:spPr>
                <a:xfrm>
                  <a:off x="5372100" y="1485900"/>
                  <a:ext cx="1663700" cy="1409700"/>
                </a:xfrm>
                <a:prstGeom prst="roundRect">
                  <a:avLst>
                    <a:gd name="adj" fmla="val 12857"/>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5452372" y="1534938"/>
                  <a:ext cx="1503156" cy="1314232"/>
                </a:xfrm>
                <a:prstGeom prst="roundRect">
                  <a:avLst>
                    <a:gd name="adj" fmla="val 10148"/>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8999517" y="3363197"/>
                <a:ext cx="1306285" cy="480131"/>
              </a:xfrm>
              <a:prstGeom prst="rect">
                <a:avLst/>
              </a:prstGeom>
              <a:noFill/>
            </p:spPr>
            <p:txBody>
              <a:bodyPr wrap="square" rtlCol="0">
                <a:spAutoFit/>
              </a:bodyPr>
              <a:lstStyle/>
              <a:p>
                <a:pPr algn="ctr">
                  <a:lnSpc>
                    <a:spcPct val="90000"/>
                  </a:lnSpc>
                </a:pPr>
                <a:r>
                  <a:rPr lang="en-US" sz="1400" dirty="0" smtClean="0">
                    <a:gradFill>
                      <a:gsLst>
                        <a:gs pos="0">
                          <a:schemeClr val="bg1"/>
                        </a:gs>
                        <a:gs pos="100000">
                          <a:schemeClr val="bg1"/>
                        </a:gs>
                      </a:gsLst>
                      <a:lin ang="16200000" scaled="1"/>
                    </a:gradFill>
                    <a:effectLst>
                      <a:outerShdw blurRad="50800" dist="38100" algn="tr" rotWithShape="0">
                        <a:prstClr val="black">
                          <a:alpha val="40000"/>
                        </a:prstClr>
                      </a:outerShdw>
                    </a:effectLst>
                    <a:latin typeface="Segoe" pitchFamily="34" charset="0"/>
                  </a:rPr>
                  <a:t>DirectAccess Server</a:t>
                </a:r>
              </a:p>
            </p:txBody>
          </p:sp>
        </p:grpSp>
        <p:pic>
          <p:nvPicPr>
            <p:cNvPr id="42" name="Picture 12" descr="C:\Program Files\Microsoft Resource DVD Artwork\DVD_ART\Artwork_Imagery\HARDWARE_IMAGERY\Photos - OEM Hardware\Server Computer\HP Small Business Server.png"/>
            <p:cNvPicPr>
              <a:picLocks noChangeAspect="1" noChangeArrowheads="1"/>
            </p:cNvPicPr>
            <p:nvPr/>
          </p:nvPicPr>
          <p:blipFill>
            <a:blip r:embed="rId5" cstate="screen"/>
            <a:srcRect/>
            <a:stretch>
              <a:fillRect/>
            </a:stretch>
          </p:blipFill>
          <p:spPr bwMode="auto">
            <a:xfrm>
              <a:off x="6815552" y="1899913"/>
              <a:ext cx="679385" cy="1110106"/>
            </a:xfrm>
            <a:prstGeom prst="rect">
              <a:avLst/>
            </a:prstGeom>
            <a:noFill/>
          </p:spPr>
        </p:pic>
        <p:pic>
          <p:nvPicPr>
            <p:cNvPr id="43" name="Picture 42" descr="C:\Users\ssiler\Documents\DVD Art\Artwork_Imagery\Icons - Illustrations\Maps Globes\globe western hemisphere world transparent.png"/>
            <p:cNvPicPr>
              <a:picLocks noChangeAspect="1" noChangeArrowheads="1"/>
            </p:cNvPicPr>
            <p:nvPr/>
          </p:nvPicPr>
          <p:blipFill>
            <a:blip r:embed="rId6" cstate="screen"/>
            <a:srcRect/>
            <a:stretch>
              <a:fillRect/>
            </a:stretch>
          </p:blipFill>
          <p:spPr bwMode="auto">
            <a:xfrm>
              <a:off x="7315198" y="2662559"/>
              <a:ext cx="413872" cy="415377"/>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8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par>
                                <p:cTn id="16" presetID="10" presetClass="entr" presetSubtype="0" fill="hold" nodeType="withEffect">
                                  <p:stCondLst>
                                    <p:cond delay="80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childTnLst>
                                </p:cTn>
                              </p:par>
                              <p:par>
                                <p:cTn id="19" presetID="16" presetClass="entr" presetSubtype="42" fill="hold" nodeType="withEffect">
                                  <p:stCondLst>
                                    <p:cond delay="800"/>
                                  </p:stCondLst>
                                  <p:childTnLst>
                                    <p:set>
                                      <p:cBhvr>
                                        <p:cTn id="20" dur="1" fill="hold">
                                          <p:stCondLst>
                                            <p:cond delay="0"/>
                                          </p:stCondLst>
                                        </p:cTn>
                                        <p:tgtEl>
                                          <p:spTgt spid="3"/>
                                        </p:tgtEl>
                                        <p:attrNameLst>
                                          <p:attrName>style.visibility</p:attrName>
                                        </p:attrNameLst>
                                      </p:cBhvr>
                                      <p:to>
                                        <p:strVal val="visible"/>
                                      </p:to>
                                    </p:set>
                                    <p:animEffect transition="in" filter="barn(out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smtClean="0"/>
              <a:t>Requirements for DirectAccess</a:t>
            </a:r>
            <a:endParaRPr lang="en-US" dirty="0"/>
          </a:p>
        </p:txBody>
      </p:sp>
      <p:grpSp>
        <p:nvGrpSpPr>
          <p:cNvPr id="2" name="Group 83"/>
          <p:cNvGrpSpPr/>
          <p:nvPr/>
        </p:nvGrpSpPr>
        <p:grpSpPr>
          <a:xfrm>
            <a:off x="0" y="2682867"/>
            <a:ext cx="9144002" cy="1166981"/>
            <a:chOff x="0" y="2682736"/>
            <a:chExt cx="9144002" cy="1166981"/>
          </a:xfrm>
        </p:grpSpPr>
        <p:sp>
          <p:nvSpPr>
            <p:cNvPr id="42" name="Round Same Side Corner Rectangle 41"/>
            <p:cNvSpPr/>
            <p:nvPr/>
          </p:nvSpPr>
          <p:spPr>
            <a:xfrm rot="16200000" flipH="1">
              <a:off x="4165503" y="-1128782"/>
              <a:ext cx="1166981" cy="8790017"/>
            </a:xfrm>
            <a:prstGeom prst="round2SameRect">
              <a:avLst>
                <a:gd name="adj1" fmla="val 18447"/>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7"/>
            <p:cNvGrpSpPr/>
            <p:nvPr/>
          </p:nvGrpSpPr>
          <p:grpSpPr>
            <a:xfrm flipH="1">
              <a:off x="0" y="3053369"/>
              <a:ext cx="9144000" cy="108858"/>
              <a:chOff x="0" y="2481244"/>
              <a:chExt cx="9144000" cy="108858"/>
            </a:xfrm>
          </p:grpSpPr>
          <p:sp useBgFill="1">
            <p:nvSpPr>
              <p:cNvPr id="48" name="Rectangle 47"/>
              <p:cNvSpPr/>
              <p:nvPr/>
            </p:nvSpPr>
            <p:spPr>
              <a:xfrm>
                <a:off x="0" y="2481244"/>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0" y="2481244"/>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8"/>
            <p:cNvGrpSpPr/>
            <p:nvPr/>
          </p:nvGrpSpPr>
          <p:grpSpPr>
            <a:xfrm flipH="1">
              <a:off x="434781" y="2763553"/>
              <a:ext cx="8709218" cy="290526"/>
              <a:chOff x="795649" y="2191428"/>
              <a:chExt cx="7913569" cy="290526"/>
            </a:xfrm>
          </p:grpSpPr>
          <p:sp useBgFill="1">
            <p:nvSpPr>
              <p:cNvPr id="46" name="Round Single Corner Rectangle 45"/>
              <p:cNvSpPr/>
              <p:nvPr/>
            </p:nvSpPr>
            <p:spPr>
              <a:xfrm rot="10800000" flipH="1" flipV="1">
                <a:off x="795649" y="2191428"/>
                <a:ext cx="7913569" cy="290526"/>
              </a:xfrm>
              <a:prstGeom prst="round1Rect">
                <a:avLst>
                  <a:gd name="adj" fmla="val 474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Single Corner Rectangle 46"/>
              <p:cNvSpPr/>
              <p:nvPr/>
            </p:nvSpPr>
            <p:spPr>
              <a:xfrm rot="10800000" flipH="1" flipV="1">
                <a:off x="795649" y="2191428"/>
                <a:ext cx="7913569" cy="290526"/>
              </a:xfrm>
              <a:prstGeom prst="round1Rect">
                <a:avLst>
                  <a:gd name="adj" fmla="val 4743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9"/>
            <p:cNvSpPr txBox="1">
              <a:spLocks noChangeArrowheads="1"/>
            </p:cNvSpPr>
            <p:nvPr/>
          </p:nvSpPr>
          <p:spPr>
            <a:xfrm flipH="1">
              <a:off x="677136" y="2752474"/>
              <a:ext cx="6562694" cy="980268"/>
            </a:xfrm>
            <a:prstGeom prst="rect">
              <a:avLst/>
            </a:prstGeom>
          </p:spPr>
          <p:txBody>
            <a:bodyPr vert="horz" wrap="square" lIns="0" tIns="45720" rIns="0" bIns="45720" rtlCol="0" anchor="t" anchorCtr="0">
              <a:spAutoFit/>
            </a:bodyPr>
            <a:lstStyle/>
            <a:p>
              <a:pPr marL="342900" indent="-342900" defTabSz="914400">
                <a:spcBef>
                  <a:spcPct val="20000"/>
                </a:spcBef>
                <a:spcAft>
                  <a:spcPts val="900"/>
                </a:spcAft>
                <a:buClr>
                  <a:schemeClr val="tx2">
                    <a:lumMod val="40000"/>
                    <a:lumOff val="60000"/>
                  </a:schemeClr>
                </a:buClr>
                <a:buSzPct val="80000"/>
                <a:defRPr/>
              </a:pPr>
              <a:r>
                <a:rPr lang="en-US" sz="2000" dirty="0" smtClean="0">
                  <a:gradFill>
                    <a:gsLst>
                      <a:gs pos="0">
                        <a:schemeClr val="bg1"/>
                      </a:gs>
                      <a:gs pos="100000">
                        <a:srgbClr val="FFC000"/>
                      </a:gs>
                    </a:gsLst>
                    <a:lin ang="5400000" scaled="0"/>
                  </a:gradFill>
                  <a:latin typeface="Segoe Light"/>
                </a:rPr>
                <a:t>DirectAccess Clients</a:t>
              </a:r>
            </a:p>
            <a:p>
              <a:pPr marL="225425" lvl="0" indent="-225425" defTabSz="914400">
                <a:lnSpc>
                  <a:spcPct val="90000"/>
                </a:lnSpc>
                <a:spcAft>
                  <a:spcPts val="600"/>
                </a:spcAft>
                <a:buClr>
                  <a:schemeClr val="tx2">
                    <a:lumMod val="40000"/>
                    <a:lumOff val="60000"/>
                  </a:schemeClr>
                </a:buClr>
                <a:buSzPct val="80000"/>
                <a:buBlip>
                  <a:blip r:embed="rId3"/>
                </a:buBlip>
                <a:defRPr/>
              </a:pPr>
              <a:r>
                <a:rPr lang="en-US" sz="1400" dirty="0" smtClean="0">
                  <a:gradFill>
                    <a:gsLst>
                      <a:gs pos="0">
                        <a:schemeClr val="bg1"/>
                      </a:gs>
                      <a:gs pos="86000">
                        <a:schemeClr val="bg1"/>
                      </a:gs>
                    </a:gsLst>
                    <a:lin ang="5400000" scaled="0"/>
                  </a:gradFill>
                  <a:latin typeface="Segoe Light"/>
                </a:rPr>
                <a:t>Windows 7 Enterprise Edition or Windows 7 Ultimate Edition</a:t>
              </a:r>
            </a:p>
            <a:p>
              <a:pPr marL="225425" lvl="0" indent="-225425" defTabSz="914400">
                <a:lnSpc>
                  <a:spcPct val="90000"/>
                </a:lnSpc>
                <a:spcAft>
                  <a:spcPts val="600"/>
                </a:spcAft>
                <a:buClr>
                  <a:schemeClr val="tx2">
                    <a:lumMod val="40000"/>
                    <a:lumOff val="60000"/>
                  </a:schemeClr>
                </a:buClr>
                <a:buSzPct val="80000"/>
                <a:buBlip>
                  <a:blip r:embed="rId3"/>
                </a:buBlip>
                <a:defRPr/>
              </a:pPr>
              <a:r>
                <a:rPr lang="en-US" sz="1400" dirty="0" smtClean="0">
                  <a:gradFill>
                    <a:gsLst>
                      <a:gs pos="0">
                        <a:schemeClr val="bg1"/>
                      </a:gs>
                      <a:gs pos="86000">
                        <a:schemeClr val="bg1"/>
                      </a:gs>
                    </a:gsLst>
                    <a:lin ang="5400000" scaled="0"/>
                  </a:gradFill>
                  <a:latin typeface="Segoe Light"/>
                </a:rPr>
                <a:t>Domain-joined computers</a:t>
              </a:r>
            </a:p>
          </p:txBody>
        </p:sp>
      </p:grpSp>
      <p:grpSp>
        <p:nvGrpSpPr>
          <p:cNvPr id="5" name="Group 81"/>
          <p:cNvGrpSpPr/>
          <p:nvPr/>
        </p:nvGrpSpPr>
        <p:grpSpPr>
          <a:xfrm>
            <a:off x="-2" y="5233767"/>
            <a:ext cx="9144003" cy="1785592"/>
            <a:chOff x="-2" y="5428435"/>
            <a:chExt cx="9144003" cy="1785592"/>
          </a:xfrm>
        </p:grpSpPr>
        <p:sp>
          <p:nvSpPr>
            <p:cNvPr id="74" name="Round Same Side Corner Rectangle 73"/>
            <p:cNvSpPr/>
            <p:nvPr/>
          </p:nvSpPr>
          <p:spPr>
            <a:xfrm rot="16200000" flipH="1">
              <a:off x="4031363" y="1751056"/>
              <a:ext cx="1435259" cy="8790017"/>
            </a:xfrm>
            <a:prstGeom prst="round2SameRect">
              <a:avLst>
                <a:gd name="adj1" fmla="val 26485"/>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37"/>
            <p:cNvGrpSpPr/>
            <p:nvPr/>
          </p:nvGrpSpPr>
          <p:grpSpPr>
            <a:xfrm flipH="1">
              <a:off x="-2" y="5799068"/>
              <a:ext cx="9144000" cy="108858"/>
              <a:chOff x="0" y="2481244"/>
              <a:chExt cx="9144000" cy="108858"/>
            </a:xfrm>
          </p:grpSpPr>
          <p:sp useBgFill="1">
            <p:nvSpPr>
              <p:cNvPr id="80" name="Rectangle 79"/>
              <p:cNvSpPr/>
              <p:nvPr/>
            </p:nvSpPr>
            <p:spPr>
              <a:xfrm>
                <a:off x="0" y="2481244"/>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0" y="2481244"/>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8"/>
            <p:cNvGrpSpPr/>
            <p:nvPr/>
          </p:nvGrpSpPr>
          <p:grpSpPr>
            <a:xfrm flipH="1">
              <a:off x="434779" y="5509252"/>
              <a:ext cx="8709218" cy="290526"/>
              <a:chOff x="795649" y="2191428"/>
              <a:chExt cx="7913569" cy="290526"/>
            </a:xfrm>
          </p:grpSpPr>
          <p:sp useBgFill="1">
            <p:nvSpPr>
              <p:cNvPr id="78" name="Round Single Corner Rectangle 77"/>
              <p:cNvSpPr/>
              <p:nvPr/>
            </p:nvSpPr>
            <p:spPr>
              <a:xfrm rot="10800000" flipH="1" flipV="1">
                <a:off x="795649" y="2191428"/>
                <a:ext cx="7913569" cy="290526"/>
              </a:xfrm>
              <a:prstGeom prst="round1Rect">
                <a:avLst>
                  <a:gd name="adj" fmla="val 474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Single Corner Rectangle 78"/>
              <p:cNvSpPr/>
              <p:nvPr/>
            </p:nvSpPr>
            <p:spPr>
              <a:xfrm rot="10800000" flipH="1" flipV="1">
                <a:off x="795649" y="2191428"/>
                <a:ext cx="7913569" cy="290526"/>
              </a:xfrm>
              <a:prstGeom prst="round1Rect">
                <a:avLst>
                  <a:gd name="adj" fmla="val 4743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9"/>
            <p:cNvSpPr txBox="1">
              <a:spLocks noChangeArrowheads="1"/>
            </p:cNvSpPr>
            <p:nvPr/>
          </p:nvSpPr>
          <p:spPr>
            <a:xfrm flipH="1">
              <a:off x="677134" y="5498173"/>
              <a:ext cx="6562694" cy="1715854"/>
            </a:xfrm>
            <a:prstGeom prst="rect">
              <a:avLst/>
            </a:prstGeom>
          </p:spPr>
          <p:txBody>
            <a:bodyPr vert="horz" wrap="square" lIns="0" tIns="45720" rIns="0" bIns="45720" rtlCol="0" anchor="t" anchorCtr="0">
              <a:spAutoFit/>
            </a:bodyPr>
            <a:lstStyle/>
            <a:p>
              <a:pPr marL="342900" indent="-342900" defTabSz="914400">
                <a:spcBef>
                  <a:spcPct val="20000"/>
                </a:spcBef>
                <a:spcAft>
                  <a:spcPts val="900"/>
                </a:spcAft>
                <a:buClr>
                  <a:schemeClr val="tx2">
                    <a:lumMod val="40000"/>
                    <a:lumOff val="60000"/>
                  </a:schemeClr>
                </a:buClr>
                <a:buSzPct val="80000"/>
                <a:defRPr/>
              </a:pPr>
              <a:r>
                <a:rPr lang="en-US" sz="2000" dirty="0" smtClean="0">
                  <a:gradFill>
                    <a:gsLst>
                      <a:gs pos="0">
                        <a:schemeClr val="bg1"/>
                      </a:gs>
                      <a:gs pos="100000">
                        <a:schemeClr val="accent2"/>
                      </a:gs>
                    </a:gsLst>
                    <a:lin ang="5400000" scaled="0"/>
                  </a:gradFill>
                  <a:latin typeface="Segoe Light"/>
                </a:rPr>
                <a:t>Others</a:t>
              </a:r>
            </a:p>
            <a:p>
              <a:pPr marL="225425" lvl="0" indent="-225425" defTabSz="914400">
                <a:lnSpc>
                  <a:spcPct val="90000"/>
                </a:lnSpc>
                <a:spcAft>
                  <a:spcPts val="600"/>
                </a:spcAft>
                <a:buClr>
                  <a:schemeClr val="tx2">
                    <a:lumMod val="40000"/>
                    <a:lumOff val="60000"/>
                  </a:schemeClr>
                </a:buClr>
                <a:buSzPct val="80000"/>
                <a:buBlip>
                  <a:blip r:embed="rId3"/>
                </a:buBlip>
                <a:defRPr/>
              </a:pPr>
              <a:r>
                <a:rPr lang="en-US" sz="1400" dirty="0" smtClean="0">
                  <a:gradFill>
                    <a:gsLst>
                      <a:gs pos="0">
                        <a:schemeClr val="bg1"/>
                      </a:gs>
                      <a:gs pos="86000">
                        <a:schemeClr val="bg1"/>
                      </a:gs>
                    </a:gsLst>
                    <a:lin ang="5400000" scaled="0"/>
                  </a:gradFill>
                  <a:latin typeface="Segoe Light"/>
                </a:rPr>
                <a:t>DNS Servers Supporting DirectAccess Clients - Windows Server 2008 SP2 or later</a:t>
              </a:r>
            </a:p>
            <a:p>
              <a:pPr marL="225425" indent="-225425" defTabSz="914400">
                <a:lnSpc>
                  <a:spcPct val="90000"/>
                </a:lnSpc>
                <a:spcAft>
                  <a:spcPts val="600"/>
                </a:spcAft>
                <a:buClr>
                  <a:schemeClr val="tx2">
                    <a:lumMod val="40000"/>
                    <a:lumOff val="60000"/>
                  </a:schemeClr>
                </a:buClr>
                <a:buSzPct val="80000"/>
                <a:buBlip>
                  <a:blip r:embed="rId3"/>
                </a:buBlip>
                <a:defRPr/>
              </a:pPr>
              <a:r>
                <a:rPr lang="en-US" sz="1400" dirty="0">
                  <a:gradFill>
                    <a:gsLst>
                      <a:gs pos="0">
                        <a:schemeClr val="bg1"/>
                      </a:gs>
                      <a:gs pos="86000">
                        <a:schemeClr val="bg1"/>
                      </a:gs>
                    </a:gsLst>
                    <a:lin ang="5400000" scaled="0"/>
                  </a:gradFill>
                  <a:latin typeface="Segoe Light"/>
                </a:rPr>
                <a:t>A public key infrastructure (PKI) to issue computer certificates, smart card certificates, and, for NAP, health certificates. </a:t>
              </a:r>
              <a:endParaRPr lang="en-US" sz="1400" dirty="0" smtClean="0">
                <a:gradFill>
                  <a:gsLst>
                    <a:gs pos="0">
                      <a:schemeClr val="bg1"/>
                    </a:gs>
                    <a:gs pos="86000">
                      <a:schemeClr val="bg1"/>
                    </a:gs>
                  </a:gsLst>
                  <a:lin ang="5400000" scaled="0"/>
                </a:gradFill>
                <a:latin typeface="Segoe Light"/>
              </a:endParaRPr>
            </a:p>
            <a:p>
              <a:pPr marL="225425" indent="-225425" defTabSz="914400">
                <a:lnSpc>
                  <a:spcPct val="90000"/>
                </a:lnSpc>
                <a:spcAft>
                  <a:spcPts val="600"/>
                </a:spcAft>
                <a:buClr>
                  <a:schemeClr val="tx2">
                    <a:lumMod val="40000"/>
                    <a:lumOff val="60000"/>
                  </a:schemeClr>
                </a:buClr>
                <a:buSzPct val="80000"/>
                <a:buBlip>
                  <a:blip r:embed="rId3"/>
                </a:buBlip>
                <a:defRPr/>
              </a:pPr>
              <a:endParaRPr lang="en-US" sz="1400" dirty="0">
                <a:gradFill>
                  <a:gsLst>
                    <a:gs pos="0">
                      <a:schemeClr val="bg1"/>
                    </a:gs>
                    <a:gs pos="86000">
                      <a:schemeClr val="bg1"/>
                    </a:gs>
                  </a:gsLst>
                  <a:lin ang="5400000" scaled="0"/>
                </a:gradFill>
                <a:latin typeface="Segoe Light"/>
              </a:endParaRPr>
            </a:p>
            <a:p>
              <a:pPr marL="225425" lvl="0" indent="-225425" defTabSz="914400">
                <a:lnSpc>
                  <a:spcPct val="90000"/>
                </a:lnSpc>
                <a:spcAft>
                  <a:spcPts val="600"/>
                </a:spcAft>
                <a:buClr>
                  <a:schemeClr val="tx2">
                    <a:lumMod val="40000"/>
                    <a:lumOff val="60000"/>
                  </a:schemeClr>
                </a:buClr>
                <a:buSzPct val="80000"/>
                <a:buBlip>
                  <a:blip r:embed="rId3"/>
                </a:buBlip>
                <a:defRPr/>
              </a:pPr>
              <a:endParaRPr lang="en-US" sz="1400" dirty="0" smtClean="0">
                <a:gradFill>
                  <a:gsLst>
                    <a:gs pos="0">
                      <a:schemeClr val="bg1"/>
                    </a:gs>
                    <a:gs pos="86000">
                      <a:schemeClr val="bg1"/>
                    </a:gs>
                  </a:gsLst>
                  <a:lin ang="5400000" scaled="0"/>
                </a:gradFill>
                <a:latin typeface="Segoe Light"/>
              </a:endParaRPr>
            </a:p>
          </p:txBody>
        </p:sp>
      </p:grpSp>
      <p:grpSp>
        <p:nvGrpSpPr>
          <p:cNvPr id="8" name="Group 34"/>
          <p:cNvGrpSpPr/>
          <p:nvPr/>
        </p:nvGrpSpPr>
        <p:grpSpPr>
          <a:xfrm>
            <a:off x="-2" y="1407416"/>
            <a:ext cx="9144002" cy="1166981"/>
            <a:chOff x="-2" y="1407416"/>
            <a:chExt cx="9144002" cy="1166981"/>
          </a:xfrm>
        </p:grpSpPr>
        <p:sp>
          <p:nvSpPr>
            <p:cNvPr id="18" name="Round Same Side Corner Rectangle 17"/>
            <p:cNvSpPr/>
            <p:nvPr/>
          </p:nvSpPr>
          <p:spPr>
            <a:xfrm rot="5400000">
              <a:off x="2925667" y="-1518253"/>
              <a:ext cx="1166981" cy="7018319"/>
            </a:xfrm>
            <a:prstGeom prst="round2SameRect">
              <a:avLst>
                <a:gd name="adj1" fmla="val 18447"/>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p:cNvSpPr/>
            <p:nvPr/>
          </p:nvSpPr>
          <p:spPr>
            <a:xfrm>
              <a:off x="0" y="1778049"/>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1778049"/>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ound Single Corner Rectangle 26"/>
            <p:cNvSpPr/>
            <p:nvPr/>
          </p:nvSpPr>
          <p:spPr>
            <a:xfrm rot="10800000" flipH="1" flipV="1">
              <a:off x="0" y="1500590"/>
              <a:ext cx="6949440" cy="290526"/>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Round Single Corner Rectangle 86"/>
            <p:cNvSpPr/>
            <p:nvPr/>
          </p:nvSpPr>
          <p:spPr>
            <a:xfrm rot="10800000" flipH="1" flipV="1">
              <a:off x="0" y="1500589"/>
              <a:ext cx="6949440" cy="290526"/>
            </a:xfrm>
            <a:prstGeom prst="round1Rect">
              <a:avLst>
                <a:gd name="adj" fmla="val 50000"/>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9"/>
            <p:cNvSpPr txBox="1">
              <a:spLocks noChangeArrowheads="1"/>
            </p:cNvSpPr>
            <p:nvPr/>
          </p:nvSpPr>
          <p:spPr>
            <a:xfrm>
              <a:off x="677136" y="1477154"/>
              <a:ext cx="6193221" cy="980268"/>
            </a:xfrm>
            <a:prstGeom prst="rect">
              <a:avLst/>
            </a:prstGeom>
          </p:spPr>
          <p:txBody>
            <a:bodyPr vert="horz" wrap="square" lIns="0" tIns="45720" rIns="0" bIns="45720" rtlCol="0" anchor="t" anchorCtr="0">
              <a:spAutoFit/>
            </a:bodyPr>
            <a:lstStyle/>
            <a:p>
              <a:pPr marL="342900" indent="-342900" defTabSz="914400">
                <a:spcBef>
                  <a:spcPct val="20000"/>
                </a:spcBef>
                <a:spcAft>
                  <a:spcPts val="900"/>
                </a:spcAft>
                <a:buClr>
                  <a:schemeClr val="tx2">
                    <a:lumMod val="40000"/>
                    <a:lumOff val="60000"/>
                  </a:schemeClr>
                </a:buClr>
                <a:buSzPct val="80000"/>
                <a:defRPr/>
              </a:pPr>
              <a:r>
                <a:rPr lang="en-US" sz="2000" dirty="0" smtClean="0">
                  <a:gradFill>
                    <a:gsLst>
                      <a:gs pos="0">
                        <a:schemeClr val="bg1"/>
                      </a:gs>
                      <a:gs pos="100000">
                        <a:schemeClr val="accent3"/>
                      </a:gs>
                    </a:gsLst>
                    <a:lin ang="5400000" scaled="0"/>
                  </a:gradFill>
                  <a:latin typeface="Segoe Light"/>
                </a:rPr>
                <a:t>Customer Knowledge</a:t>
              </a:r>
            </a:p>
            <a:p>
              <a:pPr marL="225425" lvl="0" indent="-225425" defTabSz="914400">
                <a:lnSpc>
                  <a:spcPct val="90000"/>
                </a:lnSpc>
                <a:spcAft>
                  <a:spcPts val="600"/>
                </a:spcAft>
                <a:buClr>
                  <a:schemeClr val="tx2">
                    <a:lumMod val="40000"/>
                    <a:lumOff val="60000"/>
                  </a:schemeClr>
                </a:buClr>
                <a:buSzPct val="80000"/>
                <a:buBlip>
                  <a:blip r:embed="rId3"/>
                </a:buBlip>
                <a:defRPr/>
              </a:pPr>
              <a:r>
                <a:rPr lang="en-US" sz="1400" dirty="0" smtClean="0">
                  <a:gradFill>
                    <a:gsLst>
                      <a:gs pos="0">
                        <a:schemeClr val="bg1"/>
                      </a:gs>
                      <a:gs pos="86000">
                        <a:schemeClr val="bg1"/>
                      </a:gs>
                    </a:gsLst>
                    <a:lin ang="5400000" scaled="0"/>
                  </a:gradFill>
                  <a:latin typeface="Segoe Light"/>
                </a:rPr>
                <a:t>Should have a basic working knowledge of </a:t>
              </a:r>
              <a:r>
                <a:rPr lang="en-US" sz="1400" dirty="0" err="1" smtClean="0">
                  <a:gradFill>
                    <a:gsLst>
                      <a:gs pos="0">
                        <a:schemeClr val="bg1"/>
                      </a:gs>
                      <a:gs pos="86000">
                        <a:schemeClr val="bg1"/>
                      </a:gs>
                    </a:gsLst>
                    <a:lin ang="5400000" scaled="0"/>
                  </a:gradFill>
                  <a:latin typeface="Segoe Light"/>
                </a:rPr>
                <a:t>IPsec</a:t>
              </a:r>
              <a:r>
                <a:rPr lang="en-US" sz="1400" dirty="0" smtClean="0">
                  <a:gradFill>
                    <a:gsLst>
                      <a:gs pos="0">
                        <a:schemeClr val="bg1"/>
                      </a:gs>
                      <a:gs pos="86000">
                        <a:schemeClr val="bg1"/>
                      </a:gs>
                    </a:gsLst>
                    <a:lin ang="5400000" scaled="0"/>
                  </a:gradFill>
                  <a:latin typeface="Segoe Light"/>
                </a:rPr>
                <a:t> or TCP/IP</a:t>
              </a:r>
            </a:p>
            <a:p>
              <a:pPr marL="225425" lvl="0" indent="-225425" defTabSz="914400">
                <a:lnSpc>
                  <a:spcPct val="90000"/>
                </a:lnSpc>
                <a:spcAft>
                  <a:spcPts val="600"/>
                </a:spcAft>
                <a:buClr>
                  <a:schemeClr val="tx2">
                    <a:lumMod val="40000"/>
                    <a:lumOff val="60000"/>
                  </a:schemeClr>
                </a:buClr>
                <a:buSzPct val="80000"/>
                <a:buBlip>
                  <a:blip r:embed="rId3"/>
                </a:buBlip>
                <a:defRPr/>
              </a:pPr>
              <a:r>
                <a:rPr lang="en-US" sz="1400" dirty="0" smtClean="0">
                  <a:gradFill>
                    <a:gsLst>
                      <a:gs pos="0">
                        <a:schemeClr val="bg1"/>
                      </a:gs>
                      <a:gs pos="86000">
                        <a:schemeClr val="bg1"/>
                      </a:gs>
                    </a:gsLst>
                    <a:lin ang="5400000" scaled="0"/>
                  </a:gradFill>
                  <a:latin typeface="Segoe Light"/>
                </a:rPr>
                <a:t>Should be interested in learning and deploying new technologies, such as IPv6</a:t>
              </a:r>
            </a:p>
          </p:txBody>
        </p:sp>
      </p:grpSp>
      <p:grpSp>
        <p:nvGrpSpPr>
          <p:cNvPr id="9" name="Group 36"/>
          <p:cNvGrpSpPr/>
          <p:nvPr/>
        </p:nvGrpSpPr>
        <p:grpSpPr>
          <a:xfrm>
            <a:off x="-8876" y="3958321"/>
            <a:ext cx="9152874" cy="1166981"/>
            <a:chOff x="-8876" y="3958321"/>
            <a:chExt cx="9152874" cy="1166981"/>
          </a:xfrm>
        </p:grpSpPr>
        <p:sp>
          <p:nvSpPr>
            <p:cNvPr id="65" name="Round Same Side Corner Rectangle 64"/>
            <p:cNvSpPr/>
            <p:nvPr/>
          </p:nvSpPr>
          <p:spPr>
            <a:xfrm rot="5400000">
              <a:off x="2016169" y="1942151"/>
              <a:ext cx="1166981" cy="5199321"/>
            </a:xfrm>
            <a:prstGeom prst="round2SameRect">
              <a:avLst>
                <a:gd name="adj1" fmla="val 21274"/>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7"/>
            <p:cNvGrpSpPr/>
            <p:nvPr/>
          </p:nvGrpSpPr>
          <p:grpSpPr>
            <a:xfrm>
              <a:off x="-2" y="4328951"/>
              <a:ext cx="9144000" cy="108858"/>
              <a:chOff x="0" y="2481244"/>
              <a:chExt cx="9144000" cy="108858"/>
            </a:xfrm>
          </p:grpSpPr>
          <p:sp useBgFill="1">
            <p:nvSpPr>
              <p:cNvPr id="71" name="Rectangle 70"/>
              <p:cNvSpPr/>
              <p:nvPr/>
            </p:nvSpPr>
            <p:spPr>
              <a:xfrm>
                <a:off x="0" y="2481244"/>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2481244"/>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9" name="Round Single Corner Rectangle 68"/>
            <p:cNvSpPr/>
            <p:nvPr/>
          </p:nvSpPr>
          <p:spPr>
            <a:xfrm rot="10800000" flipH="1" flipV="1">
              <a:off x="-8876" y="4013947"/>
              <a:ext cx="5123136" cy="315714"/>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Round Single Corner Rectangle 89"/>
            <p:cNvSpPr/>
            <p:nvPr/>
          </p:nvSpPr>
          <p:spPr>
            <a:xfrm rot="10800000" flipH="1" flipV="1">
              <a:off x="0" y="4015945"/>
              <a:ext cx="5114260" cy="313715"/>
            </a:xfrm>
            <a:prstGeom prst="round1Rect">
              <a:avLst>
                <a:gd name="adj" fmla="val 50000"/>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
            <p:cNvSpPr txBox="1">
              <a:spLocks noChangeArrowheads="1"/>
            </p:cNvSpPr>
            <p:nvPr/>
          </p:nvSpPr>
          <p:spPr>
            <a:xfrm>
              <a:off x="677134" y="4028056"/>
              <a:ext cx="4676524" cy="980268"/>
            </a:xfrm>
            <a:prstGeom prst="rect">
              <a:avLst/>
            </a:prstGeom>
          </p:spPr>
          <p:txBody>
            <a:bodyPr vert="horz" wrap="square" lIns="0" tIns="45720" rIns="0" bIns="45720" rtlCol="0" anchor="t" anchorCtr="0">
              <a:spAutoFit/>
            </a:bodyPr>
            <a:lstStyle/>
            <a:p>
              <a:pPr marL="342900" indent="-342900" defTabSz="914400">
                <a:spcBef>
                  <a:spcPct val="20000"/>
                </a:spcBef>
                <a:spcAft>
                  <a:spcPts val="900"/>
                </a:spcAft>
                <a:buClr>
                  <a:schemeClr val="tx2">
                    <a:lumMod val="40000"/>
                    <a:lumOff val="60000"/>
                  </a:schemeClr>
                </a:buClr>
                <a:buSzPct val="80000"/>
                <a:defRPr/>
              </a:pPr>
              <a:r>
                <a:rPr lang="en-US" sz="2000" dirty="0" smtClean="0">
                  <a:gradFill>
                    <a:gsLst>
                      <a:gs pos="0">
                        <a:schemeClr val="bg1"/>
                      </a:gs>
                      <a:gs pos="100000">
                        <a:schemeClr val="accent1"/>
                      </a:gs>
                    </a:gsLst>
                    <a:lin ang="5400000" scaled="0"/>
                  </a:gradFill>
                  <a:latin typeface="Segoe Light"/>
                </a:rPr>
                <a:t>DirectAccess Server</a:t>
              </a:r>
            </a:p>
            <a:p>
              <a:pPr marL="225425" lvl="0" indent="-225425" defTabSz="914400">
                <a:lnSpc>
                  <a:spcPct val="90000"/>
                </a:lnSpc>
                <a:spcAft>
                  <a:spcPts val="600"/>
                </a:spcAft>
                <a:buClr>
                  <a:schemeClr val="tx2">
                    <a:lumMod val="40000"/>
                    <a:lumOff val="60000"/>
                  </a:schemeClr>
                </a:buClr>
                <a:buSzPct val="80000"/>
                <a:buBlip>
                  <a:blip r:embed="rId3"/>
                </a:buBlip>
                <a:defRPr/>
              </a:pPr>
              <a:r>
                <a:rPr lang="en-US" sz="1400" dirty="0" smtClean="0">
                  <a:gradFill>
                    <a:gsLst>
                      <a:gs pos="0">
                        <a:schemeClr val="bg1"/>
                      </a:gs>
                      <a:gs pos="86000">
                        <a:schemeClr val="bg1"/>
                      </a:gs>
                    </a:gsLst>
                    <a:lin ang="5400000" scaled="0"/>
                  </a:gradFill>
                  <a:latin typeface="Segoe Light"/>
                </a:rPr>
                <a:t>Windows Server 2008 R2, Standard Edition or Higher</a:t>
              </a:r>
            </a:p>
            <a:p>
              <a:pPr marL="225425" lvl="0" indent="-225425" defTabSz="914400">
                <a:lnSpc>
                  <a:spcPct val="90000"/>
                </a:lnSpc>
                <a:spcAft>
                  <a:spcPts val="600"/>
                </a:spcAft>
                <a:buClr>
                  <a:schemeClr val="tx2">
                    <a:lumMod val="40000"/>
                    <a:lumOff val="60000"/>
                  </a:schemeClr>
                </a:buClr>
                <a:buSzPct val="80000"/>
                <a:buBlip>
                  <a:blip r:embed="rId3"/>
                </a:buBlip>
                <a:defRPr/>
              </a:pPr>
              <a:r>
                <a:rPr lang="en-US" sz="1400" dirty="0" smtClean="0">
                  <a:gradFill>
                    <a:gsLst>
                      <a:gs pos="0">
                        <a:schemeClr val="bg1"/>
                      </a:gs>
                      <a:gs pos="86000">
                        <a:schemeClr val="bg1"/>
                      </a:gs>
                    </a:gsLst>
                    <a:lin ang="5400000" scaled="0"/>
                  </a:gradFill>
                  <a:latin typeface="Segoe Light"/>
                </a:rPr>
                <a:t>Domain-joined computers</a:t>
              </a:r>
            </a:p>
          </p:txBody>
        </p:sp>
      </p:grpSp>
      <p:pic>
        <p:nvPicPr>
          <p:cNvPr id="7170" name="Picture 2" descr="D:\DVD_ART36\Artwork_Imagery\Brand Photos\Scenarios\FY09 Customer Business Center - no exp\woman standing working notebook computer business casual people.png"/>
          <p:cNvPicPr>
            <a:picLocks noChangeAspect="1" noChangeArrowheads="1"/>
          </p:cNvPicPr>
          <p:nvPr/>
        </p:nvPicPr>
        <p:blipFill>
          <a:blip r:embed="rId4"/>
          <a:srcRect/>
          <a:stretch>
            <a:fillRect/>
          </a:stretch>
        </p:blipFill>
        <p:spPr bwMode="auto">
          <a:xfrm>
            <a:off x="6504966" y="1469984"/>
            <a:ext cx="2615437" cy="376321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Right)">
                                      <p:cBhvr>
                                        <p:cTn id="11" dur="500"/>
                                        <p:tgtEl>
                                          <p:spTgt spid="2"/>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wipe(down)">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Factor Credentials for Intranet Access</a:t>
            </a:r>
            <a:endParaRPr lang="en-US" dirty="0"/>
          </a:p>
        </p:txBody>
      </p:sp>
      <p:grpSp>
        <p:nvGrpSpPr>
          <p:cNvPr id="3" name="Group 49"/>
          <p:cNvGrpSpPr/>
          <p:nvPr/>
        </p:nvGrpSpPr>
        <p:grpSpPr>
          <a:xfrm>
            <a:off x="-1" y="2755554"/>
            <a:ext cx="9144001" cy="1012367"/>
            <a:chOff x="-1" y="2755554"/>
            <a:chExt cx="9144001" cy="1012367"/>
          </a:xfrm>
        </p:grpSpPr>
        <p:grpSp>
          <p:nvGrpSpPr>
            <p:cNvPr id="5" name="Group 57"/>
            <p:cNvGrpSpPr/>
            <p:nvPr/>
          </p:nvGrpSpPr>
          <p:grpSpPr>
            <a:xfrm>
              <a:off x="-1" y="2755554"/>
              <a:ext cx="5489042" cy="1012367"/>
              <a:chOff x="3314699" y="2624929"/>
              <a:chExt cx="5489042" cy="1012367"/>
            </a:xfrm>
          </p:grpSpPr>
          <p:sp>
            <p:nvSpPr>
              <p:cNvPr id="11" name="Round Same Side Corner Rectangle 10"/>
              <p:cNvSpPr/>
              <p:nvPr/>
            </p:nvSpPr>
            <p:spPr>
              <a:xfrm rot="5400000" flipH="1">
                <a:off x="5553036" y="386592"/>
                <a:ext cx="1012367" cy="5489042"/>
              </a:xfrm>
              <a:prstGeom prst="round2SameRect">
                <a:avLst>
                  <a:gd name="adj1" fmla="val 2728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 Single Corner Rectangle 11"/>
              <p:cNvSpPr/>
              <p:nvPr/>
            </p:nvSpPr>
            <p:spPr>
              <a:xfrm rot="10800000" flipH="1" flipV="1">
                <a:off x="3314700" y="2730449"/>
                <a:ext cx="5396002" cy="691061"/>
              </a:xfrm>
              <a:prstGeom prst="round1Rect">
                <a:avLst>
                  <a:gd name="adj" fmla="val 291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Rectangle 13"/>
              <p:cNvSpPr/>
              <p:nvPr/>
            </p:nvSpPr>
            <p:spPr>
              <a:xfrm rot="10800000" flipH="1" flipV="1">
                <a:off x="3314700" y="2730449"/>
                <a:ext cx="5396002" cy="691061"/>
              </a:xfrm>
              <a:prstGeom prst="round1Rect">
                <a:avLst>
                  <a:gd name="adj" fmla="val 29187"/>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56"/>
            <p:cNvGrpSpPr/>
            <p:nvPr/>
          </p:nvGrpSpPr>
          <p:grpSpPr>
            <a:xfrm>
              <a:off x="0" y="3551207"/>
              <a:ext cx="9144000" cy="108858"/>
              <a:chOff x="0" y="3420582"/>
              <a:chExt cx="9144000" cy="108858"/>
            </a:xfrm>
          </p:grpSpPr>
          <p:sp useBgFill="1">
            <p:nvSpPr>
              <p:cNvPr id="13" name="Rectangle 12"/>
              <p:cNvSpPr/>
              <p:nvPr/>
            </p:nvSpPr>
            <p:spPr>
              <a:xfrm flipH="1">
                <a:off x="0" y="3420582"/>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flipH="1">
                <a:off x="0" y="3420582"/>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9"/>
            <p:cNvSpPr txBox="1">
              <a:spLocks noChangeArrowheads="1"/>
            </p:cNvSpPr>
            <p:nvPr/>
          </p:nvSpPr>
          <p:spPr>
            <a:xfrm>
              <a:off x="640079" y="2933850"/>
              <a:ext cx="7827646" cy="646331"/>
            </a:xfrm>
            <a:prstGeom prst="rect">
              <a:avLst/>
            </a:prstGeom>
          </p:spPr>
          <p:txBody>
            <a:bodyPr vert="horz" wrap="square" lIns="0" tIns="45720" rIns="0" bIns="45720" rtlCol="0" anchor="t" anchorCtr="0">
              <a:spAutoFit/>
            </a:bodyPr>
            <a:lstStyle/>
            <a:p>
              <a:pPr lvl="0" defTabSz="914400">
                <a:lnSpc>
                  <a:spcPct val="90000"/>
                </a:lnSpc>
                <a:spcBef>
                  <a:spcPct val="20000"/>
                </a:spcBef>
                <a:spcAft>
                  <a:spcPts val="600"/>
                </a:spcAft>
                <a:buClr>
                  <a:schemeClr val="tx2">
                    <a:lumMod val="40000"/>
                    <a:lumOff val="60000"/>
                  </a:schemeClr>
                </a:buClr>
                <a:buSzPct val="80000"/>
              </a:pPr>
              <a:r>
                <a:rPr lang="en-US" sz="2000" dirty="0" smtClean="0">
                  <a:gradFill>
                    <a:gsLst>
                      <a:gs pos="0">
                        <a:schemeClr val="bg1"/>
                      </a:gs>
                      <a:gs pos="86000">
                        <a:schemeClr val="bg1"/>
                      </a:gs>
                    </a:gsLst>
                    <a:lin ang="5400000" scaled="0"/>
                  </a:gradFill>
                  <a:latin typeface="Segoe Light"/>
                </a:rPr>
                <a:t>Users are assigned a well-known SID when </a:t>
              </a:r>
              <a:br>
                <a:rPr lang="en-US" sz="2000" dirty="0" smtClean="0">
                  <a:gradFill>
                    <a:gsLst>
                      <a:gs pos="0">
                        <a:schemeClr val="bg1"/>
                      </a:gs>
                      <a:gs pos="86000">
                        <a:schemeClr val="bg1"/>
                      </a:gs>
                    </a:gsLst>
                    <a:lin ang="5400000" scaled="0"/>
                  </a:gradFill>
                  <a:latin typeface="Segoe Light"/>
                </a:rPr>
              </a:br>
              <a:r>
                <a:rPr lang="en-US" sz="2000" dirty="0" smtClean="0">
                  <a:gradFill>
                    <a:gsLst>
                      <a:gs pos="0">
                        <a:schemeClr val="bg1"/>
                      </a:gs>
                      <a:gs pos="86000">
                        <a:schemeClr val="bg1"/>
                      </a:gs>
                    </a:gsLst>
                    <a:lin ang="5400000" scaled="0"/>
                  </a:gradFill>
                  <a:latin typeface="Segoe Light"/>
                </a:rPr>
                <a:t>they log on with a smartcard (S-1-5-65-)</a:t>
              </a:r>
              <a:endParaRPr lang="en-US" sz="1600" dirty="0" smtClean="0">
                <a:gradFill>
                  <a:gsLst>
                    <a:gs pos="0">
                      <a:schemeClr val="bg1"/>
                    </a:gs>
                    <a:gs pos="86000">
                      <a:schemeClr val="bg1"/>
                    </a:gs>
                  </a:gsLst>
                  <a:lin ang="5400000" scaled="0"/>
                </a:gradFill>
                <a:latin typeface="Segoe Light"/>
              </a:endParaRPr>
            </a:p>
          </p:txBody>
        </p:sp>
      </p:grpSp>
      <p:grpSp>
        <p:nvGrpSpPr>
          <p:cNvPr id="10" name="Group 46"/>
          <p:cNvGrpSpPr/>
          <p:nvPr/>
        </p:nvGrpSpPr>
        <p:grpSpPr>
          <a:xfrm>
            <a:off x="-1" y="1071454"/>
            <a:ext cx="9144001" cy="737363"/>
            <a:chOff x="-1" y="1071454"/>
            <a:chExt cx="9144001" cy="737363"/>
          </a:xfrm>
        </p:grpSpPr>
        <p:grpSp>
          <p:nvGrpSpPr>
            <p:cNvPr id="17" name="Group 55"/>
            <p:cNvGrpSpPr/>
            <p:nvPr/>
          </p:nvGrpSpPr>
          <p:grpSpPr>
            <a:xfrm>
              <a:off x="-1" y="1071454"/>
              <a:ext cx="5127091" cy="737363"/>
              <a:chOff x="3676649" y="940829"/>
              <a:chExt cx="5127091" cy="737363"/>
            </a:xfrm>
          </p:grpSpPr>
          <p:sp>
            <p:nvSpPr>
              <p:cNvPr id="4" name="Round Same Side Corner Rectangle 3"/>
              <p:cNvSpPr/>
              <p:nvPr/>
            </p:nvSpPr>
            <p:spPr>
              <a:xfrm rot="5400000" flipH="1">
                <a:off x="5871513" y="-1254035"/>
                <a:ext cx="737363" cy="5127091"/>
              </a:xfrm>
              <a:prstGeom prst="round2SameRect">
                <a:avLst>
                  <a:gd name="adj1" fmla="val 36034"/>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 Single Corner Rectangle 6"/>
              <p:cNvSpPr/>
              <p:nvPr/>
            </p:nvSpPr>
            <p:spPr>
              <a:xfrm rot="10800000" flipH="1" flipV="1">
                <a:off x="3676650" y="1046351"/>
                <a:ext cx="5034052" cy="419380"/>
              </a:xfrm>
              <a:prstGeom prst="round1Rect">
                <a:avLst>
                  <a:gd name="adj" fmla="val 48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ingle Corner Rectangle 19"/>
              <p:cNvSpPr/>
              <p:nvPr/>
            </p:nvSpPr>
            <p:spPr>
              <a:xfrm rot="10800000" flipH="1" flipV="1">
                <a:off x="3676650" y="1046351"/>
                <a:ext cx="5034052" cy="419380"/>
              </a:xfrm>
              <a:prstGeom prst="round1Rect">
                <a:avLst>
                  <a:gd name="adj" fmla="val 48425"/>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8"/>
            <p:cNvGrpSpPr/>
            <p:nvPr/>
          </p:nvGrpSpPr>
          <p:grpSpPr>
            <a:xfrm>
              <a:off x="0" y="1595645"/>
              <a:ext cx="9144000" cy="108858"/>
              <a:chOff x="0" y="2328153"/>
              <a:chExt cx="9144000" cy="108858"/>
            </a:xfrm>
          </p:grpSpPr>
          <p:sp useBgFill="1">
            <p:nvSpPr>
              <p:cNvPr id="6" name="Rectangle 5"/>
              <p:cNvSpPr/>
              <p:nvPr/>
            </p:nvSpPr>
            <p:spPr>
              <a:xfrm flipH="1">
                <a:off x="0" y="2328153"/>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0" y="2328153"/>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9"/>
            <p:cNvSpPr txBox="1">
              <a:spLocks noChangeArrowheads="1"/>
            </p:cNvSpPr>
            <p:nvPr/>
          </p:nvSpPr>
          <p:spPr>
            <a:xfrm>
              <a:off x="640079" y="1126397"/>
              <a:ext cx="4274821" cy="646331"/>
            </a:xfrm>
            <a:prstGeom prst="rect">
              <a:avLst/>
            </a:prstGeom>
          </p:spPr>
          <p:txBody>
            <a:bodyPr vert="horz" wrap="square" lIns="0" tIns="45720" rIns="0" bIns="45720" rtlCol="0" anchor="t" anchorCtr="0">
              <a:spAutoFit/>
            </a:bodyPr>
            <a:lstStyle/>
            <a:p>
              <a:pPr lvl="0" defTabSz="914400">
                <a:lnSpc>
                  <a:spcPct val="90000"/>
                </a:lnSpc>
                <a:spcBef>
                  <a:spcPct val="20000"/>
                </a:spcBef>
                <a:spcAft>
                  <a:spcPts val="600"/>
                </a:spcAft>
                <a:buClr>
                  <a:schemeClr val="tx2">
                    <a:lumMod val="40000"/>
                    <a:lumOff val="60000"/>
                  </a:schemeClr>
                </a:buClr>
                <a:buSzPct val="80000"/>
              </a:pPr>
              <a:r>
                <a:rPr lang="en-US" sz="2000" dirty="0" smtClean="0">
                  <a:gradFill>
                    <a:gsLst>
                      <a:gs pos="0">
                        <a:schemeClr val="bg1"/>
                      </a:gs>
                      <a:gs pos="86000">
                        <a:schemeClr val="bg1"/>
                      </a:gs>
                    </a:gsLst>
                    <a:lin ang="5400000" scaled="0"/>
                  </a:gradFill>
                  <a:latin typeface="Segoe Light"/>
                </a:rPr>
                <a:t>Two Factor Authentication (TFA) is fully supported but not required</a:t>
              </a:r>
              <a:endParaRPr lang="en-US" sz="1600" dirty="0" smtClean="0">
                <a:gradFill>
                  <a:gsLst>
                    <a:gs pos="0">
                      <a:schemeClr val="bg1"/>
                    </a:gs>
                    <a:gs pos="86000">
                      <a:schemeClr val="bg1"/>
                    </a:gs>
                  </a:gsLst>
                  <a:lin ang="5400000" scaled="0"/>
                </a:gradFill>
                <a:latin typeface="Segoe Light"/>
              </a:endParaRPr>
            </a:p>
          </p:txBody>
        </p:sp>
      </p:grpSp>
      <p:grpSp>
        <p:nvGrpSpPr>
          <p:cNvPr id="19" name="Group 22"/>
          <p:cNvGrpSpPr/>
          <p:nvPr/>
        </p:nvGrpSpPr>
        <p:grpSpPr>
          <a:xfrm flipH="1">
            <a:off x="0" y="1913505"/>
            <a:ext cx="9144002" cy="737363"/>
            <a:chOff x="-2" y="1532500"/>
            <a:chExt cx="9144002" cy="737363"/>
          </a:xfrm>
        </p:grpSpPr>
        <p:sp>
          <p:nvSpPr>
            <p:cNvPr id="24" name="Round Same Side Corner Rectangle 23"/>
            <p:cNvSpPr/>
            <p:nvPr/>
          </p:nvSpPr>
          <p:spPr>
            <a:xfrm rot="5400000" flipH="1">
              <a:off x="4033188" y="-2500690"/>
              <a:ext cx="737363" cy="8803743"/>
            </a:xfrm>
            <a:prstGeom prst="round2SameRect">
              <a:avLst>
                <a:gd name="adj1" fmla="val 36034"/>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ound Single Corner Rectangle 24"/>
            <p:cNvSpPr/>
            <p:nvPr/>
          </p:nvSpPr>
          <p:spPr>
            <a:xfrm rot="10800000" flipH="1" flipV="1">
              <a:off x="-1" y="1638021"/>
              <a:ext cx="8710703" cy="419380"/>
            </a:xfrm>
            <a:prstGeom prst="round1Rect">
              <a:avLst>
                <a:gd name="adj" fmla="val 48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8"/>
            <p:cNvGrpSpPr/>
            <p:nvPr/>
          </p:nvGrpSpPr>
          <p:grpSpPr>
            <a:xfrm>
              <a:off x="0" y="2056690"/>
              <a:ext cx="9144000" cy="108858"/>
              <a:chOff x="0" y="2328153"/>
              <a:chExt cx="9144000" cy="108858"/>
            </a:xfrm>
          </p:grpSpPr>
          <p:sp useBgFill="1">
            <p:nvSpPr>
              <p:cNvPr id="29" name="Rectangle 28"/>
              <p:cNvSpPr/>
              <p:nvPr/>
            </p:nvSpPr>
            <p:spPr>
              <a:xfrm flipH="1">
                <a:off x="0" y="2328153"/>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flipH="1">
                <a:off x="0" y="2328153"/>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 Single Corner Rectangle 26"/>
            <p:cNvSpPr/>
            <p:nvPr/>
          </p:nvSpPr>
          <p:spPr>
            <a:xfrm rot="10800000" flipH="1" flipV="1">
              <a:off x="-1" y="1638021"/>
              <a:ext cx="8710703" cy="419380"/>
            </a:xfrm>
            <a:prstGeom prst="round1Rect">
              <a:avLst>
                <a:gd name="adj" fmla="val 48425"/>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p:cNvSpPr txBox="1">
              <a:spLocks noChangeArrowheads="1"/>
            </p:cNvSpPr>
            <p:nvPr/>
          </p:nvSpPr>
          <p:spPr>
            <a:xfrm>
              <a:off x="640079" y="1721554"/>
              <a:ext cx="7827646" cy="369332"/>
            </a:xfrm>
            <a:prstGeom prst="rect">
              <a:avLst/>
            </a:prstGeom>
          </p:spPr>
          <p:txBody>
            <a:bodyPr vert="horz" wrap="square" lIns="0" tIns="45720" rIns="0" bIns="45720" rtlCol="0" anchor="t" anchorCtr="0">
              <a:spAutoFit/>
            </a:bodyPr>
            <a:lstStyle/>
            <a:p>
              <a:pPr lvl="0" defTabSz="914400">
                <a:lnSpc>
                  <a:spcPct val="90000"/>
                </a:lnSpc>
                <a:spcBef>
                  <a:spcPct val="20000"/>
                </a:spcBef>
                <a:spcAft>
                  <a:spcPts val="600"/>
                </a:spcAft>
                <a:buClr>
                  <a:schemeClr val="tx2">
                    <a:lumMod val="40000"/>
                    <a:lumOff val="60000"/>
                  </a:schemeClr>
                </a:buClr>
                <a:buSzPct val="80000"/>
              </a:pPr>
              <a:r>
                <a:rPr lang="en-US" sz="2000" dirty="0" smtClean="0">
                  <a:gradFill>
                    <a:gsLst>
                      <a:gs pos="0">
                        <a:schemeClr val="bg1"/>
                      </a:gs>
                      <a:gs pos="86000">
                        <a:schemeClr val="bg1"/>
                      </a:gs>
                    </a:gsLst>
                    <a:lin ang="5400000" scaled="0"/>
                  </a:gradFill>
                  <a:latin typeface="Segoe Light"/>
                </a:rPr>
                <a:t>Edge-based enforcement is a smarter way to enforce TFA</a:t>
              </a:r>
              <a:endParaRPr lang="en-US" sz="1600" dirty="0" smtClean="0">
                <a:gradFill>
                  <a:gsLst>
                    <a:gs pos="0">
                      <a:schemeClr val="bg1"/>
                    </a:gs>
                    <a:gs pos="86000">
                      <a:schemeClr val="bg1"/>
                    </a:gs>
                  </a:gsLst>
                  <a:lin ang="5400000" scaled="0"/>
                </a:gradFill>
                <a:latin typeface="Segoe Light"/>
              </a:endParaRPr>
            </a:p>
          </p:txBody>
        </p:sp>
      </p:grpSp>
      <p:grpSp>
        <p:nvGrpSpPr>
          <p:cNvPr id="23" name="Group 47"/>
          <p:cNvGrpSpPr/>
          <p:nvPr/>
        </p:nvGrpSpPr>
        <p:grpSpPr>
          <a:xfrm>
            <a:off x="-2" y="3872609"/>
            <a:ext cx="9144002" cy="737363"/>
            <a:chOff x="-2" y="3872609"/>
            <a:chExt cx="9144002" cy="737363"/>
          </a:xfrm>
        </p:grpSpPr>
        <p:sp>
          <p:nvSpPr>
            <p:cNvPr id="32" name="Round Same Side Corner Rectangle 31"/>
            <p:cNvSpPr/>
            <p:nvPr/>
          </p:nvSpPr>
          <p:spPr>
            <a:xfrm rot="16200000">
              <a:off x="4373447" y="-160581"/>
              <a:ext cx="737363" cy="8803743"/>
            </a:xfrm>
            <a:prstGeom prst="round2SameRect">
              <a:avLst>
                <a:gd name="adj1" fmla="val 36034"/>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ound Single Corner Rectangle 32"/>
            <p:cNvSpPr/>
            <p:nvPr/>
          </p:nvSpPr>
          <p:spPr>
            <a:xfrm rot="10800000" flipV="1">
              <a:off x="433296" y="3978130"/>
              <a:ext cx="8710703" cy="419380"/>
            </a:xfrm>
            <a:prstGeom prst="round1Rect">
              <a:avLst>
                <a:gd name="adj" fmla="val 48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8"/>
            <p:cNvGrpSpPr/>
            <p:nvPr/>
          </p:nvGrpSpPr>
          <p:grpSpPr>
            <a:xfrm flipH="1">
              <a:off x="-2" y="4399180"/>
              <a:ext cx="9144000" cy="108858"/>
              <a:chOff x="0" y="2328153"/>
              <a:chExt cx="9144000" cy="108858"/>
            </a:xfrm>
          </p:grpSpPr>
          <p:sp useBgFill="1">
            <p:nvSpPr>
              <p:cNvPr id="37" name="Rectangle 36"/>
              <p:cNvSpPr/>
              <p:nvPr/>
            </p:nvSpPr>
            <p:spPr>
              <a:xfrm flipH="1">
                <a:off x="0" y="2328153"/>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H="1">
                <a:off x="0" y="2328153"/>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 Single Corner Rectangle 34"/>
            <p:cNvSpPr/>
            <p:nvPr/>
          </p:nvSpPr>
          <p:spPr>
            <a:xfrm rot="10800000" flipV="1">
              <a:off x="433296" y="3978130"/>
              <a:ext cx="8710703" cy="419380"/>
            </a:xfrm>
            <a:prstGeom prst="round1Rect">
              <a:avLst>
                <a:gd name="adj" fmla="val 48425"/>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p:cNvSpPr txBox="1">
              <a:spLocks noChangeArrowheads="1"/>
            </p:cNvSpPr>
            <p:nvPr/>
          </p:nvSpPr>
          <p:spPr>
            <a:xfrm flipH="1">
              <a:off x="676272" y="4061663"/>
              <a:ext cx="5007835" cy="369332"/>
            </a:xfrm>
            <a:prstGeom prst="rect">
              <a:avLst/>
            </a:prstGeom>
          </p:spPr>
          <p:txBody>
            <a:bodyPr vert="horz" wrap="square" lIns="0" tIns="45720" rIns="0" bIns="45720" rtlCol="0" anchor="t" anchorCtr="0">
              <a:spAutoFit/>
            </a:bodyPr>
            <a:lstStyle/>
            <a:p>
              <a:pPr lvl="0" defTabSz="914400">
                <a:lnSpc>
                  <a:spcPct val="90000"/>
                </a:lnSpc>
                <a:spcBef>
                  <a:spcPct val="20000"/>
                </a:spcBef>
                <a:spcAft>
                  <a:spcPts val="600"/>
                </a:spcAft>
                <a:buClr>
                  <a:schemeClr val="tx2">
                    <a:lumMod val="40000"/>
                    <a:lumOff val="60000"/>
                  </a:schemeClr>
                </a:buClr>
                <a:buSzPct val="80000"/>
              </a:pPr>
              <a:r>
                <a:rPr lang="en-US" sz="2000" dirty="0" smtClean="0">
                  <a:gradFill>
                    <a:gsLst>
                      <a:gs pos="0">
                        <a:schemeClr val="bg1"/>
                      </a:gs>
                      <a:gs pos="86000">
                        <a:schemeClr val="bg1"/>
                      </a:gs>
                    </a:gsLst>
                    <a:lin ang="5400000" scaled="0"/>
                  </a:gradFill>
                  <a:latin typeface="Segoe Light"/>
                </a:rPr>
                <a:t>Users may log on to a laptop without TFA</a:t>
              </a:r>
              <a:endParaRPr lang="en-US" sz="1600" dirty="0" smtClean="0">
                <a:gradFill>
                  <a:gsLst>
                    <a:gs pos="0">
                      <a:schemeClr val="bg1"/>
                    </a:gs>
                    <a:gs pos="86000">
                      <a:schemeClr val="bg1"/>
                    </a:gs>
                  </a:gsLst>
                  <a:lin ang="5400000" scaled="0"/>
                </a:gradFill>
                <a:latin typeface="Segoe Light"/>
              </a:endParaRPr>
            </a:p>
          </p:txBody>
        </p:sp>
      </p:grpSp>
      <p:grpSp>
        <p:nvGrpSpPr>
          <p:cNvPr id="31" name="Group 48"/>
          <p:cNvGrpSpPr/>
          <p:nvPr/>
        </p:nvGrpSpPr>
        <p:grpSpPr>
          <a:xfrm>
            <a:off x="-2" y="4714658"/>
            <a:ext cx="9144003" cy="1012367"/>
            <a:chOff x="-2" y="4714658"/>
            <a:chExt cx="9144003" cy="1012367"/>
          </a:xfrm>
        </p:grpSpPr>
        <p:grpSp>
          <p:nvGrpSpPr>
            <p:cNvPr id="34" name="Group 59"/>
            <p:cNvGrpSpPr/>
            <p:nvPr/>
          </p:nvGrpSpPr>
          <p:grpSpPr>
            <a:xfrm>
              <a:off x="-2" y="4714658"/>
              <a:ext cx="5793639" cy="1012367"/>
              <a:chOff x="3152774" y="4584033"/>
              <a:chExt cx="5650968" cy="1012367"/>
            </a:xfrm>
          </p:grpSpPr>
          <p:sp>
            <p:nvSpPr>
              <p:cNvPr id="40" name="Round Same Side Corner Rectangle 39"/>
              <p:cNvSpPr/>
              <p:nvPr/>
            </p:nvSpPr>
            <p:spPr>
              <a:xfrm rot="5400000" flipH="1">
                <a:off x="5472074" y="2264733"/>
                <a:ext cx="1012367" cy="5650968"/>
              </a:xfrm>
              <a:prstGeom prst="round2SameRect">
                <a:avLst>
                  <a:gd name="adj1" fmla="val 2728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ound Single Corner Rectangle 40"/>
              <p:cNvSpPr/>
              <p:nvPr/>
            </p:nvSpPr>
            <p:spPr>
              <a:xfrm rot="10800000" flipH="1" flipV="1">
                <a:off x="3152775" y="4689553"/>
                <a:ext cx="5557928" cy="691061"/>
              </a:xfrm>
              <a:prstGeom prst="round1Rect">
                <a:avLst>
                  <a:gd name="adj" fmla="val 291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Single Corner Rectangle 42"/>
              <p:cNvSpPr/>
              <p:nvPr/>
            </p:nvSpPr>
            <p:spPr>
              <a:xfrm rot="10800000" flipH="1" flipV="1">
                <a:off x="3152775" y="4689553"/>
                <a:ext cx="5557928" cy="691061"/>
              </a:xfrm>
              <a:prstGeom prst="round1Rect">
                <a:avLst>
                  <a:gd name="adj" fmla="val 29187"/>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58"/>
            <p:cNvGrpSpPr/>
            <p:nvPr/>
          </p:nvGrpSpPr>
          <p:grpSpPr>
            <a:xfrm>
              <a:off x="1" y="5510311"/>
              <a:ext cx="9144000" cy="108858"/>
              <a:chOff x="1" y="5379686"/>
              <a:chExt cx="9144000" cy="108858"/>
            </a:xfrm>
          </p:grpSpPr>
          <p:sp useBgFill="1">
            <p:nvSpPr>
              <p:cNvPr id="42" name="Rectangle 41"/>
              <p:cNvSpPr/>
              <p:nvPr/>
            </p:nvSpPr>
            <p:spPr>
              <a:xfrm flipH="1">
                <a:off x="1" y="5379686"/>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H="1">
                <a:off x="1" y="5379686"/>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9"/>
            <p:cNvSpPr txBox="1">
              <a:spLocks noChangeArrowheads="1"/>
            </p:cNvSpPr>
            <p:nvPr/>
          </p:nvSpPr>
          <p:spPr>
            <a:xfrm>
              <a:off x="640080" y="4892954"/>
              <a:ext cx="7827646" cy="646331"/>
            </a:xfrm>
            <a:prstGeom prst="rect">
              <a:avLst/>
            </a:prstGeom>
          </p:spPr>
          <p:txBody>
            <a:bodyPr vert="horz" wrap="square" lIns="0" tIns="45720" rIns="0" bIns="45720" rtlCol="0" anchor="t" anchorCtr="0">
              <a:spAutoFit/>
            </a:bodyPr>
            <a:lstStyle/>
            <a:p>
              <a:pPr lvl="0" defTabSz="914400">
                <a:lnSpc>
                  <a:spcPct val="90000"/>
                </a:lnSpc>
                <a:spcBef>
                  <a:spcPct val="20000"/>
                </a:spcBef>
                <a:spcAft>
                  <a:spcPts val="600"/>
                </a:spcAft>
                <a:buClr>
                  <a:schemeClr val="tx2">
                    <a:lumMod val="40000"/>
                    <a:lumOff val="60000"/>
                  </a:schemeClr>
                </a:buClr>
                <a:buSzPct val="80000"/>
              </a:pPr>
              <a:r>
                <a:rPr lang="en-US" sz="2000" dirty="0" smtClean="0">
                  <a:gradFill>
                    <a:gsLst>
                      <a:gs pos="0">
                        <a:schemeClr val="bg1"/>
                      </a:gs>
                      <a:gs pos="86000">
                        <a:schemeClr val="bg1"/>
                      </a:gs>
                    </a:gsLst>
                    <a:lin ang="5400000" scaled="0"/>
                  </a:gradFill>
                  <a:latin typeface="Segoe Light"/>
                </a:rPr>
                <a:t>When users access corporate resources, the </a:t>
              </a:r>
              <a:br>
                <a:rPr lang="en-US" sz="2000" dirty="0" smtClean="0">
                  <a:gradFill>
                    <a:gsLst>
                      <a:gs pos="0">
                        <a:schemeClr val="bg1"/>
                      </a:gs>
                      <a:gs pos="86000">
                        <a:schemeClr val="bg1"/>
                      </a:gs>
                    </a:gsLst>
                    <a:lin ang="5400000" scaled="0"/>
                  </a:gradFill>
                  <a:latin typeface="Segoe Light"/>
                </a:rPr>
              </a:br>
              <a:r>
                <a:rPr lang="en-US" sz="2000" dirty="0" err="1" smtClean="0">
                  <a:gradFill>
                    <a:gsLst>
                      <a:gs pos="0">
                        <a:schemeClr val="bg1"/>
                      </a:gs>
                      <a:gs pos="86000">
                        <a:schemeClr val="bg1"/>
                      </a:gs>
                    </a:gsLst>
                    <a:lin ang="5400000" scaled="0"/>
                  </a:gradFill>
                  <a:latin typeface="Segoe Light"/>
                </a:rPr>
                <a:t>IPsec</a:t>
              </a:r>
              <a:r>
                <a:rPr lang="en-US" sz="2000" dirty="0" smtClean="0">
                  <a:gradFill>
                    <a:gsLst>
                      <a:gs pos="0">
                        <a:schemeClr val="bg1"/>
                      </a:gs>
                      <a:gs pos="86000">
                        <a:schemeClr val="bg1"/>
                      </a:gs>
                    </a:gsLst>
                    <a:lin ang="5400000" scaled="0"/>
                  </a:gradFill>
                  <a:latin typeface="Segoe Light"/>
                </a:rPr>
                <a:t> authorization policy checks for the SID…</a:t>
              </a:r>
              <a:endParaRPr lang="en-US" sz="1600" dirty="0" smtClean="0">
                <a:gradFill>
                  <a:gsLst>
                    <a:gs pos="0">
                      <a:schemeClr val="bg1"/>
                    </a:gs>
                    <a:gs pos="86000">
                      <a:schemeClr val="bg1"/>
                    </a:gs>
                  </a:gsLst>
                  <a:lin ang="5400000" scaled="0"/>
                </a:gradFill>
                <a:latin typeface="Segoe Light"/>
              </a:endParaRPr>
            </a:p>
          </p:txBody>
        </p:sp>
      </p:grpSp>
      <p:pic>
        <p:nvPicPr>
          <p:cNvPr id="55" name="Picture 1" descr="image001"/>
          <p:cNvPicPr>
            <a:picLocks noChangeAspect="1" noChangeArrowheads="1"/>
          </p:cNvPicPr>
          <p:nvPr/>
        </p:nvPicPr>
        <p:blipFill>
          <a:blip r:embed="rId2" cstate="screen"/>
          <a:srcRect l="3481" t="7621" b="4193"/>
          <a:stretch>
            <a:fillRect/>
          </a:stretch>
        </p:blipFill>
        <p:spPr bwMode="auto">
          <a:xfrm>
            <a:off x="5543551" y="5494226"/>
            <a:ext cx="3486150" cy="1234441"/>
          </a:xfrm>
          <a:prstGeom prst="roundRect">
            <a:avLst>
              <a:gd name="adj" fmla="val 10000"/>
            </a:avLst>
          </a:prstGeom>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par>
                                <p:cTn id="8" presetID="12" presetClass="entr" presetSubtype="2"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Right)">
                                      <p:cBhvr>
                                        <p:cTn id="10" dur="500"/>
                                        <p:tgtEl>
                                          <p:spTgt spid="19"/>
                                        </p:tgtEl>
                                      </p:cBhvr>
                                    </p:animEffect>
                                  </p:childTnLst>
                                </p:cTn>
                              </p:par>
                              <p:par>
                                <p:cTn id="11" presetID="12" presetClass="entr" presetSubtype="2"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slide(fromRight)">
                                      <p:cBhvr>
                                        <p:cTn id="13" dur="500"/>
                                        <p:tgtEl>
                                          <p:spTgt spid="23"/>
                                        </p:tgtEl>
                                      </p:cBhvr>
                                    </p:animEffect>
                                  </p:childTnLst>
                                </p:cTn>
                              </p:par>
                              <p:par>
                                <p:cTn id="14" presetID="12" presetClass="entr" presetSubtype="8"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slide(fromLeft)">
                                      <p:cBhvr>
                                        <p:cTn id="16" dur="500"/>
                                        <p:tgtEl>
                                          <p:spTgt spid="31"/>
                                        </p:tgtEl>
                                      </p:cBhvr>
                                    </p:animEffect>
                                  </p:childTnLst>
                                </p:cTn>
                              </p:par>
                              <p:par>
                                <p:cTn id="17" presetID="1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Left)">
                                      <p:cBhvr>
                                        <p:cTn id="19" dur="500"/>
                                        <p:tgtEl>
                                          <p:spTgt spid="3"/>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1000" y="228600"/>
            <a:ext cx="8382000" cy="609398"/>
          </a:xfrm>
        </p:spPr>
        <p:txBody>
          <a:bodyPr/>
          <a:lstStyle/>
          <a:p>
            <a:r>
              <a:rPr lang="en-US" sz="4400" dirty="0" smtClean="0"/>
              <a:t>Session Objectives</a:t>
            </a:r>
            <a:endParaRPr lang="en-US" sz="4400" dirty="0"/>
          </a:p>
        </p:txBody>
      </p:sp>
      <p:sp>
        <p:nvSpPr>
          <p:cNvPr id="29698" name="Rectangle 9"/>
          <p:cNvSpPr>
            <a:spLocks noGrp="1" noChangeArrowheads="1"/>
          </p:cNvSpPr>
          <p:nvPr>
            <p:ph type="body" sz="quarter" idx="10"/>
          </p:nvPr>
        </p:nvSpPr>
        <p:spPr>
          <a:xfrm>
            <a:off x="304800" y="990600"/>
            <a:ext cx="8382000" cy="5700022"/>
          </a:xfrm>
        </p:spPr>
        <p:txBody>
          <a:bodyPr/>
          <a:lstStyle/>
          <a:p>
            <a:r>
              <a:rPr lang="en-US" sz="2800" dirty="0" smtClean="0"/>
              <a:t>Session Objective(s)</a:t>
            </a:r>
          </a:p>
          <a:p>
            <a:pPr lvl="1"/>
            <a:r>
              <a:rPr lang="is-IS" sz="2400" dirty="0" smtClean="0"/>
              <a:t>Design Philosophy</a:t>
            </a:r>
            <a:endParaRPr lang="en-US" sz="2400" dirty="0" smtClean="0"/>
          </a:p>
          <a:p>
            <a:pPr lvl="1"/>
            <a:r>
              <a:rPr lang="en-US" sz="2400" dirty="0" smtClean="0"/>
              <a:t>Identify </a:t>
            </a:r>
            <a:r>
              <a:rPr lang="en-US" sz="2400" dirty="0"/>
              <a:t>options and infrastructure requirements around Windows 7 networking </a:t>
            </a:r>
            <a:r>
              <a:rPr lang="en-US" sz="2400" dirty="0" smtClean="0"/>
              <a:t>features</a:t>
            </a:r>
          </a:p>
          <a:p>
            <a:pPr lvl="1"/>
            <a:r>
              <a:rPr lang="en-US" sz="2400" dirty="0" smtClean="0"/>
              <a:t>Define a </a:t>
            </a:r>
            <a:r>
              <a:rPr lang="en-US" sz="2400" dirty="0"/>
              <a:t>work anywhere infrastructure for a remote workforce </a:t>
            </a:r>
            <a:r>
              <a:rPr lang="en-US" sz="2400" dirty="0" smtClean="0"/>
              <a:t>with appropriate security</a:t>
            </a:r>
          </a:p>
          <a:p>
            <a:pPr lvl="1"/>
            <a:r>
              <a:rPr lang="is-IS" sz="2400" dirty="0" smtClean="0"/>
              <a:t>User interface enhancements</a:t>
            </a:r>
            <a:endParaRPr lang="en-US" sz="2400" dirty="0" smtClean="0"/>
          </a:p>
          <a:p>
            <a:r>
              <a:rPr lang="en-US" sz="2800" dirty="0" smtClean="0"/>
              <a:t>Key Takeaways</a:t>
            </a:r>
          </a:p>
          <a:p>
            <a:pPr lvl="1"/>
            <a:r>
              <a:rPr lang="en-US" sz="2400" dirty="0" smtClean="0"/>
              <a:t>Windows 7 provides solutions for the evolving needs of a mobile workforce</a:t>
            </a:r>
          </a:p>
          <a:p>
            <a:pPr lvl="1"/>
            <a:r>
              <a:rPr lang="en-US" sz="2400" dirty="0" err="1" smtClean="0"/>
              <a:t>DirectAccess</a:t>
            </a:r>
            <a:r>
              <a:rPr lang="en-US" sz="2400" dirty="0" smtClean="0"/>
              <a:t> deployment requires a phased approach involving strategy, infrastructure readiness, and rollout</a:t>
            </a:r>
          </a:p>
          <a:p>
            <a:pPr lvl="1"/>
            <a:r>
              <a:rPr lang="en-US" sz="2400" dirty="0" err="1" smtClean="0"/>
              <a:t>BranchCache</a:t>
            </a:r>
            <a:r>
              <a:rPr lang="en-US" sz="2400" dirty="0" smtClean="0"/>
              <a:t> deployment requires a phased approach involving strategy, infrastructure deployment, and client configuration</a:t>
            </a:r>
          </a:p>
        </p:txBody>
      </p:sp>
    </p:spTree>
  </p:cSld>
  <p:clrMapOvr>
    <a:masterClrMapping/>
  </p:clrMapOvr>
  <p:transition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Direct Access Deployment</a:t>
            </a:r>
          </a:p>
        </p:txBody>
      </p:sp>
      <p:grpSp>
        <p:nvGrpSpPr>
          <p:cNvPr id="2" name="Group 21"/>
          <p:cNvGrpSpPr/>
          <p:nvPr/>
        </p:nvGrpSpPr>
        <p:grpSpPr>
          <a:xfrm>
            <a:off x="-1" y="1539803"/>
            <a:ext cx="9144001" cy="2207152"/>
            <a:chOff x="-1" y="1585359"/>
            <a:chExt cx="9144001" cy="2207152"/>
          </a:xfrm>
        </p:grpSpPr>
        <p:grpSp>
          <p:nvGrpSpPr>
            <p:cNvPr id="3" name="Group 20"/>
            <p:cNvGrpSpPr/>
            <p:nvPr/>
          </p:nvGrpSpPr>
          <p:grpSpPr>
            <a:xfrm>
              <a:off x="-1" y="1585359"/>
              <a:ext cx="5708659" cy="2207152"/>
              <a:chOff x="1768838" y="1585359"/>
              <a:chExt cx="5708659" cy="2207152"/>
            </a:xfrm>
          </p:grpSpPr>
          <p:sp>
            <p:nvSpPr>
              <p:cNvPr id="17" name="Round Same Side Corner Rectangle 16"/>
              <p:cNvSpPr/>
              <p:nvPr/>
            </p:nvSpPr>
            <p:spPr>
              <a:xfrm rot="5400000">
                <a:off x="3519592" y="-165394"/>
                <a:ext cx="2207152" cy="5708658"/>
              </a:xfrm>
              <a:prstGeom prst="round2SameRect">
                <a:avLst>
                  <a:gd name="adj1" fmla="val 11324"/>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ound Single Corner Rectangle 17"/>
              <p:cNvSpPr/>
              <p:nvPr/>
            </p:nvSpPr>
            <p:spPr>
              <a:xfrm rot="10800000" flipH="1" flipV="1">
                <a:off x="1768838" y="1665510"/>
                <a:ext cx="5629489" cy="424545"/>
              </a:xfrm>
              <a:prstGeom prst="round1Rect">
                <a:avLst>
                  <a:gd name="adj" fmla="val 474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Single Corner Rectangle 28"/>
              <p:cNvSpPr/>
              <p:nvPr/>
            </p:nvSpPr>
            <p:spPr>
              <a:xfrm rot="10800000" flipH="1" flipV="1">
                <a:off x="1768838" y="1665510"/>
                <a:ext cx="5629489" cy="424545"/>
              </a:xfrm>
              <a:prstGeom prst="round1Rect">
                <a:avLst>
                  <a:gd name="adj" fmla="val 47436"/>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8"/>
            <p:cNvGrpSpPr/>
            <p:nvPr/>
          </p:nvGrpSpPr>
          <p:grpSpPr>
            <a:xfrm>
              <a:off x="0" y="2091047"/>
              <a:ext cx="9144000" cy="108858"/>
              <a:chOff x="0" y="2091047"/>
              <a:chExt cx="9144000" cy="108858"/>
            </a:xfrm>
          </p:grpSpPr>
          <p:sp useBgFill="1">
            <p:nvSpPr>
              <p:cNvPr id="20" name="Rectangle 19"/>
              <p:cNvSpPr/>
              <p:nvPr/>
            </p:nvSpPr>
            <p:spPr>
              <a:xfrm>
                <a:off x="0" y="2091047"/>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091047"/>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9"/>
            <p:cNvSpPr txBox="1">
              <a:spLocks noChangeArrowheads="1"/>
            </p:cNvSpPr>
            <p:nvPr/>
          </p:nvSpPr>
          <p:spPr>
            <a:xfrm>
              <a:off x="640080" y="1673245"/>
              <a:ext cx="6912626" cy="2023631"/>
            </a:xfrm>
            <a:prstGeom prst="rect">
              <a:avLst/>
            </a:prstGeom>
          </p:spPr>
          <p:txBody>
            <a:bodyPr vert="horz" wrap="square" lIns="0" tIns="45720" rIns="0" bIns="45720" rtlCol="0" anchor="t" anchorCtr="0">
              <a:spAutoFit/>
            </a:bodyPr>
            <a:lstStyle/>
            <a:p>
              <a:pPr marL="342900" indent="-342900" defTabSz="914400">
                <a:spcBef>
                  <a:spcPct val="20000"/>
                </a:spcBef>
                <a:spcAft>
                  <a:spcPts val="900"/>
                </a:spcAft>
                <a:buClr>
                  <a:schemeClr val="tx2">
                    <a:lumMod val="40000"/>
                    <a:lumOff val="60000"/>
                  </a:schemeClr>
                </a:buClr>
                <a:buSzPct val="80000"/>
                <a:defRPr/>
              </a:pPr>
              <a:r>
                <a:rPr lang="en-US" sz="2400" dirty="0" smtClean="0">
                  <a:gradFill>
                    <a:gsLst>
                      <a:gs pos="0">
                        <a:schemeClr val="bg1"/>
                      </a:gs>
                      <a:gs pos="100000">
                        <a:schemeClr val="accent3"/>
                      </a:gs>
                    </a:gsLst>
                    <a:lin ang="5400000" scaled="0"/>
                  </a:gradFill>
                  <a:latin typeface="Segoe Light"/>
                </a:rPr>
                <a:t>Deployment Strategy</a:t>
              </a:r>
              <a:endParaRPr kumimoji="0" lang="en-US" sz="2400" b="0" i="0" u="none" strike="noStrike" kern="1200" cap="none" spc="0" normalizeH="0" baseline="0" noProof="0" dirty="0" smtClean="0">
                <a:ln>
                  <a:noFill/>
                </a:ln>
                <a:gradFill>
                  <a:gsLst>
                    <a:gs pos="0">
                      <a:schemeClr val="bg1"/>
                    </a:gs>
                    <a:gs pos="100000">
                      <a:schemeClr val="accent3"/>
                    </a:gs>
                  </a:gsLst>
                  <a:lin ang="5400000" scaled="0"/>
                </a:gradFill>
                <a:effectLst/>
                <a:uLnTx/>
                <a:uFillTx/>
                <a:latin typeface="Segoe Light"/>
                <a:ea typeface="+mn-ea"/>
                <a:cs typeface="+mn-cs"/>
              </a:endParaRPr>
            </a:p>
            <a:p>
              <a:pPr marL="225425" lvl="0"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Prepare to monitor IPv6 traffic</a:t>
              </a:r>
            </a:p>
            <a:p>
              <a:pPr marL="225425" lvl="0"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Choose an access model (e.g., full </a:t>
              </a:r>
              <a:br>
                <a:rPr lang="en-US" sz="2000" dirty="0" smtClean="0">
                  <a:gradFill>
                    <a:gsLst>
                      <a:gs pos="0">
                        <a:schemeClr val="bg1"/>
                      </a:gs>
                      <a:gs pos="86000">
                        <a:schemeClr val="bg1"/>
                      </a:gs>
                    </a:gsLst>
                    <a:lin ang="5400000" scaled="0"/>
                  </a:gradFill>
                  <a:latin typeface="Segoe Light"/>
                </a:rPr>
              </a:br>
              <a:r>
                <a:rPr lang="en-US" sz="2000" dirty="0" smtClean="0">
                  <a:gradFill>
                    <a:gsLst>
                      <a:gs pos="0">
                        <a:schemeClr val="bg1"/>
                      </a:gs>
                      <a:gs pos="86000">
                        <a:schemeClr val="bg1"/>
                      </a:gs>
                    </a:gsLst>
                    <a:lin ang="5400000" scaled="0"/>
                  </a:gradFill>
                  <a:latin typeface="Segoe Light"/>
                </a:rPr>
                <a:t>intranet access vs. selected server access)</a:t>
              </a:r>
            </a:p>
            <a:p>
              <a:pPr marL="225425" lvl="0" indent="-225425" defTabSz="914400">
                <a:lnSpc>
                  <a:spcPct val="90000"/>
                </a:lnSpc>
                <a:spcBef>
                  <a:spcPct val="20000"/>
                </a:spcBef>
                <a:spcAft>
                  <a:spcPts val="600"/>
                </a:spcAft>
                <a:buClr>
                  <a:schemeClr val="tx2">
                    <a:lumMod val="40000"/>
                    <a:lumOff val="60000"/>
                  </a:schemeClr>
                </a:buClr>
                <a:buSzPct val="80000"/>
                <a:buBlip>
                  <a:blip r:embed="rId3"/>
                </a:buBlip>
                <a:defRPr/>
              </a:pPr>
              <a:r>
                <a:rPr lang="en-US" sz="2000" dirty="0" smtClean="0">
                  <a:gradFill>
                    <a:gsLst>
                      <a:gs pos="0">
                        <a:schemeClr val="bg1"/>
                      </a:gs>
                      <a:gs pos="86000">
                        <a:schemeClr val="bg1"/>
                      </a:gs>
                    </a:gsLst>
                    <a:lin ang="5400000" scaled="0"/>
                  </a:gradFill>
                  <a:latin typeface="Segoe Light"/>
                </a:rPr>
                <a:t>Determine deployment scale</a:t>
              </a:r>
              <a:endParaRPr kumimoji="0" lang="en-US" sz="2000" b="0" i="0" u="none" strike="noStrike" kern="1200" cap="none" spc="0" normalizeH="0" baseline="0" noProof="0" dirty="0" smtClean="0">
                <a:ln>
                  <a:noFill/>
                </a:ln>
                <a:gradFill>
                  <a:gsLst>
                    <a:gs pos="0">
                      <a:schemeClr val="bg1"/>
                    </a:gs>
                    <a:gs pos="86000">
                      <a:schemeClr val="bg1"/>
                    </a:gs>
                  </a:gsLst>
                  <a:lin ang="5400000" scaled="0"/>
                </a:gradFill>
                <a:effectLst/>
                <a:uLnTx/>
                <a:uFillTx/>
                <a:latin typeface="Segoe Light"/>
                <a:ea typeface="+mn-ea"/>
                <a:cs typeface="+mn-cs"/>
              </a:endParaRPr>
            </a:p>
          </p:txBody>
        </p:sp>
      </p:grpSp>
      <p:grpSp>
        <p:nvGrpSpPr>
          <p:cNvPr id="5" name="Group 14"/>
          <p:cNvGrpSpPr/>
          <p:nvPr/>
        </p:nvGrpSpPr>
        <p:grpSpPr>
          <a:xfrm>
            <a:off x="0" y="3885719"/>
            <a:ext cx="9144000" cy="1929878"/>
            <a:chOff x="0" y="3811354"/>
            <a:chExt cx="9144000" cy="1929878"/>
          </a:xfrm>
        </p:grpSpPr>
        <p:sp>
          <p:nvSpPr>
            <p:cNvPr id="7" name="Round Same Side Corner Rectangle 6"/>
            <p:cNvSpPr/>
            <p:nvPr/>
          </p:nvSpPr>
          <p:spPr>
            <a:xfrm rot="16200000">
              <a:off x="3773316" y="370548"/>
              <a:ext cx="1929878" cy="8811490"/>
            </a:xfrm>
            <a:prstGeom prst="round2SameRect">
              <a:avLst>
                <a:gd name="adj1" fmla="val 12733"/>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 Single Corner Rectangle 12"/>
            <p:cNvSpPr/>
            <p:nvPr/>
          </p:nvSpPr>
          <p:spPr>
            <a:xfrm rot="10800000" flipV="1">
              <a:off x="425549" y="3894384"/>
              <a:ext cx="8718451" cy="426026"/>
            </a:xfrm>
            <a:prstGeom prst="round1Rect">
              <a:avLst>
                <a:gd name="adj" fmla="val 337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p:nvPr/>
          </p:nvSpPr>
          <p:spPr>
            <a:xfrm>
              <a:off x="0" y="4319920"/>
              <a:ext cx="9144000" cy="108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4319920"/>
              <a:ext cx="9144000" cy="108858"/>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ingle Corner Rectangle 29"/>
            <p:cNvSpPr/>
            <p:nvPr/>
          </p:nvSpPr>
          <p:spPr>
            <a:xfrm rot="10800000" flipV="1">
              <a:off x="425549" y="3894384"/>
              <a:ext cx="8718451" cy="426026"/>
            </a:xfrm>
            <a:prstGeom prst="round1Rect">
              <a:avLst>
                <a:gd name="adj" fmla="val 33701"/>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9"/>
            <p:cNvSpPr txBox="1">
              <a:spLocks noChangeArrowheads="1"/>
            </p:cNvSpPr>
            <p:nvPr/>
          </p:nvSpPr>
          <p:spPr>
            <a:xfrm>
              <a:off x="640079" y="3899180"/>
              <a:ext cx="8503921" cy="1746632"/>
            </a:xfrm>
            <a:prstGeom prst="rect">
              <a:avLst/>
            </a:prstGeom>
          </p:spPr>
          <p:txBody>
            <a:bodyPr vert="horz" wrap="square" lIns="0" tIns="45720" rIns="0" bIns="45720" rtlCol="0" anchor="t" anchorCtr="0">
              <a:spAutoFit/>
            </a:bodyPr>
            <a:lstStyle/>
            <a:p>
              <a:pPr marL="342900" indent="-342900" defTabSz="914400">
                <a:spcBef>
                  <a:spcPct val="20000"/>
                </a:spcBef>
                <a:spcAft>
                  <a:spcPts val="900"/>
                </a:spcAft>
                <a:buClr>
                  <a:schemeClr val="tx2">
                    <a:lumMod val="40000"/>
                    <a:lumOff val="60000"/>
                  </a:schemeClr>
                </a:buClr>
                <a:buSzPct val="80000"/>
              </a:pPr>
              <a:r>
                <a:rPr lang="en-US" sz="2400" dirty="0" smtClean="0">
                  <a:gradFill>
                    <a:gsLst>
                      <a:gs pos="0">
                        <a:schemeClr val="bg1"/>
                      </a:gs>
                      <a:gs pos="100000">
                        <a:srgbClr val="FFC000"/>
                      </a:gs>
                    </a:gsLst>
                    <a:lin ang="5400000" scaled="0"/>
                  </a:gradFill>
                  <a:latin typeface="Segoe Light"/>
                </a:rPr>
                <a:t>Deployment Process</a:t>
              </a:r>
            </a:p>
            <a:p>
              <a:pPr marL="225425" indent="-225425" defTabSz="914400">
                <a:lnSpc>
                  <a:spcPct val="90000"/>
                </a:lnSpc>
                <a:spcBef>
                  <a:spcPct val="20000"/>
                </a:spcBef>
                <a:spcAft>
                  <a:spcPts val="600"/>
                </a:spcAft>
                <a:buClr>
                  <a:schemeClr val="tx2">
                    <a:lumMod val="40000"/>
                    <a:lumOff val="60000"/>
                  </a:schemeClr>
                </a:buClr>
                <a:buSzPct val="80000"/>
                <a:buBlip>
                  <a:blip r:embed="rId3"/>
                </a:buBlip>
              </a:pPr>
              <a:r>
                <a:rPr lang="en-US" sz="2000" dirty="0" smtClean="0">
                  <a:gradFill>
                    <a:gsLst>
                      <a:gs pos="0">
                        <a:schemeClr val="bg1"/>
                      </a:gs>
                      <a:gs pos="86000">
                        <a:schemeClr val="bg1"/>
                      </a:gs>
                    </a:gsLst>
                    <a:lin ang="5400000" scaled="0"/>
                  </a:gradFill>
                  <a:latin typeface="Segoe Light"/>
                </a:rPr>
                <a:t>Prepare infrastructure</a:t>
              </a:r>
            </a:p>
            <a:p>
              <a:pPr marL="225425" indent="-225425" defTabSz="914400">
                <a:lnSpc>
                  <a:spcPct val="90000"/>
                </a:lnSpc>
                <a:spcBef>
                  <a:spcPct val="20000"/>
                </a:spcBef>
                <a:spcAft>
                  <a:spcPts val="600"/>
                </a:spcAft>
                <a:buClr>
                  <a:schemeClr val="tx2">
                    <a:lumMod val="40000"/>
                    <a:lumOff val="60000"/>
                  </a:schemeClr>
                </a:buClr>
                <a:buSzPct val="80000"/>
                <a:buBlip>
                  <a:blip r:embed="rId3"/>
                </a:buBlip>
              </a:pPr>
              <a:r>
                <a:rPr lang="en-US" sz="2000" dirty="0" smtClean="0">
                  <a:gradFill>
                    <a:gsLst>
                      <a:gs pos="0">
                        <a:schemeClr val="bg1"/>
                      </a:gs>
                      <a:gs pos="86000">
                        <a:schemeClr val="bg1"/>
                      </a:gs>
                    </a:gsLst>
                    <a:lin ang="5400000" scaled="0"/>
                  </a:gradFill>
                  <a:latin typeface="Segoe Light"/>
                </a:rPr>
                <a:t>Configure DirectAccess server</a:t>
              </a:r>
            </a:p>
            <a:p>
              <a:pPr marL="225425" indent="-225425" defTabSz="914400">
                <a:lnSpc>
                  <a:spcPct val="90000"/>
                </a:lnSpc>
                <a:spcBef>
                  <a:spcPct val="20000"/>
                </a:spcBef>
                <a:spcAft>
                  <a:spcPts val="600"/>
                </a:spcAft>
                <a:buClr>
                  <a:schemeClr val="tx2">
                    <a:lumMod val="40000"/>
                    <a:lumOff val="60000"/>
                  </a:schemeClr>
                </a:buClr>
                <a:buSzPct val="80000"/>
                <a:buBlip>
                  <a:blip r:embed="rId3"/>
                </a:buBlip>
              </a:pPr>
              <a:r>
                <a:rPr lang="en-US" sz="2000" dirty="0" smtClean="0">
                  <a:gradFill>
                    <a:gsLst>
                      <a:gs pos="0">
                        <a:schemeClr val="bg1"/>
                      </a:gs>
                      <a:gs pos="86000">
                        <a:schemeClr val="bg1"/>
                      </a:gs>
                    </a:gsLst>
                    <a:lin ang="5400000" scaled="0"/>
                  </a:gradFill>
                  <a:latin typeface="Segoe Light"/>
                </a:rPr>
                <a:t>Customize policies, as needed</a:t>
              </a:r>
            </a:p>
          </p:txBody>
        </p:sp>
      </p:grpSp>
      <p:pic>
        <p:nvPicPr>
          <p:cNvPr id="6146" name="Picture 2" descr="D:\DVD_ART36\Artwork_Imagery\Brand Photos\Scenarios\FY09 Customer Business Center - no exp\man woman standing laptops business casual.png"/>
          <p:cNvPicPr>
            <a:picLocks noChangeAspect="1" noChangeArrowheads="1"/>
          </p:cNvPicPr>
          <p:nvPr/>
        </p:nvPicPr>
        <p:blipFill>
          <a:blip r:embed="rId4"/>
          <a:srcRect/>
          <a:stretch>
            <a:fillRect/>
          </a:stretch>
        </p:blipFill>
        <p:spPr bwMode="auto">
          <a:xfrm>
            <a:off x="5331503" y="1643606"/>
            <a:ext cx="3772340" cy="416833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par>
                                <p:cTn id="8" presetID="1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Right)">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ipe(down)">
                                      <p:cBhvr>
                                        <p:cTn id="1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BranchCache</a:t>
            </a:r>
            <a:r>
              <a:rPr lang="en-US" dirty="0" smtClean="0"/>
              <a: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 xmlns:p14="http://schemas.microsoft.com/office/powerpoint/2007/7/12/main" val="3869079283"/>
      </p:ext>
    </p:extLst>
  </p:cSld>
  <p:clrMapOvr>
    <a:masterClrMapping/>
  </p:clrMapOvr>
  <p:transition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7" descr="clear bubble"/>
          <p:cNvPicPr>
            <a:picLocks noChangeAspect="1" noChangeArrowheads="1"/>
          </p:cNvPicPr>
          <p:nvPr/>
        </p:nvPicPr>
        <p:blipFill>
          <a:blip r:embed="rId3" cstate="print"/>
          <a:srcRect/>
          <a:stretch>
            <a:fillRect/>
          </a:stretch>
        </p:blipFill>
        <p:spPr bwMode="auto">
          <a:xfrm>
            <a:off x="5943600" y="2209800"/>
            <a:ext cx="2803656" cy="1383957"/>
          </a:xfrm>
          <a:prstGeom prst="rect">
            <a:avLst/>
          </a:prstGeom>
          <a:noFill/>
        </p:spPr>
      </p:pic>
      <p:pic>
        <p:nvPicPr>
          <p:cNvPr id="19" name="Picture 67" descr="clear bubble"/>
          <p:cNvPicPr>
            <a:picLocks noChangeAspect="1" noChangeArrowheads="1"/>
          </p:cNvPicPr>
          <p:nvPr/>
        </p:nvPicPr>
        <p:blipFill>
          <a:blip r:embed="rId3" cstate="print"/>
          <a:srcRect/>
          <a:stretch>
            <a:fillRect/>
          </a:stretch>
        </p:blipFill>
        <p:spPr bwMode="auto">
          <a:xfrm>
            <a:off x="836829" y="4061792"/>
            <a:ext cx="4810439" cy="2374557"/>
          </a:xfrm>
          <a:prstGeom prst="rect">
            <a:avLst/>
          </a:prstGeom>
          <a:noFill/>
        </p:spPr>
      </p:pic>
      <p:pic>
        <p:nvPicPr>
          <p:cNvPr id="46" name="Picture 24" descr="application server"/>
          <p:cNvPicPr>
            <a:picLocks noChangeAspect="1" noChangeArrowheads="1"/>
          </p:cNvPicPr>
          <p:nvPr/>
        </p:nvPicPr>
        <p:blipFill>
          <a:blip r:embed="rId4" cstate="print"/>
          <a:srcRect/>
          <a:stretch>
            <a:fillRect/>
          </a:stretch>
        </p:blipFill>
        <p:spPr bwMode="auto">
          <a:xfrm>
            <a:off x="3048430" y="4214192"/>
            <a:ext cx="1522199" cy="1612935"/>
          </a:xfrm>
          <a:prstGeom prst="rect">
            <a:avLst/>
          </a:prstGeom>
          <a:noFill/>
        </p:spPr>
      </p:pic>
      <p:pic>
        <p:nvPicPr>
          <p:cNvPr id="10" name="Picture 24" descr="application server"/>
          <p:cNvPicPr>
            <a:picLocks noChangeAspect="1" noChangeArrowheads="1"/>
          </p:cNvPicPr>
          <p:nvPr/>
        </p:nvPicPr>
        <p:blipFill>
          <a:blip r:embed="rId4" cstate="print"/>
          <a:srcRect/>
          <a:stretch>
            <a:fillRect/>
          </a:stretch>
        </p:blipFill>
        <p:spPr bwMode="auto">
          <a:xfrm>
            <a:off x="1903629" y="4366592"/>
            <a:ext cx="1522199" cy="1612935"/>
          </a:xfrm>
          <a:prstGeom prst="rect">
            <a:avLst/>
          </a:prstGeom>
          <a:noFill/>
        </p:spPr>
      </p:pic>
      <p:pic>
        <p:nvPicPr>
          <p:cNvPr id="45" name="Picture 24" descr="application server"/>
          <p:cNvPicPr>
            <a:picLocks noChangeAspect="1" noChangeArrowheads="1"/>
          </p:cNvPicPr>
          <p:nvPr/>
        </p:nvPicPr>
        <p:blipFill>
          <a:blip r:embed="rId4" cstate="print"/>
          <a:srcRect/>
          <a:stretch>
            <a:fillRect/>
          </a:stretch>
        </p:blipFill>
        <p:spPr bwMode="auto">
          <a:xfrm>
            <a:off x="2894229" y="4671392"/>
            <a:ext cx="1522199" cy="1612935"/>
          </a:xfrm>
          <a:prstGeom prst="rect">
            <a:avLst/>
          </a:prstGeom>
          <a:noFill/>
        </p:spPr>
      </p:pic>
      <p:pic>
        <p:nvPicPr>
          <p:cNvPr id="47" name="Picture 23" descr="XP icon my computer"/>
          <p:cNvPicPr>
            <a:picLocks noChangeAspect="1" noChangeArrowheads="1"/>
          </p:cNvPicPr>
          <p:nvPr/>
        </p:nvPicPr>
        <p:blipFill>
          <a:blip r:embed="rId5" cstate="print"/>
          <a:srcRect/>
          <a:stretch>
            <a:fillRect/>
          </a:stretch>
        </p:blipFill>
        <p:spPr bwMode="auto">
          <a:xfrm>
            <a:off x="6782973" y="2492567"/>
            <a:ext cx="599075" cy="449424"/>
          </a:xfrm>
          <a:prstGeom prst="rect">
            <a:avLst/>
          </a:prstGeom>
          <a:noFill/>
        </p:spPr>
      </p:pic>
      <p:pic>
        <p:nvPicPr>
          <p:cNvPr id="9" name="Picture 23" descr="XP icon my computer"/>
          <p:cNvPicPr>
            <a:picLocks noChangeAspect="1" noChangeArrowheads="1"/>
          </p:cNvPicPr>
          <p:nvPr/>
        </p:nvPicPr>
        <p:blipFill>
          <a:blip r:embed="rId6" cstate="print"/>
          <a:srcRect/>
          <a:stretch>
            <a:fillRect/>
          </a:stretch>
        </p:blipFill>
        <p:spPr bwMode="auto">
          <a:xfrm>
            <a:off x="7341562" y="2457646"/>
            <a:ext cx="779154" cy="584518"/>
          </a:xfrm>
          <a:prstGeom prst="rect">
            <a:avLst/>
          </a:prstGeom>
          <a:noFill/>
        </p:spPr>
      </p:pic>
      <p:pic>
        <p:nvPicPr>
          <p:cNvPr id="32" name="Picture 6" descr="laptop"/>
          <p:cNvPicPr>
            <a:picLocks noChangeAspect="1" noChangeArrowheads="1"/>
          </p:cNvPicPr>
          <p:nvPr/>
        </p:nvPicPr>
        <p:blipFill>
          <a:blip r:embed="rId7" cstate="print"/>
          <a:srcRect/>
          <a:stretch>
            <a:fillRect/>
          </a:stretch>
        </p:blipFill>
        <p:spPr bwMode="auto">
          <a:xfrm>
            <a:off x="6672694" y="2868656"/>
            <a:ext cx="558550" cy="326876"/>
          </a:xfrm>
          <a:prstGeom prst="rect">
            <a:avLst/>
          </a:prstGeom>
          <a:noFill/>
        </p:spPr>
      </p:pic>
      <p:pic>
        <p:nvPicPr>
          <p:cNvPr id="17" name="Picture 6" descr="laptop"/>
          <p:cNvPicPr>
            <a:picLocks noChangeAspect="1" noChangeArrowheads="1"/>
          </p:cNvPicPr>
          <p:nvPr/>
        </p:nvPicPr>
        <p:blipFill>
          <a:blip r:embed="rId8" cstate="print"/>
          <a:srcRect/>
          <a:stretch>
            <a:fillRect/>
          </a:stretch>
        </p:blipFill>
        <p:spPr bwMode="auto">
          <a:xfrm>
            <a:off x="6493564" y="2774766"/>
            <a:ext cx="381382" cy="223193"/>
          </a:xfrm>
          <a:prstGeom prst="rect">
            <a:avLst/>
          </a:prstGeom>
          <a:noFill/>
        </p:spPr>
      </p:pic>
      <p:pic>
        <p:nvPicPr>
          <p:cNvPr id="18" name="Picture 6" descr="laptop"/>
          <p:cNvPicPr>
            <a:picLocks noChangeAspect="1" noChangeArrowheads="1"/>
          </p:cNvPicPr>
          <p:nvPr/>
        </p:nvPicPr>
        <p:blipFill>
          <a:blip r:embed="rId9" cstate="print"/>
          <a:srcRect/>
          <a:stretch>
            <a:fillRect/>
          </a:stretch>
        </p:blipFill>
        <p:spPr bwMode="auto">
          <a:xfrm>
            <a:off x="7147669" y="2957704"/>
            <a:ext cx="653581" cy="382490"/>
          </a:xfrm>
          <a:prstGeom prst="rect">
            <a:avLst/>
          </a:prstGeom>
          <a:noFill/>
        </p:spPr>
      </p:pic>
      <p:sp>
        <p:nvSpPr>
          <p:cNvPr id="21" name="TextBox 20"/>
          <p:cNvSpPr txBox="1"/>
          <p:nvPr/>
        </p:nvSpPr>
        <p:spPr>
          <a:xfrm>
            <a:off x="299506" y="1116496"/>
            <a:ext cx="5481629" cy="2446824"/>
          </a:xfrm>
          <a:prstGeom prst="rect">
            <a:avLst/>
          </a:prstGeom>
          <a:noFill/>
        </p:spPr>
        <p:txBody>
          <a:bodyPr wrap="none" rtlCol="0">
            <a:spAutoFit/>
          </a:bodyPr>
          <a:lstStyle/>
          <a:p>
            <a:r>
              <a:rPr lang="en-US" sz="2400" b="1" dirty="0" smtClean="0"/>
              <a:t>Thin, expensive WAN links between </a:t>
            </a:r>
          </a:p>
          <a:p>
            <a:r>
              <a:rPr lang="en-US" sz="2400" b="1" dirty="0" smtClean="0"/>
              <a:t>main office and branch offices</a:t>
            </a:r>
          </a:p>
          <a:p>
            <a:endParaRPr lang="en-US" sz="2400" b="1" dirty="0" smtClean="0"/>
          </a:p>
          <a:p>
            <a:endParaRPr lang="en-US" sz="900" b="1" dirty="0" smtClean="0"/>
          </a:p>
          <a:p>
            <a:pPr>
              <a:buFont typeface="Arial" pitchFamily="34" charset="0"/>
              <a:buChar char="•"/>
            </a:pPr>
            <a:r>
              <a:rPr lang="en-US" sz="2400" dirty="0" smtClean="0"/>
              <a:t> High link utilization</a:t>
            </a:r>
          </a:p>
          <a:p>
            <a:pPr>
              <a:buFont typeface="Arial" pitchFamily="34" charset="0"/>
              <a:buChar char="•"/>
            </a:pPr>
            <a:r>
              <a:rPr lang="en-US" sz="2400" dirty="0" smtClean="0"/>
              <a:t> Poor application responsiveness</a:t>
            </a:r>
          </a:p>
          <a:p>
            <a:pPr>
              <a:buFont typeface="Arial" pitchFamily="34" charset="0"/>
              <a:buChar char="•"/>
            </a:pPr>
            <a:r>
              <a:rPr lang="en-US" sz="2400" dirty="0" smtClean="0"/>
              <a:t> Trend towards data centralization</a:t>
            </a:r>
          </a:p>
        </p:txBody>
      </p:sp>
      <p:cxnSp>
        <p:nvCxnSpPr>
          <p:cNvPr id="24" name="Straight Connector 23"/>
          <p:cNvCxnSpPr/>
          <p:nvPr/>
        </p:nvCxnSpPr>
        <p:spPr>
          <a:xfrm flipV="1">
            <a:off x="4969565" y="3498575"/>
            <a:ext cx="1616765" cy="1103242"/>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p:txBody>
          <a:bodyPr>
            <a:normAutofit/>
          </a:bodyPr>
          <a:lstStyle/>
          <a:p>
            <a:r>
              <a:rPr lang="en-US" dirty="0" smtClean="0"/>
              <a:t>Problem Background</a:t>
            </a:r>
            <a:endParaRPr lang="en-US" dirty="0"/>
          </a:p>
        </p:txBody>
      </p:sp>
    </p:spTree>
    <p:extLst>
      <p:ext uri="{BB962C8B-B14F-4D97-AF65-F5344CB8AC3E}">
        <p14:creationId xmlns="" xmlns:p14="http://schemas.microsoft.com/office/powerpoint/2007/7/12/main" val="3570869925"/>
      </p:ext>
    </p:extLst>
  </p:cSld>
  <p:clrMapOvr>
    <a:masterClrMapping/>
  </p:clrMapOvr>
  <p:transition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657600"/>
            <a:ext cx="6994362" cy="1523494"/>
          </a:xfrm>
        </p:spPr>
        <p:txBody>
          <a:bodyPr/>
          <a:lstStyle/>
          <a:p>
            <a:r>
              <a:rPr sz="4400" smtClean="0"/>
              <a:t/>
            </a:r>
            <a:br>
              <a:rPr sz="4400" smtClean="0"/>
            </a:br>
            <a:r>
              <a:rPr sz="3200" smtClean="0">
                <a:cs typeface="+mn-cs"/>
              </a:rPr>
              <a:t/>
            </a:r>
            <a:br>
              <a:rPr sz="3200" smtClean="0">
                <a:cs typeface="+mn-cs"/>
              </a:rPr>
            </a:br>
            <a:r>
              <a:rPr sz="3200" smtClean="0">
                <a:cs typeface="+mn-cs"/>
              </a:rPr>
              <a:t/>
            </a:r>
            <a:br>
              <a:rPr sz="3200" smtClean="0">
                <a:cs typeface="+mn-cs"/>
              </a:rPr>
            </a:br>
            <a:endParaRPr sz="3200" dirty="0">
              <a:cs typeface="+mn-cs"/>
            </a:endParaRPr>
          </a:p>
        </p:txBody>
      </p:sp>
      <p:sp>
        <p:nvSpPr>
          <p:cNvPr id="4" name="Text Placeholder 3"/>
          <p:cNvSpPr>
            <a:spLocks noGrp="1"/>
          </p:cNvSpPr>
          <p:nvPr>
            <p:ph type="body" sz="quarter" idx="10"/>
          </p:nvPr>
        </p:nvSpPr>
        <p:spPr>
          <a:xfrm>
            <a:off x="1371600" y="1447800"/>
            <a:ext cx="6994950" cy="1384994"/>
          </a:xfrm>
        </p:spPr>
        <p:txBody>
          <a:bodyPr/>
          <a:lstStyle/>
          <a:p>
            <a:r>
              <a:rPr sz="7200" smtClean="0"/>
              <a:t>BranchCache</a:t>
            </a:r>
            <a:r>
              <a:rPr lang="en-US" sz="7200" dirty="0" smtClean="0"/>
              <a:t>™</a:t>
            </a:r>
            <a:endParaRPr lang="en-US" sz="7200" dirty="0"/>
          </a:p>
        </p:txBody>
      </p:sp>
      <p:sp>
        <p:nvSpPr>
          <p:cNvPr id="7" name="Text Placeholder 2"/>
          <p:cNvSpPr txBox="1">
            <a:spLocks/>
          </p:cNvSpPr>
          <p:nvPr/>
        </p:nvSpPr>
        <p:spPr>
          <a:xfrm>
            <a:off x="228600" y="2057400"/>
            <a:ext cx="8382000" cy="3693319"/>
          </a:xfrm>
          <a:prstGeom prst="rect">
            <a:avLst/>
          </a:prstGeom>
        </p:spPr>
        <p:txBody>
          <a:bodyPr vert="horz" wrap="square" lIns="0" tIns="0" rIns="0" bIns="0" rtlCol="0">
            <a:spAutoFit/>
          </a:bodyPr>
          <a:lstStyle/>
          <a:p>
            <a:pPr marL="463550" indent="-463550" algn="l" defTabSz="914363" rtl="0">
              <a:lnSpc>
                <a:spcPct val="90000"/>
              </a:lnSpc>
              <a:spcBef>
                <a:spcPct val="20000"/>
              </a:spcBef>
              <a:buSzPct val="120000"/>
              <a:buFontTx/>
              <a:buBlip>
                <a:blip r:embed="rId3"/>
              </a:buBlip>
              <a:defRPr/>
            </a:pPr>
            <a:endParaRPr lang="en-US" sz="3200" kern="1200" dirty="0">
              <a:solidFill>
                <a:srgbClr val="FFFFFF"/>
              </a:solidFill>
              <a:latin typeface="Calibri" pitchFamily="34" charset="0"/>
              <a:ea typeface="+mn-ea"/>
              <a:cs typeface="+mn-cs"/>
            </a:endParaRPr>
          </a:p>
          <a:p>
            <a:pPr marL="463550" indent="-463550" algn="l" defTabSz="914363" rtl="0">
              <a:lnSpc>
                <a:spcPct val="90000"/>
              </a:lnSpc>
              <a:spcBef>
                <a:spcPct val="20000"/>
              </a:spcBef>
              <a:buSzPct val="120000"/>
              <a:buFontTx/>
              <a:buBlip>
                <a:blip r:embed="rId3"/>
              </a:buBlip>
            </a:pPr>
            <a:r>
              <a:rPr lang="en-US" sz="3200" kern="1200" dirty="0">
                <a:solidFill>
                  <a:srgbClr val="FFFFFF"/>
                </a:solidFill>
                <a:latin typeface="Arial" charset="0"/>
                <a:ea typeface="+mn-ea"/>
                <a:cs typeface="+mn-cs"/>
              </a:rPr>
              <a:t>Reduce </a:t>
            </a:r>
            <a:r>
              <a:rPr lang="en-US" sz="3200" kern="1200" dirty="0" smtClean="0">
                <a:solidFill>
                  <a:srgbClr val="FFFFFF"/>
                </a:solidFill>
                <a:latin typeface="Arial" charset="0"/>
                <a:ea typeface="+mn-ea"/>
                <a:cs typeface="+mn-cs"/>
              </a:rPr>
              <a:t>bandwidth utilization</a:t>
            </a:r>
            <a:endParaRPr lang="en-US" sz="3200" kern="1200" dirty="0">
              <a:solidFill>
                <a:srgbClr val="FFFFFF"/>
              </a:solidFill>
              <a:latin typeface="Arial" charset="0"/>
              <a:ea typeface="+mn-ea"/>
              <a:cs typeface="+mn-cs"/>
            </a:endParaRPr>
          </a:p>
          <a:p>
            <a:pPr marL="463550" indent="-463550" algn="l" defTabSz="914363" rtl="0">
              <a:lnSpc>
                <a:spcPct val="90000"/>
              </a:lnSpc>
              <a:spcBef>
                <a:spcPct val="20000"/>
              </a:spcBef>
              <a:buSzPct val="120000"/>
              <a:buFontTx/>
              <a:buBlip>
                <a:blip r:embed="rId3"/>
              </a:buBlip>
            </a:pPr>
            <a:r>
              <a:rPr lang="en-US" sz="3200" kern="1200" dirty="0">
                <a:solidFill>
                  <a:srgbClr val="FFFFFF"/>
                </a:solidFill>
                <a:latin typeface="Arial" charset="0"/>
                <a:ea typeface="+mn-ea"/>
                <a:cs typeface="+mn-cs"/>
              </a:rPr>
              <a:t>Improve </a:t>
            </a:r>
            <a:r>
              <a:rPr lang="en-US" sz="3200" kern="1200" dirty="0" smtClean="0">
                <a:solidFill>
                  <a:srgbClr val="FFFFFF"/>
                </a:solidFill>
                <a:latin typeface="Arial" charset="0"/>
                <a:ea typeface="+mn-ea"/>
                <a:cs typeface="+mn-cs"/>
              </a:rPr>
              <a:t>end user experience</a:t>
            </a:r>
            <a:endParaRPr lang="en-US" sz="3200" kern="1200" dirty="0">
              <a:solidFill>
                <a:srgbClr val="FFFFFF"/>
              </a:solidFill>
              <a:latin typeface="Arial" charset="0"/>
              <a:ea typeface="+mn-ea"/>
              <a:cs typeface="+mn-cs"/>
            </a:endParaRPr>
          </a:p>
          <a:p>
            <a:pPr marL="463550" indent="-463550" algn="l" defTabSz="914363" rtl="0">
              <a:lnSpc>
                <a:spcPct val="90000"/>
              </a:lnSpc>
              <a:spcBef>
                <a:spcPct val="20000"/>
              </a:spcBef>
              <a:buSzPct val="120000"/>
              <a:buFontTx/>
              <a:buBlip>
                <a:blip r:embed="rId3"/>
              </a:buBlip>
            </a:pPr>
            <a:r>
              <a:rPr lang="en-US" sz="3200" kern="1200" dirty="0">
                <a:solidFill>
                  <a:srgbClr val="FFFFFF"/>
                </a:solidFill>
                <a:latin typeface="Arial" charset="0"/>
                <a:ea typeface="+mn-ea"/>
                <a:cs typeface="+mn-cs"/>
              </a:rPr>
              <a:t>Preserve </a:t>
            </a:r>
            <a:r>
              <a:rPr lang="en-US" sz="3200" kern="1200" dirty="0" smtClean="0">
                <a:solidFill>
                  <a:srgbClr val="FFFFFF"/>
                </a:solidFill>
                <a:latin typeface="Arial" charset="0"/>
                <a:ea typeface="+mn-ea"/>
                <a:cs typeface="+mn-cs"/>
              </a:rPr>
              <a:t>e2e security</a:t>
            </a:r>
            <a:endParaRPr lang="en-US" sz="3200" kern="1200" dirty="0">
              <a:solidFill>
                <a:srgbClr val="FFFFFF"/>
              </a:solidFill>
              <a:latin typeface="Arial" charset="0"/>
              <a:ea typeface="+mn-ea"/>
              <a:cs typeface="+mn-cs"/>
            </a:endParaRPr>
          </a:p>
          <a:p>
            <a:pPr marL="463550" indent="-463550" algn="l" defTabSz="914363" rtl="0">
              <a:lnSpc>
                <a:spcPct val="90000"/>
              </a:lnSpc>
              <a:spcBef>
                <a:spcPct val="20000"/>
              </a:spcBef>
              <a:buSzPct val="120000"/>
              <a:buFontTx/>
              <a:buBlip>
                <a:blip r:embed="rId3"/>
              </a:buBlip>
            </a:pPr>
            <a:r>
              <a:rPr lang="en-US" sz="3200" kern="1200" dirty="0">
                <a:solidFill>
                  <a:srgbClr val="FFFFFF"/>
                </a:solidFill>
                <a:latin typeface="Arial" charset="0"/>
                <a:ea typeface="+mn-ea"/>
                <a:cs typeface="+mn-cs"/>
              </a:rPr>
              <a:t>Simple to </a:t>
            </a:r>
            <a:r>
              <a:rPr lang="en-US" sz="3200" dirty="0" smtClean="0">
                <a:solidFill>
                  <a:srgbClr val="FFFFFF"/>
                </a:solidFill>
                <a:latin typeface="Arial" charset="0"/>
              </a:rPr>
              <a:t>d</a:t>
            </a:r>
            <a:r>
              <a:rPr lang="en-US" sz="3200" kern="1200" dirty="0" smtClean="0">
                <a:solidFill>
                  <a:srgbClr val="FFFFFF"/>
                </a:solidFill>
                <a:latin typeface="Arial" charset="0"/>
                <a:ea typeface="+mn-ea"/>
                <a:cs typeface="+mn-cs"/>
              </a:rPr>
              <a:t>eploy</a:t>
            </a:r>
            <a:endParaRPr lang="en-US" sz="3200" kern="1200" dirty="0">
              <a:solidFill>
                <a:srgbClr val="FFFFFF"/>
              </a:solidFill>
              <a:latin typeface="Arial" charset="0"/>
              <a:ea typeface="+mn-ea"/>
              <a:cs typeface="+mn-cs"/>
            </a:endParaRPr>
          </a:p>
          <a:p>
            <a:pPr marL="463550" indent="-463550" algn="l" defTabSz="914363" rtl="0">
              <a:lnSpc>
                <a:spcPct val="90000"/>
              </a:lnSpc>
              <a:spcBef>
                <a:spcPct val="20000"/>
              </a:spcBef>
              <a:buSzPct val="120000"/>
              <a:buFontTx/>
              <a:buBlip>
                <a:blip r:embed="rId3"/>
              </a:buBlip>
            </a:pPr>
            <a:endParaRPr lang="en-US" sz="3200" kern="1200" dirty="0">
              <a:solidFill>
                <a:srgbClr val="FFFFFF"/>
              </a:solidFill>
              <a:latin typeface="Arial" charset="0"/>
              <a:ea typeface="+mn-ea"/>
              <a:cs typeface="+mn-cs"/>
            </a:endParaRPr>
          </a:p>
          <a:p>
            <a:pPr marL="463550" indent="-463550" algn="l" defTabSz="914363" rtl="0">
              <a:lnSpc>
                <a:spcPct val="90000"/>
              </a:lnSpc>
              <a:spcBef>
                <a:spcPct val="20000"/>
              </a:spcBef>
              <a:buSzPct val="120000"/>
              <a:buFontTx/>
              <a:buBlip>
                <a:blip r:embed="rId3"/>
              </a:buBlip>
            </a:pPr>
            <a:endParaRPr lang="en-US" sz="3200" kern="1200" dirty="0">
              <a:solidFill>
                <a:srgbClr val="FFFFFF"/>
              </a:solidFill>
              <a:latin typeface="Calibri" pitchFamily="34" charset="0"/>
              <a:ea typeface="+mn-ea"/>
              <a:cs typeface="+mn-cs"/>
            </a:endParaRPr>
          </a:p>
        </p:txBody>
      </p:sp>
      <p:sp>
        <p:nvSpPr>
          <p:cNvPr id="8" name="7-Point Star 7"/>
          <p:cNvSpPr/>
          <p:nvPr/>
        </p:nvSpPr>
        <p:spPr bwMode="auto">
          <a:xfrm>
            <a:off x="685800" y="152400"/>
            <a:ext cx="2133600" cy="1447800"/>
          </a:xfrm>
          <a:prstGeom prst="star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rPr>
              <a:t>New in Win7 and WS08R2</a:t>
            </a:r>
          </a:p>
        </p:txBody>
      </p:sp>
      <p:sp>
        <p:nvSpPr>
          <p:cNvPr id="9" name="Title 6"/>
          <p:cNvSpPr txBox="1">
            <a:spLocks/>
          </p:cNvSpPr>
          <p:nvPr/>
        </p:nvSpPr>
        <p:spPr>
          <a:xfrm>
            <a:off x="3140238" y="533400"/>
            <a:ext cx="6994362" cy="761494"/>
          </a:xfrm>
          <a:prstGeom prst="rect">
            <a:avLst/>
          </a:prstGeom>
        </p:spPr>
        <p:txBody>
          <a:bodyPr vert="horz" wrap="square" lIns="0" tIns="0" rIns="0" bIns="0" rtlCol="0" anchor="b" anchorCtr="0">
            <a:noAutofit/>
          </a:bodyPr>
          <a:lstStyle/>
          <a:p>
            <a:pPr algn="l" defTabSz="914363" rtl="0" fontAlgn="base">
              <a:lnSpc>
                <a:spcPct val="90000"/>
              </a:lnSpc>
              <a:spcBef>
                <a:spcPct val="0"/>
              </a:spcBef>
              <a:spcAft>
                <a:spcPct val="0"/>
              </a:spcAft>
              <a:defRPr/>
            </a:pPr>
            <a:r>
              <a:rPr lang="en-US" sz="5400" kern="1200"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Introducing</a:t>
            </a:r>
            <a:endParaRPr lang="en-US" sz="5400" kern="12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endParaRPr>
          </a:p>
        </p:txBody>
      </p:sp>
    </p:spTree>
    <p:extLst>
      <p:ext uri="{BB962C8B-B14F-4D97-AF65-F5344CB8AC3E}">
        <p14:creationId xmlns="" xmlns:p14="http://schemas.microsoft.com/office/powerpoint/2007/7/12/main" val="45235062"/>
      </p:ext>
    </p:extLst>
  </p:cSld>
  <p:clrMapOvr>
    <a:masterClrMapping/>
  </p:clrMapOvr>
  <p:transition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Overview</a:t>
            </a:r>
            <a:endParaRPr lang="en-US" dirty="0"/>
          </a:p>
        </p:txBody>
      </p:sp>
      <p:sp>
        <p:nvSpPr>
          <p:cNvPr id="3" name="Content Placeholder 2"/>
          <p:cNvSpPr>
            <a:spLocks noGrp="1"/>
          </p:cNvSpPr>
          <p:nvPr>
            <p:ph idx="1"/>
          </p:nvPr>
        </p:nvSpPr>
        <p:spPr>
          <a:xfrm>
            <a:off x="381000" y="1412875"/>
            <a:ext cx="8382000" cy="5238357"/>
          </a:xfrm>
        </p:spPr>
        <p:txBody>
          <a:bodyPr/>
          <a:lstStyle/>
          <a:p>
            <a:r>
              <a:rPr lang="en-US" dirty="0" smtClean="0"/>
              <a:t>Retrieve content from within the branch when available</a:t>
            </a:r>
          </a:p>
          <a:p>
            <a:pPr lvl="1"/>
            <a:r>
              <a:rPr lang="en-US" dirty="0" smtClean="0"/>
              <a:t>Distributed: From other clients in the branch</a:t>
            </a:r>
          </a:p>
          <a:p>
            <a:pPr lvl="1"/>
            <a:r>
              <a:rPr lang="en-US" dirty="0" smtClean="0"/>
              <a:t>Centralized: From a “hosted cache”</a:t>
            </a:r>
          </a:p>
          <a:p>
            <a:pPr lvl="1"/>
            <a:endParaRPr lang="en-US" dirty="0" smtClean="0"/>
          </a:p>
          <a:p>
            <a:r>
              <a:rPr lang="en-US" dirty="0" smtClean="0"/>
              <a:t>Client can only retrieve content locally if authorized by the server</a:t>
            </a:r>
          </a:p>
          <a:p>
            <a:pPr>
              <a:buNone/>
            </a:pPr>
            <a:endParaRPr lang="en-US" dirty="0" smtClean="0"/>
          </a:p>
          <a:p>
            <a:r>
              <a:rPr lang="en-US" dirty="0" smtClean="0"/>
              <a:t>Used by HTTP, HTTPS, SMB, BITS</a:t>
            </a:r>
          </a:p>
          <a:p>
            <a:pPr lvl="1"/>
            <a:r>
              <a:rPr lang="en-US" dirty="0" smtClean="0"/>
              <a:t>Transparent to client and server applications building on it</a:t>
            </a:r>
          </a:p>
        </p:txBody>
      </p:sp>
    </p:spTree>
    <p:extLst>
      <p:ext uri="{BB962C8B-B14F-4D97-AF65-F5344CB8AC3E}">
        <p14:creationId xmlns="" xmlns:p14="http://schemas.microsoft.com/office/powerpoint/2007/7/12/main" val="369521121"/>
      </p:ext>
    </p:extLst>
  </p:cSld>
  <p:clrMapOvr>
    <a:masterClrMapping/>
  </p:clrMapOvr>
  <p:transition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ache2.asset-cache.net/xc/85695189.jpg?v=1&amp;c=NewsMaker&amp;k=2&amp;d=EA0EF8B2380A8E695FD2B527BD116F5C"/>
          <p:cNvPicPr>
            <a:picLocks noChangeAspect="1" noChangeArrowheads="1"/>
          </p:cNvPicPr>
          <p:nvPr/>
        </p:nvPicPr>
        <p:blipFill>
          <a:blip r:embed="rId4" cstate="print">
            <a:clrChange>
              <a:clrFrom>
                <a:srgbClr val="F5F5F5"/>
              </a:clrFrom>
              <a:clrTo>
                <a:srgbClr val="F5F5F5">
                  <a:alpha val="0"/>
                </a:srgbClr>
              </a:clrTo>
            </a:clrChange>
            <a:extLst>
              <a:ext uri="28A0092B-C50C-407e-A947-70E740481C1C">
                <a14:useLocalDpi xmlns="" xmlns:a14="http://schemas.microsoft.com/office/drawing/2007/7/7/main" val="0"/>
              </a:ext>
            </a:extLst>
          </a:blip>
          <a:srcRect/>
          <a:stretch>
            <a:fillRect/>
          </a:stretch>
        </p:blipFill>
        <p:spPr bwMode="auto">
          <a:xfrm>
            <a:off x="6305550" y="-76200"/>
            <a:ext cx="3219450" cy="60388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9" name="Round Same Side Corner Rectangle 8"/>
          <p:cNvSpPr/>
          <p:nvPr/>
        </p:nvSpPr>
        <p:spPr bwMode="ltGray">
          <a:xfrm rot="10800000">
            <a:off x="304800" y="1600200"/>
            <a:ext cx="6318250" cy="1981200"/>
          </a:xfrm>
          <a:prstGeom prst="round2SameRect">
            <a:avLst>
              <a:gd name="adj1" fmla="val 2599"/>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fontAlgn="base">
              <a:lnSpc>
                <a:spcPct val="90000"/>
              </a:lnSpc>
              <a:spcBef>
                <a:spcPct val="0"/>
              </a:spcBef>
              <a:spcAft>
                <a:spcPct val="0"/>
              </a:spcAft>
              <a:defRPr/>
            </a:pPr>
            <a:endParaRPr lang="en-US" dirty="0">
              <a:solidFill>
                <a:srgbClr val="FFFFFF"/>
              </a:solidFill>
              <a:latin typeface="Segoe"/>
            </a:endParaRPr>
          </a:p>
        </p:txBody>
      </p:sp>
      <p:sp>
        <p:nvSpPr>
          <p:cNvPr id="2" name="Title 1"/>
          <p:cNvSpPr>
            <a:spLocks noGrp="1"/>
          </p:cNvSpPr>
          <p:nvPr>
            <p:ph type="title"/>
          </p:nvPr>
        </p:nvSpPr>
        <p:spPr/>
        <p:txBody>
          <a:bodyPr/>
          <a:lstStyle/>
          <a:p>
            <a:r>
              <a:rPr lang="en-US" dirty="0" err="1" smtClean="0"/>
              <a:t>BranchCache</a:t>
            </a:r>
            <a:r>
              <a:rPr lang="en-US" dirty="0" smtClean="0"/>
              <a:t> Deployment</a:t>
            </a:r>
            <a:endParaRPr lang="en-US" dirty="0"/>
          </a:p>
        </p:txBody>
      </p:sp>
      <p:sp>
        <p:nvSpPr>
          <p:cNvPr id="3" name="Content Placeholder 2"/>
          <p:cNvSpPr>
            <a:spLocks noGrp="1"/>
          </p:cNvSpPr>
          <p:nvPr>
            <p:ph idx="1"/>
          </p:nvPr>
        </p:nvSpPr>
        <p:spPr>
          <a:xfrm>
            <a:off x="733424" y="1828800"/>
            <a:ext cx="5895975" cy="1526572"/>
          </a:xfrm>
        </p:spPr>
        <p:txBody>
          <a:bodyPr/>
          <a:lstStyle/>
          <a:p>
            <a:pPr marL="514350" indent="-514350">
              <a:buFont typeface="+mj-lt"/>
              <a:buAutoNum type="arabicPeriod"/>
            </a:pPr>
            <a:r>
              <a:rPr lang="en-US" dirty="0" smtClean="0"/>
              <a:t>Select a deployment strategy</a:t>
            </a:r>
          </a:p>
          <a:p>
            <a:pPr marL="514350" indent="-514350">
              <a:buFont typeface="+mj-lt"/>
              <a:buAutoNum type="arabicPeriod"/>
            </a:pPr>
            <a:r>
              <a:rPr lang="en-US" dirty="0" smtClean="0"/>
              <a:t>Deploy infrastructure</a:t>
            </a:r>
            <a:endParaRPr lang="en-US" sz="2000" dirty="0" smtClean="0"/>
          </a:p>
          <a:p>
            <a:pPr marL="514350" indent="-514350">
              <a:buFont typeface="+mj-lt"/>
              <a:buAutoNum type="arabicPeriod"/>
            </a:pPr>
            <a:r>
              <a:rPr lang="en-US" dirty="0" smtClean="0"/>
              <a:t>Configure the clients</a:t>
            </a:r>
            <a:endParaRPr lang="en-US" sz="2000" dirty="0"/>
          </a:p>
        </p:txBody>
      </p:sp>
      <p:sp>
        <p:nvSpPr>
          <p:cNvPr id="10" name="Rounded Rectangle 9"/>
          <p:cNvSpPr/>
          <p:nvPr/>
        </p:nvSpPr>
        <p:spPr>
          <a:xfrm rot="5400000">
            <a:off x="4300202" y="-2769852"/>
            <a:ext cx="543596" cy="8369300"/>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3" name="TextBox 11277"/>
          <p:cNvSpPr txBox="1">
            <a:spLocks noChangeArrowheads="1"/>
          </p:cNvSpPr>
          <p:nvPr/>
        </p:nvSpPr>
        <p:spPr bwMode="white">
          <a:xfrm>
            <a:off x="510182" y="1314934"/>
            <a:ext cx="8246468" cy="300723"/>
          </a:xfrm>
          <a:prstGeom prst="rect">
            <a:avLst/>
          </a:prstGeom>
          <a:noFill/>
          <a:ln w="9525">
            <a:noFill/>
            <a:miter lim="800000"/>
            <a:headEnd/>
            <a:tailEnd/>
          </a:ln>
        </p:spPr>
        <p:txBody>
          <a:bodyPr wrap="square" lIns="0" tIns="0" rIns="0" bIns="0" anchor="ctr">
            <a:spAutoFit/>
          </a:bodyPr>
          <a:lstStyle/>
          <a:p>
            <a:pPr marL="177800" indent="-177800" defTabSz="914099" fontAlgn="base">
              <a:lnSpc>
                <a:spcPts val="2000"/>
              </a:lnSpc>
              <a:spcBef>
                <a:spcPct val="0"/>
              </a:spcBef>
              <a:spcAft>
                <a:spcPct val="0"/>
              </a:spcAft>
              <a:defRPr/>
            </a:pPr>
            <a:r>
              <a:rPr lang="en-US" sz="3200" b="1" dirty="0" smtClean="0">
                <a:solidFill>
                  <a:srgbClr val="FFFFFF"/>
                </a:solidFill>
                <a:effectLst>
                  <a:outerShdw blurRad="38100" dist="38100" dir="2700000" algn="tl">
                    <a:srgbClr val="000000">
                      <a:alpha val="43137"/>
                    </a:srgbClr>
                  </a:outerShdw>
                </a:effectLst>
                <a:latin typeface="Calibri" pitchFamily="34" charset="0"/>
              </a:rPr>
              <a:t>Get ready step by step</a:t>
            </a:r>
          </a:p>
        </p:txBody>
      </p:sp>
    </p:spTree>
    <p:custDataLst>
      <p:tags r:id="rId1"/>
    </p:custDataLst>
    <p:extLst>
      <p:ext uri="{BB962C8B-B14F-4D97-AF65-F5344CB8AC3E}">
        <p14:creationId xmlns="" xmlns:p14="http://schemas.microsoft.com/office/powerpoint/2007/7/12/main" val="420566665"/>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215"/>
          <p:cNvSpPr/>
          <p:nvPr/>
        </p:nvSpPr>
        <p:spPr>
          <a:xfrm rot="5400000">
            <a:off x="6793659" y="1897102"/>
            <a:ext cx="533400"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12" name="Content Placeholder 3"/>
          <p:cNvSpPr txBox="1">
            <a:spLocks/>
          </p:cNvSpPr>
          <p:nvPr/>
        </p:nvSpPr>
        <p:spPr>
          <a:xfrm>
            <a:off x="4794954" y="3523442"/>
            <a:ext cx="4114800" cy="387798"/>
          </a:xfrm>
          <a:prstGeom prst="rect">
            <a:avLst/>
          </a:prstGeom>
        </p:spPr>
        <p:txBody>
          <a:bodyPr vert="horz" lIns="91440" tIns="45720" rIns="91440" bIns="45720" rtlCol="0">
            <a:noAutofit/>
          </a:bodyPr>
          <a:lstStyle/>
          <a:p>
            <a:pPr indent="-339976" algn="r">
              <a:lnSpc>
                <a:spcPct val="110000"/>
              </a:lnSpc>
              <a:spcBef>
                <a:spcPct val="20000"/>
              </a:spcBef>
            </a:pPr>
            <a:r>
              <a:rPr lang="en-US" sz="2000" dirty="0" smtClean="0">
                <a:solidFill>
                  <a:srgbClr val="FFFF00"/>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Hosted Cache</a:t>
            </a:r>
            <a:endParaRPr lang="en-US" sz="2000" dirty="0">
              <a:solidFill>
                <a:srgbClr val="FFFF00"/>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114" name="Rectangle 113"/>
          <p:cNvSpPr/>
          <p:nvPr/>
        </p:nvSpPr>
        <p:spPr>
          <a:xfrm>
            <a:off x="4871154" y="3796266"/>
            <a:ext cx="4114800" cy="338554"/>
          </a:xfrm>
          <a:prstGeom prst="rect">
            <a:avLst/>
          </a:prstGeom>
        </p:spPr>
        <p:txBody>
          <a:bodyPr wrap="square">
            <a:spAutoFit/>
          </a:bodyPr>
          <a:lstStyle/>
          <a:p>
            <a:pPr algn="r"/>
            <a:r>
              <a:rPr lang="en-US" sz="1600" b="1" dirty="0" smtClean="0">
                <a:solidFill>
                  <a:schemeClr val="accent2">
                    <a:lumMod val="60000"/>
                    <a:lumOff val="40000"/>
                  </a:schemeClr>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Data cached at the host server</a:t>
            </a:r>
          </a:p>
        </p:txBody>
      </p:sp>
      <p:sp>
        <p:nvSpPr>
          <p:cNvPr id="2" name="Title 1"/>
          <p:cNvSpPr>
            <a:spLocks noGrp="1"/>
          </p:cNvSpPr>
          <p:nvPr>
            <p:ph type="title"/>
          </p:nvPr>
        </p:nvSpPr>
        <p:spPr>
          <a:xfrm>
            <a:off x="381000" y="230189"/>
            <a:ext cx="8382000" cy="1218795"/>
          </a:xfrm>
        </p:spPr>
        <p:txBody>
          <a:bodyPr>
            <a:normAutofit/>
          </a:bodyPr>
          <a:lstStyle/>
          <a:p>
            <a:r>
              <a:rPr smtClean="0"/>
              <a:t>1.	Select a Deployment Strategy</a:t>
            </a:r>
            <a:endParaRPr lang="en-US" dirty="0"/>
          </a:p>
        </p:txBody>
      </p:sp>
      <p:grpSp>
        <p:nvGrpSpPr>
          <p:cNvPr id="4" name="Group 84"/>
          <p:cNvGrpSpPr/>
          <p:nvPr/>
        </p:nvGrpSpPr>
        <p:grpSpPr>
          <a:xfrm>
            <a:off x="327377" y="1207912"/>
            <a:ext cx="8410222" cy="2460978"/>
            <a:chOff x="762000" y="1981200"/>
            <a:chExt cx="7417516" cy="1752600"/>
          </a:xfrm>
        </p:grpSpPr>
        <p:pic>
          <p:nvPicPr>
            <p:cNvPr id="108" name="Picture 12" descr="E:\Artwork_Imagery\Shapes\fans - gradients\blue swoop 4.png"/>
            <p:cNvPicPr>
              <a:picLocks noChangeAspect="1" noChangeArrowheads="1"/>
            </p:cNvPicPr>
            <p:nvPr/>
          </p:nvPicPr>
          <p:blipFill>
            <a:blip r:embed="rId3" cstate="print">
              <a:lum bright="70000" contrast="-70000"/>
            </a:blip>
            <a:srcRect/>
            <a:stretch>
              <a:fillRect/>
            </a:stretch>
          </p:blipFill>
          <p:spPr bwMode="auto">
            <a:xfrm flipH="1">
              <a:off x="6553200" y="2438400"/>
              <a:ext cx="1626316" cy="1143000"/>
            </a:xfrm>
            <a:prstGeom prst="rect">
              <a:avLst/>
            </a:prstGeom>
            <a:noFill/>
          </p:spPr>
        </p:pic>
        <p:grpSp>
          <p:nvGrpSpPr>
            <p:cNvPr id="5" name="Group 77"/>
            <p:cNvGrpSpPr/>
            <p:nvPr/>
          </p:nvGrpSpPr>
          <p:grpSpPr>
            <a:xfrm>
              <a:off x="762000" y="1981200"/>
              <a:ext cx="7315200" cy="1752600"/>
              <a:chOff x="0" y="762000"/>
              <a:chExt cx="8915400" cy="2971800"/>
            </a:xfrm>
          </p:grpSpPr>
          <p:sp>
            <p:nvSpPr>
              <p:cNvPr id="161" name="Rectangle 160"/>
              <p:cNvSpPr/>
              <p:nvPr/>
            </p:nvSpPr>
            <p:spPr>
              <a:xfrm>
                <a:off x="152400" y="1219200"/>
                <a:ext cx="8763000" cy="646331"/>
              </a:xfrm>
              <a:prstGeom prst="rect">
                <a:avLst/>
              </a:prstGeom>
            </p:spPr>
            <p:txBody>
              <a:bodyPr wrap="square">
                <a:spAutoFit/>
              </a:bodyPr>
              <a:lstStyle/>
              <a:p>
                <a:pPr>
                  <a:buFont typeface="Arial" pitchFamily="34" charset="0"/>
                  <a:buChar char="•"/>
                </a:pPr>
                <a:endParaRPr lang="en-US" dirty="0" smtClean="0"/>
              </a:p>
              <a:p>
                <a:pPr>
                  <a:buFont typeface="Arial" pitchFamily="34" charset="0"/>
                  <a:buChar char="•"/>
                </a:pPr>
                <a:endParaRPr lang="en-US" dirty="0" smtClean="0"/>
              </a:p>
            </p:txBody>
          </p:sp>
          <p:pic>
            <p:nvPicPr>
              <p:cNvPr id="109" name="Picture 108" descr="building store retail store small business white.png"/>
              <p:cNvPicPr>
                <a:picLocks noChangeAspect="1"/>
              </p:cNvPicPr>
              <p:nvPr/>
            </p:nvPicPr>
            <p:blipFill>
              <a:blip r:embed="rId4" cstate="screen"/>
              <a:stretch>
                <a:fillRect/>
              </a:stretch>
            </p:blipFill>
            <p:spPr>
              <a:xfrm>
                <a:off x="1600200" y="2514600"/>
                <a:ext cx="990600" cy="899320"/>
              </a:xfrm>
              <a:prstGeom prst="rect">
                <a:avLst/>
              </a:prstGeom>
            </p:spPr>
          </p:pic>
          <p:grpSp>
            <p:nvGrpSpPr>
              <p:cNvPr id="6" name="Group 115"/>
              <p:cNvGrpSpPr/>
              <p:nvPr/>
            </p:nvGrpSpPr>
            <p:grpSpPr>
              <a:xfrm>
                <a:off x="7162800" y="1905000"/>
                <a:ext cx="1710424" cy="550095"/>
                <a:chOff x="7162800" y="4343400"/>
                <a:chExt cx="1710424" cy="550095"/>
              </a:xfrm>
            </p:grpSpPr>
            <p:grpSp>
              <p:nvGrpSpPr>
                <p:cNvPr id="7" name="Group 74"/>
                <p:cNvGrpSpPr/>
                <p:nvPr/>
              </p:nvGrpSpPr>
              <p:grpSpPr>
                <a:xfrm>
                  <a:off x="7162800" y="4360095"/>
                  <a:ext cx="1710424" cy="533400"/>
                  <a:chOff x="7052576" y="2133600"/>
                  <a:chExt cx="1710424" cy="533400"/>
                </a:xfrm>
              </p:grpSpPr>
              <p:pic>
                <p:nvPicPr>
                  <p:cNvPr id="122" name="Picture 121" descr="j0431566.png"/>
                  <p:cNvPicPr>
                    <a:picLocks noChangeAspect="1"/>
                  </p:cNvPicPr>
                  <p:nvPr/>
                </p:nvPicPr>
                <p:blipFill>
                  <a:blip r:embed="rId5" cstate="screen"/>
                  <a:stretch>
                    <a:fillRect/>
                  </a:stretch>
                </p:blipFill>
                <p:spPr>
                  <a:xfrm flipH="1">
                    <a:off x="7395476" y="2133600"/>
                    <a:ext cx="338824" cy="335563"/>
                  </a:xfrm>
                  <a:prstGeom prst="rect">
                    <a:avLst/>
                  </a:prstGeom>
                </p:spPr>
              </p:pic>
              <p:pic>
                <p:nvPicPr>
                  <p:cNvPr id="123" name="Picture 122" descr="j0431566.png"/>
                  <p:cNvPicPr>
                    <a:picLocks noChangeAspect="1"/>
                  </p:cNvPicPr>
                  <p:nvPr/>
                </p:nvPicPr>
                <p:blipFill>
                  <a:blip r:embed="rId5" cstate="screen"/>
                  <a:stretch>
                    <a:fillRect/>
                  </a:stretch>
                </p:blipFill>
                <p:spPr>
                  <a:xfrm flipH="1">
                    <a:off x="8424176" y="2133600"/>
                    <a:ext cx="338824" cy="335563"/>
                  </a:xfrm>
                  <a:prstGeom prst="rect">
                    <a:avLst/>
                  </a:prstGeom>
                </p:spPr>
              </p:pic>
              <p:pic>
                <p:nvPicPr>
                  <p:cNvPr id="124" name="Picture 123" descr="j0431566.png"/>
                  <p:cNvPicPr>
                    <a:picLocks noChangeAspect="1"/>
                  </p:cNvPicPr>
                  <p:nvPr/>
                </p:nvPicPr>
                <p:blipFill>
                  <a:blip r:embed="rId5" cstate="screen"/>
                  <a:stretch>
                    <a:fillRect/>
                  </a:stretch>
                </p:blipFill>
                <p:spPr>
                  <a:xfrm flipH="1">
                    <a:off x="8081276" y="2133600"/>
                    <a:ext cx="338824" cy="335563"/>
                  </a:xfrm>
                  <a:prstGeom prst="rect">
                    <a:avLst/>
                  </a:prstGeom>
                </p:spPr>
              </p:pic>
              <p:pic>
                <p:nvPicPr>
                  <p:cNvPr id="125" name="Picture 124" descr="j0431566.png"/>
                  <p:cNvPicPr>
                    <a:picLocks noChangeAspect="1"/>
                  </p:cNvPicPr>
                  <p:nvPr/>
                </p:nvPicPr>
                <p:blipFill>
                  <a:blip r:embed="rId5" cstate="screen"/>
                  <a:stretch>
                    <a:fillRect/>
                  </a:stretch>
                </p:blipFill>
                <p:spPr>
                  <a:xfrm flipH="1">
                    <a:off x="7052576" y="2133600"/>
                    <a:ext cx="338824" cy="335563"/>
                  </a:xfrm>
                  <a:prstGeom prst="rect">
                    <a:avLst/>
                  </a:prstGeom>
                </p:spPr>
              </p:pic>
              <p:cxnSp>
                <p:nvCxnSpPr>
                  <p:cNvPr id="126" name="Straight Connector 125"/>
                  <p:cNvCxnSpPr/>
                  <p:nvPr/>
                </p:nvCxnSpPr>
                <p:spPr>
                  <a:xfrm>
                    <a:off x="7239000" y="2362200"/>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7830344" y="2458244"/>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8074566" y="2419364"/>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flipV="1">
                    <a:off x="8153400" y="2425398"/>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119" name="Picture 118" descr="j0431566.png"/>
                <p:cNvPicPr>
                  <a:picLocks noChangeAspect="1"/>
                </p:cNvPicPr>
                <p:nvPr/>
              </p:nvPicPr>
              <p:blipFill>
                <a:blip r:embed="rId5" cstate="screen"/>
                <a:stretch>
                  <a:fillRect/>
                </a:stretch>
              </p:blipFill>
              <p:spPr>
                <a:xfrm flipH="1">
                  <a:off x="7848600" y="4343400"/>
                  <a:ext cx="338824" cy="335563"/>
                </a:xfrm>
                <a:prstGeom prst="rect">
                  <a:avLst/>
                </a:prstGeom>
              </p:spPr>
            </p:pic>
            <p:cxnSp>
              <p:nvCxnSpPr>
                <p:cNvPr id="120" name="Straight Connector 119"/>
                <p:cNvCxnSpPr/>
                <p:nvPr/>
              </p:nvCxnSpPr>
              <p:spPr>
                <a:xfrm rot="16200000" flipH="1">
                  <a:off x="7658100" y="4626795"/>
                  <a:ext cx="2286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8" name="Group 139"/>
              <p:cNvGrpSpPr/>
              <p:nvPr/>
            </p:nvGrpSpPr>
            <p:grpSpPr>
              <a:xfrm>
                <a:off x="7749292" y="2286001"/>
                <a:ext cx="527758" cy="685800"/>
                <a:chOff x="7749292" y="4724401"/>
                <a:chExt cx="527758" cy="685800"/>
              </a:xfrm>
            </p:grpSpPr>
            <p:pic>
              <p:nvPicPr>
                <p:cNvPr id="141" name="Picture 20" descr="Host Integration Server (HIS) sm"/>
                <p:cNvPicPr>
                  <a:picLocks noChangeAspect="1" noChangeArrowheads="1"/>
                </p:cNvPicPr>
                <p:nvPr/>
              </p:nvPicPr>
              <p:blipFill>
                <a:blip r:embed="rId6" cstate="screen"/>
                <a:srcRect/>
                <a:stretch>
                  <a:fillRect/>
                </a:stretch>
              </p:blipFill>
              <p:spPr bwMode="auto">
                <a:xfrm>
                  <a:off x="7824847" y="4724401"/>
                  <a:ext cx="452203" cy="578667"/>
                </a:xfrm>
                <a:prstGeom prst="rect">
                  <a:avLst/>
                </a:prstGeom>
                <a:noFill/>
                <a:ln w="9525">
                  <a:noFill/>
                  <a:miter lim="800000"/>
                  <a:headEnd/>
                  <a:tailEnd/>
                </a:ln>
              </p:spPr>
            </p:pic>
            <p:pic>
              <p:nvPicPr>
                <p:cNvPr id="143" name="Picture 7"/>
                <p:cNvPicPr>
                  <a:picLocks noChangeAspect="1" noChangeArrowheads="1"/>
                </p:cNvPicPr>
                <p:nvPr/>
              </p:nvPicPr>
              <p:blipFill>
                <a:blip r:embed="rId7" cstate="print"/>
                <a:srcRect/>
                <a:stretch>
                  <a:fillRect/>
                </a:stretch>
              </p:blipFill>
              <p:spPr bwMode="auto">
                <a:xfrm>
                  <a:off x="7982174" y="5105401"/>
                  <a:ext cx="180442" cy="153155"/>
                </a:xfrm>
                <a:prstGeom prst="rect">
                  <a:avLst/>
                </a:prstGeom>
                <a:noFill/>
                <a:ln w="9525">
                  <a:noFill/>
                  <a:miter lim="800000"/>
                  <a:headEnd/>
                  <a:tailEnd/>
                </a:ln>
                <a:effectLst/>
              </p:spPr>
            </p:pic>
            <p:pic>
              <p:nvPicPr>
                <p:cNvPr id="144" name="Picture 10"/>
                <p:cNvPicPr>
                  <a:picLocks noChangeAspect="1" noChangeArrowheads="1"/>
                </p:cNvPicPr>
                <p:nvPr/>
              </p:nvPicPr>
              <p:blipFill>
                <a:blip r:embed="rId8" cstate="print"/>
                <a:srcRect/>
                <a:stretch>
                  <a:fillRect/>
                </a:stretch>
              </p:blipFill>
              <p:spPr bwMode="auto">
                <a:xfrm>
                  <a:off x="7749292" y="5105401"/>
                  <a:ext cx="180442" cy="153155"/>
                </a:xfrm>
                <a:prstGeom prst="rect">
                  <a:avLst/>
                </a:prstGeom>
                <a:noFill/>
                <a:ln w="9525">
                  <a:noFill/>
                  <a:miter lim="800000"/>
                  <a:headEnd/>
                  <a:tailEnd/>
                </a:ln>
                <a:effectLst/>
              </p:spPr>
            </p:pic>
            <p:pic>
              <p:nvPicPr>
                <p:cNvPr id="145" name="Picture 8"/>
                <p:cNvPicPr>
                  <a:picLocks noChangeAspect="1" noChangeArrowheads="1"/>
                </p:cNvPicPr>
                <p:nvPr/>
              </p:nvPicPr>
              <p:blipFill>
                <a:blip r:embed="rId9" cstate="print"/>
                <a:srcRect/>
                <a:stretch>
                  <a:fillRect/>
                </a:stretch>
              </p:blipFill>
              <p:spPr bwMode="auto">
                <a:xfrm>
                  <a:off x="7905243" y="5241159"/>
                  <a:ext cx="174264" cy="169042"/>
                </a:xfrm>
                <a:prstGeom prst="rect">
                  <a:avLst/>
                </a:prstGeom>
                <a:noFill/>
                <a:ln w="9525">
                  <a:noFill/>
                  <a:miter lim="800000"/>
                  <a:headEnd/>
                  <a:tailEnd/>
                </a:ln>
                <a:effectLst/>
              </p:spPr>
            </p:pic>
          </p:grpSp>
          <p:pic>
            <p:nvPicPr>
              <p:cNvPr id="152" name="Picture 151" descr="building store retail store small business white.png"/>
              <p:cNvPicPr>
                <a:picLocks noChangeAspect="1"/>
              </p:cNvPicPr>
              <p:nvPr/>
            </p:nvPicPr>
            <p:blipFill>
              <a:blip r:embed="rId4" cstate="screen"/>
              <a:stretch>
                <a:fillRect/>
              </a:stretch>
            </p:blipFill>
            <p:spPr>
              <a:xfrm>
                <a:off x="6553200" y="2514600"/>
                <a:ext cx="990600" cy="899320"/>
              </a:xfrm>
              <a:prstGeom prst="rect">
                <a:avLst/>
              </a:prstGeom>
            </p:spPr>
          </p:pic>
          <p:grpSp>
            <p:nvGrpSpPr>
              <p:cNvPr id="9" name="Group 161"/>
              <p:cNvGrpSpPr/>
              <p:nvPr/>
            </p:nvGrpSpPr>
            <p:grpSpPr>
              <a:xfrm>
                <a:off x="2277222" y="762000"/>
                <a:ext cx="4613843" cy="2019300"/>
                <a:chOff x="2277222" y="3009900"/>
                <a:chExt cx="4613843" cy="2019300"/>
              </a:xfrm>
            </p:grpSpPr>
            <p:sp>
              <p:nvSpPr>
                <p:cNvPr id="163" name="Content Placeholder 3"/>
                <p:cNvSpPr txBox="1">
                  <a:spLocks/>
                </p:cNvSpPr>
                <p:nvPr/>
              </p:nvSpPr>
              <p:spPr>
                <a:xfrm>
                  <a:off x="3088195" y="4267200"/>
                  <a:ext cx="2819400" cy="468293"/>
                </a:xfrm>
                <a:prstGeom prst="rect">
                  <a:avLst/>
                </a:prstGeom>
              </p:spPr>
              <p:txBody>
                <a:bodyPr vert="horz" wrap="square" lIns="0" tIns="0" rIns="0" bIns="0" rtlCol="0">
                  <a:spAutoFit/>
                </a:bodyPr>
                <a:lstStyle/>
                <a:p>
                  <a:pPr marL="347914" marR="0" lvl="0" indent="-347914" algn="ctr" defTabSz="914363"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rgbClr val="FFFF00"/>
                      </a:solidFill>
                      <a:effectLst/>
                      <a:uLnTx/>
                      <a:uFillTx/>
                      <a:latin typeface="+mn-lt"/>
                      <a:ea typeface="+mn-ea"/>
                      <a:cs typeface="+mn-cs"/>
                    </a:rPr>
                    <a:t>Enterprise</a:t>
                  </a:r>
                  <a:endParaRPr kumimoji="0" lang="en-US" sz="2800" b="0" i="0" u="none" strike="noStrike" kern="1200" cap="none" spc="0" normalizeH="0" baseline="0" noProof="0" dirty="0">
                    <a:ln>
                      <a:noFill/>
                    </a:ln>
                    <a:solidFill>
                      <a:srgbClr val="FFFF00"/>
                    </a:solidFill>
                    <a:effectLst/>
                    <a:uLnTx/>
                    <a:uFillTx/>
                    <a:latin typeface="+mn-lt"/>
                    <a:ea typeface="+mn-ea"/>
                    <a:cs typeface="+mn-cs"/>
                  </a:endParaRPr>
                </a:p>
              </p:txBody>
            </p:sp>
            <p:grpSp>
              <p:nvGrpSpPr>
                <p:cNvPr id="10" name="Group 64"/>
                <p:cNvGrpSpPr/>
                <p:nvPr/>
              </p:nvGrpSpPr>
              <p:grpSpPr>
                <a:xfrm>
                  <a:off x="4129261" y="3009900"/>
                  <a:ext cx="838200" cy="1332336"/>
                  <a:chOff x="4114800" y="2628900"/>
                  <a:chExt cx="838200" cy="1332336"/>
                </a:xfrm>
              </p:grpSpPr>
              <p:pic>
                <p:nvPicPr>
                  <p:cNvPr id="179" name="Picture 178" descr="highrise, office building skyscraper enterprise sand.png"/>
                  <p:cNvPicPr>
                    <a:picLocks noChangeAspect="1"/>
                  </p:cNvPicPr>
                  <p:nvPr/>
                </p:nvPicPr>
                <p:blipFill>
                  <a:blip r:embed="rId10" cstate="print"/>
                  <a:stretch>
                    <a:fillRect/>
                  </a:stretch>
                </p:blipFill>
                <p:spPr>
                  <a:xfrm>
                    <a:off x="4114800" y="2628900"/>
                    <a:ext cx="838200" cy="1257300"/>
                  </a:xfrm>
                  <a:prstGeom prst="rect">
                    <a:avLst/>
                  </a:prstGeom>
                </p:spPr>
              </p:pic>
              <p:pic>
                <p:nvPicPr>
                  <p:cNvPr id="180" name="Picture 20" descr="Host Integration Server (HIS) sm"/>
                  <p:cNvPicPr>
                    <a:picLocks noChangeAspect="1" noChangeArrowheads="1"/>
                  </p:cNvPicPr>
                  <p:nvPr/>
                </p:nvPicPr>
                <p:blipFill>
                  <a:blip r:embed="rId11" cstate="screen"/>
                  <a:srcRect/>
                  <a:stretch>
                    <a:fillRect/>
                  </a:stretch>
                </p:blipFill>
                <p:spPr bwMode="auto">
                  <a:xfrm>
                    <a:off x="4215535" y="3352800"/>
                    <a:ext cx="380972" cy="574375"/>
                  </a:xfrm>
                  <a:prstGeom prst="rect">
                    <a:avLst/>
                  </a:prstGeom>
                  <a:noFill/>
                  <a:ln w="9525">
                    <a:noFill/>
                    <a:miter lim="800000"/>
                    <a:headEnd/>
                    <a:tailEnd/>
                  </a:ln>
                </p:spPr>
              </p:pic>
              <p:pic>
                <p:nvPicPr>
                  <p:cNvPr id="181" name="Picture 20" descr="Host Integration Server (HIS) sm"/>
                  <p:cNvPicPr>
                    <a:picLocks noChangeAspect="1" noChangeArrowheads="1"/>
                  </p:cNvPicPr>
                  <p:nvPr/>
                </p:nvPicPr>
                <p:blipFill>
                  <a:blip r:embed="rId11" cstate="screen"/>
                  <a:srcRect/>
                  <a:stretch>
                    <a:fillRect/>
                  </a:stretch>
                </p:blipFill>
                <p:spPr bwMode="auto">
                  <a:xfrm>
                    <a:off x="4495800" y="3386861"/>
                    <a:ext cx="380972" cy="574375"/>
                  </a:xfrm>
                  <a:prstGeom prst="rect">
                    <a:avLst/>
                  </a:prstGeom>
                  <a:noFill/>
                  <a:ln w="9525">
                    <a:noFill/>
                    <a:miter lim="800000"/>
                    <a:headEnd/>
                    <a:tailEnd/>
                  </a:ln>
                </p:spPr>
              </p:pic>
            </p:grpSp>
            <p:pic>
              <p:nvPicPr>
                <p:cNvPr id="166" name="Picture 3" descr="C:\Users\aheaton\Desktop\New Folder (4)\double headed arrow 5b.png"/>
                <p:cNvPicPr>
                  <a:picLocks noChangeAspect="1" noChangeArrowheads="1"/>
                </p:cNvPicPr>
                <p:nvPr/>
              </p:nvPicPr>
              <p:blipFill>
                <a:blip r:embed="rId12" cstate="print"/>
                <a:srcRect/>
                <a:stretch>
                  <a:fillRect/>
                </a:stretch>
              </p:blipFill>
              <p:spPr bwMode="auto">
                <a:xfrm rot="9188808">
                  <a:off x="2277222" y="4163775"/>
                  <a:ext cx="2488666" cy="500062"/>
                </a:xfrm>
                <a:prstGeom prst="rect">
                  <a:avLst/>
                </a:prstGeom>
                <a:noFill/>
              </p:spPr>
            </p:pic>
            <p:pic>
              <p:nvPicPr>
                <p:cNvPr id="167" name="Picture 3" descr="C:\Users\aheaton\Desktop\New Folder (4)\double headed arrow 5b.png"/>
                <p:cNvPicPr>
                  <a:picLocks noChangeAspect="1" noChangeArrowheads="1"/>
                </p:cNvPicPr>
                <p:nvPr/>
              </p:nvPicPr>
              <p:blipFill>
                <a:blip r:embed="rId13" cstate="print"/>
                <a:srcRect/>
                <a:stretch>
                  <a:fillRect/>
                </a:stretch>
              </p:blipFill>
              <p:spPr bwMode="auto">
                <a:xfrm rot="12608733">
                  <a:off x="4301960" y="4263573"/>
                  <a:ext cx="2589105" cy="500062"/>
                </a:xfrm>
                <a:prstGeom prst="rect">
                  <a:avLst/>
                </a:prstGeom>
                <a:noFill/>
              </p:spPr>
            </p:pic>
            <p:pic>
              <p:nvPicPr>
                <p:cNvPr id="168"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6186661" y="4739640"/>
                  <a:ext cx="114196" cy="137160"/>
                </a:xfrm>
                <a:prstGeom prst="rect">
                  <a:avLst/>
                </a:prstGeom>
                <a:noFill/>
              </p:spPr>
            </p:pic>
            <p:pic>
              <p:nvPicPr>
                <p:cNvPr id="169" name="Picture 7"/>
                <p:cNvPicPr>
                  <a:picLocks noChangeAspect="1" noChangeArrowheads="1"/>
                </p:cNvPicPr>
                <p:nvPr/>
              </p:nvPicPr>
              <p:blipFill>
                <a:blip r:embed="rId7" cstate="print"/>
                <a:srcRect/>
                <a:stretch>
                  <a:fillRect/>
                </a:stretch>
              </p:blipFill>
              <p:spPr bwMode="auto">
                <a:xfrm>
                  <a:off x="6415261" y="4876800"/>
                  <a:ext cx="152400" cy="152400"/>
                </a:xfrm>
                <a:prstGeom prst="rect">
                  <a:avLst/>
                </a:prstGeom>
                <a:noFill/>
                <a:ln w="9525">
                  <a:noFill/>
                  <a:miter lim="800000"/>
                  <a:headEnd/>
                  <a:tailEnd/>
                </a:ln>
                <a:effectLst/>
              </p:spPr>
            </p:pic>
            <p:pic>
              <p:nvPicPr>
                <p:cNvPr id="170" name="Picture 8"/>
                <p:cNvPicPr>
                  <a:picLocks noChangeAspect="1" noChangeArrowheads="1"/>
                </p:cNvPicPr>
                <p:nvPr/>
              </p:nvPicPr>
              <p:blipFill>
                <a:blip r:embed="rId9" cstate="print"/>
                <a:srcRect/>
                <a:stretch>
                  <a:fillRect/>
                </a:stretch>
              </p:blipFill>
              <p:spPr bwMode="auto">
                <a:xfrm>
                  <a:off x="5881861" y="4572000"/>
                  <a:ext cx="133350" cy="152400"/>
                </a:xfrm>
                <a:prstGeom prst="rect">
                  <a:avLst/>
                </a:prstGeom>
                <a:noFill/>
                <a:ln w="9525">
                  <a:noFill/>
                  <a:miter lim="800000"/>
                  <a:headEnd/>
                  <a:tailEnd/>
                </a:ln>
                <a:effectLst/>
              </p:spPr>
            </p:pic>
            <p:pic>
              <p:nvPicPr>
                <p:cNvPr id="171" name="Picture 10"/>
                <p:cNvPicPr>
                  <a:picLocks noChangeAspect="1" noChangeArrowheads="1"/>
                </p:cNvPicPr>
                <p:nvPr/>
              </p:nvPicPr>
              <p:blipFill>
                <a:blip r:embed="rId8" cstate="print"/>
                <a:srcRect/>
                <a:stretch>
                  <a:fillRect/>
                </a:stretch>
              </p:blipFill>
              <p:spPr bwMode="auto">
                <a:xfrm>
                  <a:off x="5577061" y="4419600"/>
                  <a:ext cx="152400" cy="152400"/>
                </a:xfrm>
                <a:prstGeom prst="rect">
                  <a:avLst/>
                </a:prstGeom>
                <a:noFill/>
                <a:ln w="9525">
                  <a:noFill/>
                  <a:miter lim="800000"/>
                  <a:headEnd/>
                  <a:tailEnd/>
                </a:ln>
                <a:effectLst/>
              </p:spPr>
            </p:pic>
            <p:pic>
              <p:nvPicPr>
                <p:cNvPr id="172"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2757661" y="4648200"/>
                  <a:ext cx="114196" cy="137160"/>
                </a:xfrm>
                <a:prstGeom prst="rect">
                  <a:avLst/>
                </a:prstGeom>
                <a:noFill/>
              </p:spPr>
            </p:pic>
            <p:pic>
              <p:nvPicPr>
                <p:cNvPr id="173" name="Picture 7"/>
                <p:cNvPicPr>
                  <a:picLocks noChangeAspect="1" noChangeArrowheads="1"/>
                </p:cNvPicPr>
                <p:nvPr/>
              </p:nvPicPr>
              <p:blipFill>
                <a:blip r:embed="rId7" cstate="print"/>
                <a:srcRect/>
                <a:stretch>
                  <a:fillRect/>
                </a:stretch>
              </p:blipFill>
              <p:spPr bwMode="auto">
                <a:xfrm>
                  <a:off x="2986261" y="4495800"/>
                  <a:ext cx="152400" cy="152400"/>
                </a:xfrm>
                <a:prstGeom prst="rect">
                  <a:avLst/>
                </a:prstGeom>
                <a:noFill/>
                <a:ln w="9525">
                  <a:noFill/>
                  <a:miter lim="800000"/>
                  <a:headEnd/>
                  <a:tailEnd/>
                </a:ln>
                <a:effectLst/>
              </p:spPr>
            </p:pic>
            <p:pic>
              <p:nvPicPr>
                <p:cNvPr id="175" name="Picture 8"/>
                <p:cNvPicPr>
                  <a:picLocks noChangeAspect="1" noChangeArrowheads="1"/>
                </p:cNvPicPr>
                <p:nvPr/>
              </p:nvPicPr>
              <p:blipFill>
                <a:blip r:embed="rId9" cstate="print"/>
                <a:srcRect/>
                <a:stretch>
                  <a:fillRect/>
                </a:stretch>
              </p:blipFill>
              <p:spPr bwMode="auto">
                <a:xfrm>
                  <a:off x="3310111" y="4343400"/>
                  <a:ext cx="133350" cy="152400"/>
                </a:xfrm>
                <a:prstGeom prst="rect">
                  <a:avLst/>
                </a:prstGeom>
                <a:noFill/>
                <a:ln w="9525">
                  <a:noFill/>
                  <a:miter lim="800000"/>
                  <a:headEnd/>
                  <a:tailEnd/>
                </a:ln>
                <a:effectLst/>
              </p:spPr>
            </p:pic>
            <p:pic>
              <p:nvPicPr>
                <p:cNvPr id="177" name="Picture 10"/>
                <p:cNvPicPr>
                  <a:picLocks noChangeAspect="1" noChangeArrowheads="1"/>
                </p:cNvPicPr>
                <p:nvPr/>
              </p:nvPicPr>
              <p:blipFill>
                <a:blip r:embed="rId8" cstate="print"/>
                <a:srcRect/>
                <a:stretch>
                  <a:fillRect/>
                </a:stretch>
              </p:blipFill>
              <p:spPr bwMode="auto">
                <a:xfrm>
                  <a:off x="3595861" y="4191000"/>
                  <a:ext cx="152400" cy="152400"/>
                </a:xfrm>
                <a:prstGeom prst="rect">
                  <a:avLst/>
                </a:prstGeom>
                <a:noFill/>
                <a:ln w="9525">
                  <a:noFill/>
                  <a:miter lim="800000"/>
                  <a:headEnd/>
                  <a:tailEnd/>
                </a:ln>
                <a:effectLst/>
              </p:spPr>
            </p:pic>
          </p:grpSp>
          <p:pic>
            <p:nvPicPr>
              <p:cNvPr id="185" name="Picture 12" descr="E:\Artwork_Imagery\Shapes\fans - gradients\blue swoop 4.png"/>
              <p:cNvPicPr>
                <a:picLocks noChangeAspect="1" noChangeArrowheads="1"/>
              </p:cNvPicPr>
              <p:nvPr/>
            </p:nvPicPr>
            <p:blipFill>
              <a:blip r:embed="rId3" cstate="print">
                <a:lum bright="70000" contrast="-70000"/>
              </a:blip>
              <a:srcRect/>
              <a:stretch>
                <a:fillRect/>
              </a:stretch>
            </p:blipFill>
            <p:spPr bwMode="auto">
              <a:xfrm>
                <a:off x="0" y="1600200"/>
                <a:ext cx="2031283" cy="2133600"/>
              </a:xfrm>
              <a:prstGeom prst="rect">
                <a:avLst/>
              </a:prstGeom>
              <a:noFill/>
            </p:spPr>
          </p:pic>
          <p:pic>
            <p:nvPicPr>
              <p:cNvPr id="186" name="Picture 9"/>
              <p:cNvPicPr>
                <a:picLocks noChangeAspect="1" noChangeArrowheads="1"/>
              </p:cNvPicPr>
              <p:nvPr/>
            </p:nvPicPr>
            <p:blipFill>
              <a:blip r:embed="rId15" cstate="print"/>
              <a:srcRect/>
              <a:stretch>
                <a:fillRect/>
              </a:stretch>
            </p:blipFill>
            <p:spPr bwMode="auto">
              <a:xfrm>
                <a:off x="2514600" y="2552700"/>
                <a:ext cx="123825" cy="104775"/>
              </a:xfrm>
              <a:prstGeom prst="rect">
                <a:avLst/>
              </a:prstGeom>
              <a:noFill/>
              <a:ln w="9525">
                <a:noFill/>
                <a:miter lim="800000"/>
                <a:headEnd/>
                <a:tailEnd/>
              </a:ln>
              <a:effectLst/>
            </p:spPr>
          </p:pic>
          <p:pic>
            <p:nvPicPr>
              <p:cNvPr id="187" name="Picture 9"/>
              <p:cNvPicPr>
                <a:picLocks noChangeAspect="1" noChangeArrowheads="1"/>
              </p:cNvPicPr>
              <p:nvPr/>
            </p:nvPicPr>
            <p:blipFill>
              <a:blip r:embed="rId15" cstate="print"/>
              <a:srcRect/>
              <a:stretch>
                <a:fillRect/>
              </a:stretch>
            </p:blipFill>
            <p:spPr bwMode="auto">
              <a:xfrm>
                <a:off x="5181600" y="1943100"/>
                <a:ext cx="123825" cy="104775"/>
              </a:xfrm>
              <a:prstGeom prst="rect">
                <a:avLst/>
              </a:prstGeom>
              <a:noFill/>
              <a:ln w="9525">
                <a:noFill/>
                <a:miter lim="800000"/>
                <a:headEnd/>
                <a:tailEnd/>
              </a:ln>
              <a:effectLst/>
            </p:spPr>
          </p:pic>
          <p:grpSp>
            <p:nvGrpSpPr>
              <p:cNvPr id="11" name="Group 187"/>
              <p:cNvGrpSpPr/>
              <p:nvPr/>
            </p:nvGrpSpPr>
            <p:grpSpPr>
              <a:xfrm>
                <a:off x="381000" y="1607537"/>
                <a:ext cx="1447800" cy="1630963"/>
                <a:chOff x="381000" y="3855437"/>
                <a:chExt cx="1447800" cy="1630963"/>
              </a:xfrm>
            </p:grpSpPr>
            <p:pic>
              <p:nvPicPr>
                <p:cNvPr id="189" name="Picture 188" descr="j0431566.png"/>
                <p:cNvPicPr>
                  <a:picLocks noChangeAspect="1"/>
                </p:cNvPicPr>
                <p:nvPr/>
              </p:nvPicPr>
              <p:blipFill>
                <a:blip r:embed="rId5" cstate="screen"/>
                <a:stretch>
                  <a:fillRect/>
                </a:stretch>
              </p:blipFill>
              <p:spPr>
                <a:xfrm flipH="1">
                  <a:off x="914400" y="3855437"/>
                  <a:ext cx="338824" cy="335563"/>
                </a:xfrm>
                <a:prstGeom prst="rect">
                  <a:avLst/>
                </a:prstGeom>
              </p:spPr>
            </p:pic>
            <p:pic>
              <p:nvPicPr>
                <p:cNvPr id="190" name="Picture 189" descr="j0431566.png"/>
                <p:cNvPicPr>
                  <a:picLocks noChangeAspect="1"/>
                </p:cNvPicPr>
                <p:nvPr/>
              </p:nvPicPr>
              <p:blipFill>
                <a:blip r:embed="rId5" cstate="screen"/>
                <a:stretch>
                  <a:fillRect/>
                </a:stretch>
              </p:blipFill>
              <p:spPr>
                <a:xfrm flipH="1">
                  <a:off x="1032776" y="5150837"/>
                  <a:ext cx="338824" cy="335563"/>
                </a:xfrm>
                <a:prstGeom prst="rect">
                  <a:avLst/>
                </a:prstGeom>
              </p:spPr>
            </p:pic>
            <p:pic>
              <p:nvPicPr>
                <p:cNvPr id="191" name="Picture 190" descr="j0431566.png"/>
                <p:cNvPicPr>
                  <a:picLocks noChangeAspect="1"/>
                </p:cNvPicPr>
                <p:nvPr/>
              </p:nvPicPr>
              <p:blipFill>
                <a:blip r:embed="rId5" cstate="screen"/>
                <a:stretch>
                  <a:fillRect/>
                </a:stretch>
              </p:blipFill>
              <p:spPr>
                <a:xfrm flipH="1">
                  <a:off x="1447800" y="4846037"/>
                  <a:ext cx="338824" cy="335563"/>
                </a:xfrm>
                <a:prstGeom prst="rect">
                  <a:avLst/>
                </a:prstGeom>
              </p:spPr>
            </p:pic>
            <p:pic>
              <p:nvPicPr>
                <p:cNvPr id="192" name="Picture 191" descr="j0431566.png"/>
                <p:cNvPicPr>
                  <a:picLocks noChangeAspect="1"/>
                </p:cNvPicPr>
                <p:nvPr/>
              </p:nvPicPr>
              <p:blipFill>
                <a:blip r:embed="rId5" cstate="screen"/>
                <a:stretch>
                  <a:fillRect/>
                </a:stretch>
              </p:blipFill>
              <p:spPr>
                <a:xfrm flipH="1">
                  <a:off x="381000" y="4846037"/>
                  <a:ext cx="338824" cy="335563"/>
                </a:xfrm>
                <a:prstGeom prst="rect">
                  <a:avLst/>
                </a:prstGeom>
              </p:spPr>
            </p:pic>
            <p:pic>
              <p:nvPicPr>
                <p:cNvPr id="193" name="Picture 192" descr="j0431566.png"/>
                <p:cNvPicPr>
                  <a:picLocks noChangeAspect="1"/>
                </p:cNvPicPr>
                <p:nvPr/>
              </p:nvPicPr>
              <p:blipFill>
                <a:blip r:embed="rId5" cstate="screen"/>
                <a:stretch>
                  <a:fillRect/>
                </a:stretch>
              </p:blipFill>
              <p:spPr>
                <a:xfrm flipH="1">
                  <a:off x="381000" y="4236437"/>
                  <a:ext cx="338824" cy="335563"/>
                </a:xfrm>
                <a:prstGeom prst="rect">
                  <a:avLst/>
                </a:prstGeom>
              </p:spPr>
            </p:pic>
            <p:cxnSp>
              <p:nvCxnSpPr>
                <p:cNvPr id="194" name="Straight Connector 193"/>
                <p:cNvCxnSpPr>
                  <a:endCxn id="192" idx="0"/>
                </p:cNvCxnSpPr>
                <p:nvPr/>
              </p:nvCxnSpPr>
              <p:spPr>
                <a:xfrm rot="16200000" flipH="1">
                  <a:off x="313306" y="4608931"/>
                  <a:ext cx="457200" cy="1701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0800000" flipV="1">
                  <a:off x="609600" y="4007837"/>
                  <a:ext cx="4572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flipV="1">
                  <a:off x="1219200" y="5074637"/>
                  <a:ext cx="4572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066800" y="4007837"/>
                  <a:ext cx="6096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98" name="Picture 8"/>
                <p:cNvPicPr>
                  <a:picLocks noChangeAspect="1" noChangeArrowheads="1"/>
                </p:cNvPicPr>
                <p:nvPr/>
              </p:nvPicPr>
              <p:blipFill>
                <a:blip r:embed="rId9" cstate="print"/>
                <a:srcRect/>
                <a:stretch>
                  <a:fillRect/>
                </a:stretch>
              </p:blipFill>
              <p:spPr bwMode="auto">
                <a:xfrm>
                  <a:off x="1085850" y="4007837"/>
                  <a:ext cx="133350" cy="152400"/>
                </a:xfrm>
                <a:prstGeom prst="rect">
                  <a:avLst/>
                </a:prstGeom>
                <a:noFill/>
                <a:ln w="9525">
                  <a:noFill/>
                  <a:miter lim="800000"/>
                  <a:headEnd/>
                  <a:tailEnd/>
                </a:ln>
                <a:effectLst/>
              </p:spPr>
            </p:pic>
            <p:pic>
              <p:nvPicPr>
                <p:cNvPr id="199" name="Picture 198" descr="j0431566.png"/>
                <p:cNvPicPr>
                  <a:picLocks noChangeAspect="1"/>
                </p:cNvPicPr>
                <p:nvPr/>
              </p:nvPicPr>
              <p:blipFill>
                <a:blip r:embed="rId5" cstate="screen"/>
                <a:stretch>
                  <a:fillRect/>
                </a:stretch>
              </p:blipFill>
              <p:spPr>
                <a:xfrm flipH="1">
                  <a:off x="1489976" y="4236437"/>
                  <a:ext cx="338824" cy="335563"/>
                </a:xfrm>
                <a:prstGeom prst="rect">
                  <a:avLst/>
                </a:prstGeom>
              </p:spPr>
            </p:pic>
            <p:cxnSp>
              <p:nvCxnSpPr>
                <p:cNvPr id="200" name="Straight Connector 199"/>
                <p:cNvCxnSpPr/>
                <p:nvPr/>
              </p:nvCxnSpPr>
              <p:spPr>
                <a:xfrm rot="10800000">
                  <a:off x="609600" y="4998437"/>
                  <a:ext cx="533400" cy="228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flipH="1">
                  <a:off x="495300" y="4579337"/>
                  <a:ext cx="12954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flipH="1">
                  <a:off x="876300" y="4198337"/>
                  <a:ext cx="990600" cy="609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304800" y="4236437"/>
                  <a:ext cx="990600" cy="533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533400" y="49984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1370806" y="4693637"/>
                  <a:ext cx="610394" cy="794"/>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16200000" flipH="1">
                  <a:off x="419100" y="4503137"/>
                  <a:ext cx="914400" cy="685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a:off x="990600" y="4617437"/>
                  <a:ext cx="914400" cy="4572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0800000">
                  <a:off x="533400" y="43888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209" name="Picture 7"/>
                <p:cNvPicPr>
                  <a:picLocks noChangeAspect="1" noChangeArrowheads="1"/>
                </p:cNvPicPr>
                <p:nvPr/>
              </p:nvPicPr>
              <p:blipFill>
                <a:blip r:embed="rId7" cstate="print"/>
                <a:srcRect/>
                <a:stretch>
                  <a:fillRect/>
                </a:stretch>
              </p:blipFill>
              <p:spPr bwMode="auto">
                <a:xfrm>
                  <a:off x="1524000" y="4312637"/>
                  <a:ext cx="180442" cy="153155"/>
                </a:xfrm>
                <a:prstGeom prst="rect">
                  <a:avLst/>
                </a:prstGeom>
                <a:noFill/>
                <a:ln w="9525">
                  <a:noFill/>
                  <a:miter lim="800000"/>
                  <a:headEnd/>
                  <a:tailEnd/>
                </a:ln>
                <a:effectLst/>
              </p:spPr>
            </p:pic>
            <p:pic>
              <p:nvPicPr>
                <p:cNvPr id="210" name="Picture 10"/>
                <p:cNvPicPr>
                  <a:picLocks noChangeAspect="1" noChangeArrowheads="1"/>
                </p:cNvPicPr>
                <p:nvPr/>
              </p:nvPicPr>
              <p:blipFill>
                <a:blip r:embed="rId8" cstate="print"/>
                <a:srcRect/>
                <a:stretch>
                  <a:fillRect/>
                </a:stretch>
              </p:blipFill>
              <p:spPr bwMode="auto">
                <a:xfrm>
                  <a:off x="457200" y="4998437"/>
                  <a:ext cx="152400" cy="152400"/>
                </a:xfrm>
                <a:prstGeom prst="rect">
                  <a:avLst/>
                </a:prstGeom>
                <a:noFill/>
                <a:ln w="9525">
                  <a:noFill/>
                  <a:miter lim="800000"/>
                  <a:headEnd/>
                  <a:tailEnd/>
                </a:ln>
                <a:effectLst/>
              </p:spPr>
            </p:pic>
            <p:cxnSp>
              <p:nvCxnSpPr>
                <p:cNvPr id="211" name="Straight Connector 210"/>
                <p:cNvCxnSpPr>
                  <a:stCxn id="210" idx="0"/>
                  <a:endCxn id="209" idx="1"/>
                </p:cNvCxnSpPr>
                <p:nvPr/>
              </p:nvCxnSpPr>
              <p:spPr>
                <a:xfrm rot="5400000" flipH="1" flipV="1">
                  <a:off x="724089" y="4198526"/>
                  <a:ext cx="609222" cy="990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grpSp>
      <p:sp>
        <p:nvSpPr>
          <p:cNvPr id="214" name="Rounded Rectangle 213"/>
          <p:cNvSpPr/>
          <p:nvPr/>
        </p:nvSpPr>
        <p:spPr>
          <a:xfrm rot="5400000">
            <a:off x="1805650" y="1919681"/>
            <a:ext cx="533399"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11" name="Content Placeholder 2"/>
          <p:cNvSpPr txBox="1">
            <a:spLocks/>
          </p:cNvSpPr>
          <p:nvPr/>
        </p:nvSpPr>
        <p:spPr>
          <a:xfrm>
            <a:off x="146756" y="3578576"/>
            <a:ext cx="4114800" cy="564654"/>
          </a:xfrm>
          <a:prstGeom prst="rect">
            <a:avLst/>
          </a:prstGeom>
        </p:spPr>
        <p:txBody>
          <a:bodyPr vert="horz" lIns="91440" tIns="45720" rIns="91440" bIns="45720" rtlCol="0">
            <a:normAutofit/>
          </a:bodyPr>
          <a:lstStyle/>
          <a:p>
            <a:pPr marR="0" lvl="0" indent="-339976" fontAlgn="auto">
              <a:lnSpc>
                <a:spcPct val="90000"/>
              </a:lnSpc>
              <a:spcBef>
                <a:spcPct val="20000"/>
              </a:spcBef>
              <a:spcAft>
                <a:spcPts val="0"/>
              </a:spcAft>
              <a:buClrTx/>
              <a:buSzTx/>
              <a:buFont typeface="Segoe" pitchFamily="34" charset="0"/>
              <a:buNone/>
              <a:tabLst/>
              <a:defRPr/>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Distributed Cache</a:t>
            </a:r>
          </a:p>
          <a:p>
            <a:pPr marL="339976" marR="0" lvl="0" indent="-339976"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a:ln>
                <a:noFill/>
              </a:ln>
              <a:solidFill>
                <a:schemeClr val="bg1"/>
              </a:solidFill>
              <a:effectLst/>
              <a:uLnTx/>
              <a:uFillTx/>
              <a:latin typeface="Segoe" pitchFamily="34" charset="0"/>
              <a:ea typeface="+mn-ea"/>
              <a:cs typeface="+mn-cs"/>
            </a:endParaRPr>
          </a:p>
        </p:txBody>
      </p:sp>
      <p:sp>
        <p:nvSpPr>
          <p:cNvPr id="86" name="Rounded Rectangle 85"/>
          <p:cNvSpPr/>
          <p:nvPr/>
        </p:nvSpPr>
        <p:spPr>
          <a:xfrm rot="5400000">
            <a:off x="1805651" y="1919681"/>
            <a:ext cx="533399"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87" name="Content Placeholder 2"/>
          <p:cNvSpPr txBox="1">
            <a:spLocks/>
          </p:cNvSpPr>
          <p:nvPr/>
        </p:nvSpPr>
        <p:spPr>
          <a:xfrm>
            <a:off x="146757" y="3578576"/>
            <a:ext cx="4114800" cy="564654"/>
          </a:xfrm>
          <a:prstGeom prst="rect">
            <a:avLst/>
          </a:prstGeom>
        </p:spPr>
        <p:txBody>
          <a:bodyPr vert="horz" lIns="91440" tIns="45720" rIns="91440" bIns="45720" rtlCol="0">
            <a:normAutofit/>
          </a:bodyPr>
          <a:lstStyle/>
          <a:p>
            <a:pPr marR="0" lvl="0" indent="-339976" fontAlgn="auto">
              <a:lnSpc>
                <a:spcPct val="90000"/>
              </a:lnSpc>
              <a:spcBef>
                <a:spcPct val="20000"/>
              </a:spcBef>
              <a:spcAft>
                <a:spcPts val="0"/>
              </a:spcAft>
              <a:buClrTx/>
              <a:buSzTx/>
              <a:buFont typeface="Segoe" pitchFamily="34" charset="0"/>
              <a:buNone/>
              <a:tabLst/>
              <a:defRPr/>
            </a:pPr>
            <a:r>
              <a:rPr lang="en-US" sz="2000" dirty="0" smtClean="0">
                <a:solidFill>
                  <a:srgbClr val="FFFF00"/>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Distributed Cache</a:t>
            </a:r>
          </a:p>
          <a:p>
            <a:pPr marL="339976" marR="0" lvl="0" indent="-339976"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a:ln>
                <a:noFill/>
              </a:ln>
              <a:solidFill>
                <a:schemeClr val="bg1"/>
              </a:solidFill>
              <a:effectLst/>
              <a:uLnTx/>
              <a:uFillTx/>
              <a:latin typeface="Segoe" pitchFamily="34" charset="0"/>
              <a:ea typeface="+mn-ea"/>
              <a:cs typeface="+mn-cs"/>
            </a:endParaRPr>
          </a:p>
        </p:txBody>
      </p:sp>
      <p:sp>
        <p:nvSpPr>
          <p:cNvPr id="113" name="Rectangle 112"/>
          <p:cNvSpPr/>
          <p:nvPr/>
        </p:nvSpPr>
        <p:spPr>
          <a:xfrm>
            <a:off x="158043" y="3804356"/>
            <a:ext cx="4312356" cy="313932"/>
          </a:xfrm>
          <a:prstGeom prst="rect">
            <a:avLst/>
          </a:prstGeom>
        </p:spPr>
        <p:txBody>
          <a:bodyPr wrap="square">
            <a:spAutoFit/>
          </a:bodyPr>
          <a:lstStyle/>
          <a:p>
            <a:pPr indent="-339976">
              <a:lnSpc>
                <a:spcPct val="90000"/>
              </a:lnSpc>
              <a:spcBef>
                <a:spcPct val="20000"/>
              </a:spcBef>
            </a:pPr>
            <a:r>
              <a:rPr lang="en-US" sz="1600" b="1" dirty="0" smtClean="0">
                <a:solidFill>
                  <a:schemeClr val="accent2">
                    <a:lumMod val="60000"/>
                    <a:lumOff val="40000"/>
                  </a:schemeClr>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Data cached amongst clients</a:t>
            </a:r>
          </a:p>
        </p:txBody>
      </p:sp>
    </p:spTree>
    <p:extLst>
      <p:ext uri="{BB962C8B-B14F-4D97-AF65-F5344CB8AC3E}">
        <p14:creationId xmlns="" xmlns:p14="http://schemas.microsoft.com/office/powerpoint/2007/7/12/main" val="1478326367"/>
      </p:ext>
    </p:extLst>
  </p:cSld>
  <p:clrMapOvr>
    <a:masterClrMapping/>
  </p:clrMapOvr>
  <p:transition advTm="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67" descr="clear bubble"/>
          <p:cNvPicPr>
            <a:picLocks noChangeAspect="1" noChangeArrowheads="1"/>
          </p:cNvPicPr>
          <p:nvPr/>
        </p:nvPicPr>
        <p:blipFill>
          <a:blip r:embed="rId4" cstate="print"/>
          <a:srcRect/>
          <a:stretch>
            <a:fillRect/>
          </a:stretch>
        </p:blipFill>
        <p:spPr bwMode="auto">
          <a:xfrm rot="20109651">
            <a:off x="2494455" y="2615367"/>
            <a:ext cx="6621147" cy="3176184"/>
          </a:xfrm>
          <a:prstGeom prst="rect">
            <a:avLst/>
          </a:prstGeom>
          <a:noFill/>
        </p:spPr>
      </p:pic>
      <p:pic>
        <p:nvPicPr>
          <p:cNvPr id="4" name="Picture 67" descr="clear bubble"/>
          <p:cNvPicPr>
            <a:picLocks noChangeAspect="1" noChangeArrowheads="1"/>
          </p:cNvPicPr>
          <p:nvPr/>
        </p:nvPicPr>
        <p:blipFill>
          <a:blip r:embed="rId4" cstate="print"/>
          <a:srcRect/>
          <a:stretch>
            <a:fillRect/>
          </a:stretch>
        </p:blipFill>
        <p:spPr bwMode="auto">
          <a:xfrm rot="1064680">
            <a:off x="225248" y="963070"/>
            <a:ext cx="3301964" cy="1993557"/>
          </a:xfrm>
          <a:prstGeom prst="rect">
            <a:avLst/>
          </a:prstGeom>
          <a:noFill/>
        </p:spPr>
      </p:pic>
      <p:grpSp>
        <p:nvGrpSpPr>
          <p:cNvPr id="2" name="Group 29"/>
          <p:cNvGrpSpPr/>
          <p:nvPr/>
        </p:nvGrpSpPr>
        <p:grpSpPr>
          <a:xfrm>
            <a:off x="2295944" y="2987732"/>
            <a:ext cx="2096642" cy="1633491"/>
            <a:chOff x="2438400" y="3570303"/>
            <a:chExt cx="2096642" cy="1633491"/>
          </a:xfrm>
        </p:grpSpPr>
        <p:sp>
          <p:nvSpPr>
            <p:cNvPr id="9" name="Freeform 8"/>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3" name="TextBox 12"/>
            <p:cNvSpPr txBox="1"/>
            <p:nvPr/>
          </p:nvSpPr>
          <p:spPr>
            <a:xfrm rot="1645353">
              <a:off x="3253757" y="4756963"/>
              <a:ext cx="521681" cy="369332"/>
            </a:xfrm>
            <a:prstGeom prst="rect">
              <a:avLst/>
            </a:prstGeom>
            <a:noFill/>
          </p:spPr>
          <p:txBody>
            <a:bodyPr wrap="none" rtlCol="0">
              <a:spAutoFit/>
            </a:bodyPr>
            <a:lstStyle/>
            <a:p>
              <a:r>
                <a:rPr lang="en-US" dirty="0" smtClean="0"/>
                <a:t>Get</a:t>
              </a:r>
              <a:endParaRPr lang="en-US" dirty="0"/>
            </a:p>
          </p:txBody>
        </p:sp>
      </p:grpSp>
      <p:grpSp>
        <p:nvGrpSpPr>
          <p:cNvPr id="3" name="Group 28"/>
          <p:cNvGrpSpPr/>
          <p:nvPr/>
        </p:nvGrpSpPr>
        <p:grpSpPr>
          <a:xfrm>
            <a:off x="2600743" y="2474434"/>
            <a:ext cx="4016439" cy="827714"/>
            <a:chOff x="2743199" y="3057005"/>
            <a:chExt cx="4016439" cy="827714"/>
          </a:xfrm>
        </p:grpSpPr>
        <p:sp>
          <p:nvSpPr>
            <p:cNvPr id="17" name="Freeform 16"/>
            <p:cNvSpPr/>
            <p:nvPr/>
          </p:nvSpPr>
          <p:spPr>
            <a:xfrm>
              <a:off x="2743199" y="3134448"/>
              <a:ext cx="4016439" cy="7502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Lst>
              <a:ahLst/>
              <a:cxnLst>
                <a:cxn ang="0">
                  <a:pos x="connsiteX0" y="connsiteY0"/>
                </a:cxn>
                <a:cxn ang="0">
                  <a:pos x="connsiteX1" y="connsiteY1"/>
                </a:cxn>
              </a:cxnLst>
              <a:rect l="l" t="t" r="r" b="b"/>
              <a:pathLst>
                <a:path w="3013114" h="750271">
                  <a:moveTo>
                    <a:pt x="3013114" y="750271"/>
                  </a:moveTo>
                  <a:cubicBezTo>
                    <a:pt x="2265414" y="279918"/>
                    <a:pt x="990518" y="0"/>
                    <a:pt x="0" y="21835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 name="TextBox 17"/>
            <p:cNvSpPr txBox="1"/>
            <p:nvPr/>
          </p:nvSpPr>
          <p:spPr>
            <a:xfrm rot="485127">
              <a:off x="4962173" y="3057005"/>
              <a:ext cx="521681" cy="369332"/>
            </a:xfrm>
            <a:prstGeom prst="rect">
              <a:avLst/>
            </a:prstGeom>
            <a:noFill/>
          </p:spPr>
          <p:txBody>
            <a:bodyPr wrap="none" rtlCol="0">
              <a:spAutoFit/>
            </a:bodyPr>
            <a:lstStyle/>
            <a:p>
              <a:r>
                <a:rPr lang="en-US" dirty="0" smtClean="0"/>
                <a:t>Get</a:t>
              </a:r>
              <a:endParaRPr lang="en-US" dirty="0"/>
            </a:p>
          </p:txBody>
        </p:sp>
      </p:grpSp>
      <p:pic>
        <p:nvPicPr>
          <p:cNvPr id="5" name="Picture 24" descr="application server"/>
          <p:cNvPicPr>
            <a:picLocks noChangeAspect="1" noChangeArrowheads="1"/>
          </p:cNvPicPr>
          <p:nvPr/>
        </p:nvPicPr>
        <p:blipFill>
          <a:blip r:embed="rId5" cstate="print"/>
          <a:srcRect/>
          <a:stretch>
            <a:fillRect/>
          </a:stretch>
        </p:blipFill>
        <p:spPr bwMode="auto">
          <a:xfrm>
            <a:off x="1179577" y="1213385"/>
            <a:ext cx="1277961" cy="1354138"/>
          </a:xfrm>
          <a:prstGeom prst="rect">
            <a:avLst/>
          </a:prstGeom>
          <a:noFill/>
        </p:spPr>
      </p:pic>
      <p:pic>
        <p:nvPicPr>
          <p:cNvPr id="8" name="Picture 6" descr="laptop"/>
          <p:cNvPicPr>
            <a:picLocks noChangeAspect="1" noChangeArrowheads="1"/>
          </p:cNvPicPr>
          <p:nvPr/>
        </p:nvPicPr>
        <p:blipFill>
          <a:blip r:embed="rId6" cstate="print"/>
          <a:srcRect/>
          <a:stretch>
            <a:fillRect/>
          </a:stretch>
        </p:blipFill>
        <p:spPr bwMode="auto">
          <a:xfrm>
            <a:off x="6571330" y="3009529"/>
            <a:ext cx="1466009" cy="857941"/>
          </a:xfrm>
          <a:prstGeom prst="rect">
            <a:avLst/>
          </a:prstGeom>
          <a:noFill/>
        </p:spPr>
      </p:pic>
      <p:grpSp>
        <p:nvGrpSpPr>
          <p:cNvPr id="12" name="Group 14"/>
          <p:cNvGrpSpPr/>
          <p:nvPr/>
        </p:nvGrpSpPr>
        <p:grpSpPr>
          <a:xfrm>
            <a:off x="2201659" y="2454641"/>
            <a:ext cx="330569" cy="381000"/>
            <a:chOff x="916933" y="3052763"/>
            <a:chExt cx="330569" cy="381000"/>
          </a:xfrm>
        </p:grpSpPr>
        <p:pic>
          <p:nvPicPr>
            <p:cNvPr id="10" name="Picture 19" descr="page"/>
            <p:cNvPicPr>
              <a:picLocks noChangeAspect="1" noChangeArrowheads="1"/>
            </p:cNvPicPr>
            <p:nvPr/>
          </p:nvPicPr>
          <p:blipFill>
            <a:blip r:embed="rId7" cstate="print"/>
            <a:srcRect/>
            <a:stretch>
              <a:fillRect/>
            </a:stretch>
          </p:blipFill>
          <p:spPr bwMode="auto">
            <a:xfrm>
              <a:off x="928681" y="3052763"/>
              <a:ext cx="318821" cy="381000"/>
            </a:xfrm>
            <a:prstGeom prst="rect">
              <a:avLst/>
            </a:prstGeom>
            <a:noFill/>
            <a:ln w="9525">
              <a:noFill/>
              <a:miter lim="800000"/>
              <a:headEnd/>
              <a:tailEnd/>
            </a:ln>
          </p:spPr>
        </p:pic>
        <p:sp>
          <p:nvSpPr>
            <p:cNvPr id="11" name="TextBox 10"/>
            <p:cNvSpPr txBox="1"/>
            <p:nvPr/>
          </p:nvSpPr>
          <p:spPr>
            <a:xfrm>
              <a:off x="916933" y="3124200"/>
              <a:ext cx="312906" cy="246221"/>
            </a:xfrm>
            <a:prstGeom prst="rect">
              <a:avLst/>
            </a:prstGeom>
            <a:noFill/>
          </p:spPr>
          <p:txBody>
            <a:bodyPr wrap="none" rtlCol="0">
              <a:spAutoFit/>
            </a:bodyPr>
            <a:lstStyle/>
            <a:p>
              <a:r>
                <a:rPr lang="en-US" sz="1000" dirty="0" smtClean="0">
                  <a:solidFill>
                    <a:schemeClr val="bg1"/>
                  </a:solidFill>
                </a:rPr>
                <a:t>ID</a:t>
              </a:r>
              <a:endParaRPr lang="en-US" sz="1000" dirty="0">
                <a:solidFill>
                  <a:schemeClr val="bg1"/>
                </a:solidFill>
              </a:endParaRPr>
            </a:p>
          </p:txBody>
        </p:sp>
      </p:grpSp>
      <p:grpSp>
        <p:nvGrpSpPr>
          <p:cNvPr id="14" name="Group 31"/>
          <p:cNvGrpSpPr/>
          <p:nvPr/>
        </p:nvGrpSpPr>
        <p:grpSpPr>
          <a:xfrm rot="18881222" flipV="1">
            <a:off x="6502779" y="4377008"/>
            <a:ext cx="1249555" cy="579376"/>
            <a:chOff x="5956187" y="4192908"/>
            <a:chExt cx="1249555" cy="522805"/>
          </a:xfrm>
        </p:grpSpPr>
        <p:sp>
          <p:nvSpPr>
            <p:cNvPr id="22" name="Freeform 21"/>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1" name="TextBox 30"/>
            <p:cNvSpPr txBox="1"/>
            <p:nvPr/>
          </p:nvSpPr>
          <p:spPr>
            <a:xfrm rot="21061309">
              <a:off x="6378990" y="4192908"/>
              <a:ext cx="521681" cy="369333"/>
            </a:xfrm>
            <a:prstGeom prst="rect">
              <a:avLst/>
            </a:prstGeom>
            <a:noFill/>
          </p:spPr>
          <p:txBody>
            <a:bodyPr wrap="none" rtlCol="0">
              <a:spAutoFit/>
            </a:bodyPr>
            <a:lstStyle/>
            <a:p>
              <a:r>
                <a:rPr lang="en-US" dirty="0" smtClean="0"/>
                <a:t>Get</a:t>
              </a:r>
              <a:endParaRPr lang="en-US" dirty="0"/>
            </a:p>
          </p:txBody>
        </p:sp>
      </p:grpSp>
      <p:grpSp>
        <p:nvGrpSpPr>
          <p:cNvPr id="15" name="Group 32"/>
          <p:cNvGrpSpPr/>
          <p:nvPr/>
        </p:nvGrpSpPr>
        <p:grpSpPr>
          <a:xfrm>
            <a:off x="2126167" y="2476792"/>
            <a:ext cx="453970" cy="381000"/>
            <a:chOff x="1737383" y="2443162"/>
            <a:chExt cx="453970" cy="381000"/>
          </a:xfrm>
        </p:grpSpPr>
        <p:pic>
          <p:nvPicPr>
            <p:cNvPr id="34" name="Picture 19" descr="page"/>
            <p:cNvPicPr>
              <a:picLocks noChangeAspect="1" noChangeArrowheads="1"/>
            </p:cNvPicPr>
            <p:nvPr/>
          </p:nvPicPr>
          <p:blipFill>
            <a:blip r:embed="rId7" cstate="print"/>
            <a:srcRect/>
            <a:stretch>
              <a:fillRect/>
            </a:stretch>
          </p:blipFill>
          <p:spPr bwMode="auto">
            <a:xfrm>
              <a:off x="1809750" y="2443162"/>
              <a:ext cx="318821" cy="381000"/>
            </a:xfrm>
            <a:prstGeom prst="rect">
              <a:avLst/>
            </a:prstGeom>
            <a:noFill/>
            <a:ln w="9525">
              <a:noFill/>
              <a:miter lim="800000"/>
              <a:headEnd/>
              <a:tailEnd/>
            </a:ln>
          </p:spPr>
        </p:pic>
        <p:sp>
          <p:nvSpPr>
            <p:cNvPr id="35" name="TextBox 34"/>
            <p:cNvSpPr txBox="1"/>
            <p:nvPr/>
          </p:nvSpPr>
          <p:spPr>
            <a:xfrm>
              <a:off x="1737383" y="2514602"/>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pic>
        <p:nvPicPr>
          <p:cNvPr id="7" name="Picture 23" descr="XP icon my computer"/>
          <p:cNvPicPr>
            <a:picLocks noChangeAspect="1" noChangeArrowheads="1"/>
          </p:cNvPicPr>
          <p:nvPr/>
        </p:nvPicPr>
        <p:blipFill>
          <a:blip r:embed="rId8" cstate="print"/>
          <a:srcRect/>
          <a:stretch>
            <a:fillRect/>
          </a:stretch>
        </p:blipFill>
        <p:spPr bwMode="auto">
          <a:xfrm>
            <a:off x="4324526" y="4740674"/>
            <a:ext cx="1403154" cy="1052640"/>
          </a:xfrm>
          <a:prstGeom prst="rect">
            <a:avLst/>
          </a:prstGeom>
          <a:noFill/>
        </p:spPr>
      </p:pic>
      <p:sp>
        <p:nvSpPr>
          <p:cNvPr id="41" name="TextBox 40"/>
          <p:cNvSpPr txBox="1"/>
          <p:nvPr/>
        </p:nvSpPr>
        <p:spPr>
          <a:xfrm rot="19294493">
            <a:off x="7812473" y="3984319"/>
            <a:ext cx="1352195" cy="159486"/>
          </a:xfrm>
          <a:prstGeom prst="rect">
            <a:avLst/>
          </a:prstGeom>
          <a:noFill/>
        </p:spPr>
        <p:txBody>
          <a:bodyPr wrap="square" rtlCol="0">
            <a:prstTxWarp prst="textArchDown">
              <a:avLst/>
            </a:prstTxWarp>
            <a:spAutoFit/>
          </a:bodyPr>
          <a:lstStyle/>
          <a:p>
            <a:pPr algn="ctr"/>
            <a:r>
              <a:rPr lang="en-US" sz="1600" dirty="0" smtClean="0">
                <a:solidFill>
                  <a:schemeClr val="accent1">
                    <a:lumMod val="20000"/>
                    <a:lumOff val="80000"/>
                  </a:schemeClr>
                </a:solidFill>
              </a:rPr>
              <a:t>Branch Office</a:t>
            </a:r>
            <a:endParaRPr lang="en-US" sz="1600" dirty="0">
              <a:solidFill>
                <a:schemeClr val="accent1">
                  <a:lumMod val="20000"/>
                  <a:lumOff val="80000"/>
                </a:schemeClr>
              </a:solidFill>
            </a:endParaRPr>
          </a:p>
        </p:txBody>
      </p:sp>
      <p:sp>
        <p:nvSpPr>
          <p:cNvPr id="42" name="TextBox 41"/>
          <p:cNvSpPr txBox="1"/>
          <p:nvPr/>
        </p:nvSpPr>
        <p:spPr>
          <a:xfrm rot="1775946">
            <a:off x="16107" y="2143450"/>
            <a:ext cx="1352195" cy="159486"/>
          </a:xfrm>
          <a:prstGeom prst="rect">
            <a:avLst/>
          </a:prstGeom>
          <a:noFill/>
        </p:spPr>
        <p:txBody>
          <a:bodyPr wrap="square" rtlCol="0">
            <a:prstTxWarp prst="textArchDown">
              <a:avLst/>
            </a:prstTxWarp>
            <a:spAutoFit/>
          </a:bodyPr>
          <a:lstStyle/>
          <a:p>
            <a:pPr algn="ctr"/>
            <a:r>
              <a:rPr lang="en-US" sz="1600" dirty="0" smtClean="0">
                <a:solidFill>
                  <a:schemeClr val="tx1">
                    <a:lumMod val="85000"/>
                  </a:schemeClr>
                </a:solidFill>
              </a:rPr>
              <a:t>Main Office</a:t>
            </a:r>
            <a:endParaRPr lang="en-US" sz="1600" dirty="0">
              <a:solidFill>
                <a:schemeClr val="tx1">
                  <a:lumMod val="85000"/>
                </a:schemeClr>
              </a:solidFill>
            </a:endParaRPr>
          </a:p>
        </p:txBody>
      </p:sp>
      <p:grpSp>
        <p:nvGrpSpPr>
          <p:cNvPr id="16" name="Group 45"/>
          <p:cNvGrpSpPr/>
          <p:nvPr/>
        </p:nvGrpSpPr>
        <p:grpSpPr>
          <a:xfrm rot="21114929">
            <a:off x="5449160" y="4729993"/>
            <a:ext cx="978383" cy="730939"/>
            <a:chOff x="4691270" y="2128838"/>
            <a:chExt cx="978383" cy="730939"/>
          </a:xfrm>
        </p:grpSpPr>
        <p:sp>
          <p:nvSpPr>
            <p:cNvPr id="37" name="Arc 36"/>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Title 44"/>
          <p:cNvSpPr>
            <a:spLocks noGrp="1"/>
          </p:cNvSpPr>
          <p:nvPr>
            <p:ph type="title"/>
          </p:nvPr>
        </p:nvSpPr>
        <p:spPr>
          <a:xfrm>
            <a:off x="381000" y="194676"/>
            <a:ext cx="8382000" cy="664797"/>
          </a:xfrm>
        </p:spPr>
        <p:txBody>
          <a:bodyPr>
            <a:normAutofit/>
          </a:bodyPr>
          <a:lstStyle/>
          <a:p>
            <a:pPr algn="r"/>
            <a:r>
              <a:rPr smtClean="0"/>
              <a:t>Distributed Cache</a:t>
            </a:r>
            <a:endParaRPr lang="en-US" dirty="0"/>
          </a:p>
        </p:txBody>
      </p:sp>
      <p:grpSp>
        <p:nvGrpSpPr>
          <p:cNvPr id="19" name="Group 46"/>
          <p:cNvGrpSpPr/>
          <p:nvPr/>
        </p:nvGrpSpPr>
        <p:grpSpPr>
          <a:xfrm rot="21114929" flipH="1">
            <a:off x="3508828" y="5062065"/>
            <a:ext cx="1198025" cy="730939"/>
            <a:chOff x="4691270" y="2128838"/>
            <a:chExt cx="978383" cy="730939"/>
          </a:xfrm>
        </p:grpSpPr>
        <p:sp>
          <p:nvSpPr>
            <p:cNvPr id="48" name="Arc 47"/>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29"/>
          <p:cNvGrpSpPr/>
          <p:nvPr/>
        </p:nvGrpSpPr>
        <p:grpSpPr>
          <a:xfrm flipH="1" flipV="1">
            <a:off x="2520874" y="2910015"/>
            <a:ext cx="1956754" cy="1524504"/>
            <a:chOff x="4614025" y="2052546"/>
            <a:chExt cx="2294426" cy="1787584"/>
          </a:xfrm>
        </p:grpSpPr>
        <p:sp>
          <p:nvSpPr>
            <p:cNvPr id="52" name="Freeform 51"/>
            <p:cNvSpPr/>
            <p:nvPr/>
          </p:nvSpPr>
          <p:spPr>
            <a:xfrm rot="21446118">
              <a:off x="4614025" y="2052546"/>
              <a:ext cx="2294426" cy="17875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3" name="TextBox 52"/>
            <p:cNvSpPr txBox="1"/>
            <p:nvPr/>
          </p:nvSpPr>
          <p:spPr>
            <a:xfrm rot="13007782">
              <a:off x="4929717" y="2956090"/>
              <a:ext cx="521681" cy="369332"/>
            </a:xfrm>
            <a:prstGeom prst="rect">
              <a:avLst/>
            </a:prstGeom>
            <a:noFill/>
          </p:spPr>
          <p:txBody>
            <a:bodyPr wrap="none" rtlCol="0">
              <a:spAutoFit/>
            </a:bodyPr>
            <a:lstStyle/>
            <a:p>
              <a:r>
                <a:rPr lang="en-US" dirty="0" smtClean="0"/>
                <a:t>Get</a:t>
              </a:r>
              <a:endParaRPr lang="en-US" dirty="0"/>
            </a:p>
          </p:txBody>
        </p:sp>
      </p:grpSp>
      <p:grpSp>
        <p:nvGrpSpPr>
          <p:cNvPr id="21" name="Group 53"/>
          <p:cNvGrpSpPr/>
          <p:nvPr/>
        </p:nvGrpSpPr>
        <p:grpSpPr>
          <a:xfrm rot="21114929">
            <a:off x="7714445" y="3062471"/>
            <a:ext cx="978383" cy="730939"/>
            <a:chOff x="4691270" y="2128838"/>
            <a:chExt cx="978383" cy="730939"/>
          </a:xfrm>
        </p:grpSpPr>
        <p:sp>
          <p:nvSpPr>
            <p:cNvPr id="55" name="Arc 54"/>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57"/>
          <p:cNvGrpSpPr/>
          <p:nvPr/>
        </p:nvGrpSpPr>
        <p:grpSpPr>
          <a:xfrm rot="21114929" flipH="1">
            <a:off x="5774113" y="3394543"/>
            <a:ext cx="1198025" cy="730939"/>
            <a:chOff x="4691270" y="2128838"/>
            <a:chExt cx="978383" cy="730939"/>
          </a:xfrm>
        </p:grpSpPr>
        <p:sp>
          <p:nvSpPr>
            <p:cNvPr id="59" name="Arc 58"/>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203402" y="2449877"/>
            <a:ext cx="318821" cy="381000"/>
            <a:chOff x="1504950" y="3033712"/>
            <a:chExt cx="318821" cy="381000"/>
          </a:xfrm>
        </p:grpSpPr>
        <p:pic>
          <p:nvPicPr>
            <p:cNvPr id="27" name="Picture 26" descr="page"/>
            <p:cNvPicPr>
              <a:picLocks noChangeAspect="1" noChangeArrowheads="1"/>
            </p:cNvPicPr>
            <p:nvPr/>
          </p:nvPicPr>
          <p:blipFill>
            <a:blip r:embed="rId7" cstate="print"/>
            <a:srcRect/>
            <a:stretch>
              <a:fillRect/>
            </a:stretch>
          </p:blipFill>
          <p:spPr bwMode="auto">
            <a:xfrm>
              <a:off x="1504950" y="3033712"/>
              <a:ext cx="318821" cy="381000"/>
            </a:xfrm>
            <a:prstGeom prst="rect">
              <a:avLst/>
            </a:prstGeom>
            <a:noFill/>
            <a:ln w="9525">
              <a:noFill/>
              <a:miter lim="800000"/>
              <a:headEnd/>
              <a:tailEnd/>
            </a:ln>
          </p:spPr>
        </p:pic>
        <p:sp>
          <p:nvSpPr>
            <p:cNvPr id="28" name="TextBox 27"/>
            <p:cNvSpPr txBox="1"/>
            <p:nvPr/>
          </p:nvSpPr>
          <p:spPr>
            <a:xfrm>
              <a:off x="1513546" y="3124200"/>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29" name="Group 32"/>
          <p:cNvGrpSpPr/>
          <p:nvPr/>
        </p:nvGrpSpPr>
        <p:grpSpPr>
          <a:xfrm>
            <a:off x="2137730" y="2475529"/>
            <a:ext cx="453970" cy="381000"/>
            <a:chOff x="441979" y="3205162"/>
            <a:chExt cx="453970" cy="381000"/>
          </a:xfrm>
        </p:grpSpPr>
        <p:pic>
          <p:nvPicPr>
            <p:cNvPr id="63" name="Picture 19" descr="page"/>
            <p:cNvPicPr>
              <a:picLocks noChangeAspect="1" noChangeArrowheads="1"/>
            </p:cNvPicPr>
            <p:nvPr/>
          </p:nvPicPr>
          <p:blipFill>
            <a:blip r:embed="rId7" cstate="print"/>
            <a:srcRect/>
            <a:stretch>
              <a:fillRect/>
            </a:stretch>
          </p:blipFill>
          <p:spPr bwMode="auto">
            <a:xfrm>
              <a:off x="514350" y="3205162"/>
              <a:ext cx="318821" cy="381000"/>
            </a:xfrm>
            <a:prstGeom prst="rect">
              <a:avLst/>
            </a:prstGeom>
            <a:noFill/>
            <a:ln w="9525">
              <a:noFill/>
              <a:miter lim="800000"/>
              <a:headEnd/>
              <a:tailEnd/>
            </a:ln>
          </p:spPr>
        </p:pic>
        <p:sp>
          <p:nvSpPr>
            <p:cNvPr id="64" name="TextBox 63"/>
            <p:cNvSpPr txBox="1"/>
            <p:nvPr/>
          </p:nvSpPr>
          <p:spPr>
            <a:xfrm>
              <a:off x="441979" y="3267075"/>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30" name="Group 22"/>
          <p:cNvGrpSpPr/>
          <p:nvPr/>
        </p:nvGrpSpPr>
        <p:grpSpPr>
          <a:xfrm>
            <a:off x="5688527" y="4718773"/>
            <a:ext cx="428322" cy="381000"/>
            <a:chOff x="1818735" y="3243944"/>
            <a:chExt cx="428322" cy="381000"/>
          </a:xfrm>
        </p:grpSpPr>
        <p:pic>
          <p:nvPicPr>
            <p:cNvPr id="24" name="Picture 23" descr="page"/>
            <p:cNvPicPr>
              <a:picLocks noChangeAspect="1" noChangeArrowheads="1"/>
            </p:cNvPicPr>
            <p:nvPr/>
          </p:nvPicPr>
          <p:blipFill>
            <a:blip r:embed="rId7" cstate="print"/>
            <a:srcRect/>
            <a:stretch>
              <a:fillRect/>
            </a:stretch>
          </p:blipFill>
          <p:spPr bwMode="auto">
            <a:xfrm>
              <a:off x="1886339" y="3243944"/>
              <a:ext cx="318821" cy="381000"/>
            </a:xfrm>
            <a:prstGeom prst="rect">
              <a:avLst/>
            </a:prstGeom>
            <a:noFill/>
            <a:ln w="9525">
              <a:noFill/>
              <a:miter lim="800000"/>
              <a:headEnd/>
              <a:tailEnd/>
            </a:ln>
          </p:spPr>
        </p:pic>
        <p:sp>
          <p:nvSpPr>
            <p:cNvPr id="25" name="TextBox 24"/>
            <p:cNvSpPr txBox="1"/>
            <p:nvPr/>
          </p:nvSpPr>
          <p:spPr>
            <a:xfrm>
              <a:off x="1818735" y="3320144"/>
              <a:ext cx="428322" cy="230832"/>
            </a:xfrm>
            <a:prstGeom prst="rect">
              <a:avLst/>
            </a:prstGeom>
            <a:noFill/>
          </p:spPr>
          <p:txBody>
            <a:bodyPr wrap="none" rtlCol="0">
              <a:spAutoFit/>
            </a:bodyPr>
            <a:lstStyle/>
            <a:p>
              <a:r>
                <a:rPr lang="en-US" sz="900" dirty="0" smtClean="0">
                  <a:solidFill>
                    <a:schemeClr val="bg2"/>
                  </a:solidFill>
                </a:rPr>
                <a:t>Data</a:t>
              </a:r>
              <a:endParaRPr lang="en-US" sz="900" dirty="0">
                <a:solidFill>
                  <a:schemeClr val="bg2"/>
                </a:solidFill>
              </a:endParaRPr>
            </a:p>
          </p:txBody>
        </p:sp>
      </p:grpSp>
    </p:spTree>
    <p:custDataLst>
      <p:tags r:id="rId1"/>
    </p:custDataLst>
    <p:extLst>
      <p:ext uri="{BB962C8B-B14F-4D97-AF65-F5344CB8AC3E}">
        <p14:creationId xmlns="" xmlns:p14="http://schemas.microsoft.com/office/powerpoint/2007/7/12/main" val="1639692778"/>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7 0.02477 C 0.05851 0.17917 0.10261 0.20718 0.22709 0.27917 " pathEditMode="relative" rAng="0" ptsTypes="ss">
                                      <p:cBhvr>
                                        <p:cTn id="10" dur="500" fill="hold"/>
                                        <p:tgtEl>
                                          <p:spTgt spid="12"/>
                                        </p:tgtEl>
                                        <p:attrNameLst>
                                          <p:attrName>ppt_x</p:attrName>
                                          <p:attrName>ppt_y</p:attrName>
                                        </p:attrNameLst>
                                      </p:cBhvr>
                                      <p:rCtr x="113" y="127"/>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vertical)">
                                      <p:cBhvr>
                                        <p:cTn id="15" dur="500"/>
                                        <p:tgtEl>
                                          <p:spTgt spid="16"/>
                                        </p:tgtEl>
                                      </p:cBhvr>
                                    </p:animEffect>
                                  </p:childTnLst>
                                </p:cTn>
                              </p:par>
                              <p:par>
                                <p:cTn id="16" presetID="3" presetClass="entr" presetSubtype="5"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1909 0.03797 C 0.0401 0.05093 0.10972 0.08102 0.14566 0.11551 C 0.18159 0.15 0.21597 0.21783 0.23437 0.24468 " pathEditMode="relative" rAng="0" ptsTypes="aaa">
                                      <p:cBhvr>
                                        <p:cTn id="26" dur="2000" fill="hold"/>
                                        <p:tgtEl>
                                          <p:spTgt spid="29"/>
                                        </p:tgtEl>
                                        <p:attrNameLst>
                                          <p:attrName>ppt_x</p:attrName>
                                          <p:attrName>ppt_y</p:attrName>
                                        </p:attrNameLst>
                                      </p:cBhvr>
                                      <p:rCtr x="108" y="103"/>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83 0.0044 C 0.22205 -0.02569 0.3493 0.02153 0.46649 0.08773 " pathEditMode="relative" rAng="0" ptsTypes="ss">
                                      <p:cBhvr>
                                        <p:cTn id="34" dur="1000" fill="hold"/>
                                        <p:tgtEl>
                                          <p:spTgt spid="26"/>
                                        </p:tgtEl>
                                        <p:attrNameLst>
                                          <p:attrName>ppt_x</p:attrName>
                                          <p:attrName>ppt_y</p:attrName>
                                        </p:attrNameLst>
                                      </p:cBhvr>
                                      <p:rCtr x="219" y="27"/>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0.04149 0.00463 C 0.10347 -0.00694 0.14045 -0.03171 0.17413 -0.11435 " pathEditMode="relative" rAng="0" ptsTypes="ss">
                                      <p:cBhvr>
                                        <p:cTn id="53" dur="1000" fill="hold"/>
                                        <p:tgtEl>
                                          <p:spTgt spid="30"/>
                                        </p:tgtEl>
                                        <p:attrNameLst>
                                          <p:attrName>ppt_x</p:attrName>
                                          <p:attrName>ppt_y</p:attrName>
                                        </p:attrNameLst>
                                      </p:cBhvr>
                                      <p:rCtr x="66" y="-59"/>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7" descr="clear bubble"/>
          <p:cNvPicPr>
            <a:picLocks noChangeAspect="1" noChangeArrowheads="1"/>
          </p:cNvPicPr>
          <p:nvPr/>
        </p:nvPicPr>
        <p:blipFill>
          <a:blip r:embed="rId4" cstate="print"/>
          <a:srcRect/>
          <a:stretch>
            <a:fillRect/>
          </a:stretch>
        </p:blipFill>
        <p:spPr bwMode="auto">
          <a:xfrm rot="20970002">
            <a:off x="3622531" y="2385856"/>
            <a:ext cx="5662539" cy="4192436"/>
          </a:xfrm>
          <a:prstGeom prst="rect">
            <a:avLst/>
          </a:prstGeom>
          <a:noFill/>
        </p:spPr>
      </p:pic>
      <p:pic>
        <p:nvPicPr>
          <p:cNvPr id="4" name="Picture 67" descr="clear bubble"/>
          <p:cNvPicPr>
            <a:picLocks noChangeAspect="1" noChangeArrowheads="1"/>
          </p:cNvPicPr>
          <p:nvPr/>
        </p:nvPicPr>
        <p:blipFill>
          <a:blip r:embed="rId4" cstate="print"/>
          <a:srcRect/>
          <a:stretch>
            <a:fillRect/>
          </a:stretch>
        </p:blipFill>
        <p:spPr bwMode="auto">
          <a:xfrm rot="1064680">
            <a:off x="225248" y="963070"/>
            <a:ext cx="3301964" cy="1993557"/>
          </a:xfrm>
          <a:prstGeom prst="rect">
            <a:avLst/>
          </a:prstGeom>
          <a:noFill/>
        </p:spPr>
      </p:pic>
      <p:grpSp>
        <p:nvGrpSpPr>
          <p:cNvPr id="2" name="Group 29"/>
          <p:cNvGrpSpPr/>
          <p:nvPr/>
        </p:nvGrpSpPr>
        <p:grpSpPr>
          <a:xfrm>
            <a:off x="2295944" y="2987732"/>
            <a:ext cx="2096642" cy="1633491"/>
            <a:chOff x="2438400" y="3570303"/>
            <a:chExt cx="2096642" cy="1633491"/>
          </a:xfrm>
        </p:grpSpPr>
        <p:sp>
          <p:nvSpPr>
            <p:cNvPr id="9" name="Freeform 8"/>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3" name="TextBox 12"/>
            <p:cNvSpPr txBox="1"/>
            <p:nvPr/>
          </p:nvSpPr>
          <p:spPr>
            <a:xfrm rot="1645353">
              <a:off x="3253757" y="4756963"/>
              <a:ext cx="521681" cy="369332"/>
            </a:xfrm>
            <a:prstGeom prst="rect">
              <a:avLst/>
            </a:prstGeom>
            <a:noFill/>
          </p:spPr>
          <p:txBody>
            <a:bodyPr wrap="none" rtlCol="0">
              <a:spAutoFit/>
            </a:bodyPr>
            <a:lstStyle/>
            <a:p>
              <a:r>
                <a:rPr lang="en-US" dirty="0" smtClean="0"/>
                <a:t>Get</a:t>
              </a:r>
              <a:endParaRPr lang="en-US" dirty="0"/>
            </a:p>
          </p:txBody>
        </p:sp>
      </p:grpSp>
      <p:grpSp>
        <p:nvGrpSpPr>
          <p:cNvPr id="3" name="Group 28"/>
          <p:cNvGrpSpPr/>
          <p:nvPr/>
        </p:nvGrpSpPr>
        <p:grpSpPr>
          <a:xfrm>
            <a:off x="2600743" y="2474434"/>
            <a:ext cx="3862201" cy="697085"/>
            <a:chOff x="2743199" y="3057005"/>
            <a:chExt cx="4016439" cy="697085"/>
          </a:xfrm>
        </p:grpSpPr>
        <p:sp>
          <p:nvSpPr>
            <p:cNvPr id="17" name="Freeform 16"/>
            <p:cNvSpPr/>
            <p:nvPr/>
          </p:nvSpPr>
          <p:spPr>
            <a:xfrm>
              <a:off x="2743199" y="3134448"/>
              <a:ext cx="4016439" cy="61964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 name="connsiteX0" fmla="*/ 3013114 w 3013114"/>
                <a:gd name="connsiteY0" fmla="*/ 619642 h 619642"/>
                <a:gd name="connsiteX1" fmla="*/ 0 w 3013114"/>
                <a:gd name="connsiteY1" fmla="*/ 218351 h 619642"/>
              </a:gdLst>
              <a:ahLst/>
              <a:cxnLst>
                <a:cxn ang="0">
                  <a:pos x="connsiteX0" y="connsiteY0"/>
                </a:cxn>
                <a:cxn ang="0">
                  <a:pos x="connsiteX1" y="connsiteY1"/>
                </a:cxn>
              </a:cxnLst>
              <a:rect l="l" t="t" r="r" b="b"/>
              <a:pathLst>
                <a:path w="3013114" h="619642">
                  <a:moveTo>
                    <a:pt x="3013114" y="619642"/>
                  </a:moveTo>
                  <a:cubicBezTo>
                    <a:pt x="2265414" y="149289"/>
                    <a:pt x="990518" y="0"/>
                    <a:pt x="0" y="21835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 name="TextBox 17"/>
            <p:cNvSpPr txBox="1"/>
            <p:nvPr/>
          </p:nvSpPr>
          <p:spPr>
            <a:xfrm rot="485127">
              <a:off x="4962173" y="3057005"/>
              <a:ext cx="521681" cy="369332"/>
            </a:xfrm>
            <a:prstGeom prst="rect">
              <a:avLst/>
            </a:prstGeom>
            <a:noFill/>
          </p:spPr>
          <p:txBody>
            <a:bodyPr wrap="none" rtlCol="0">
              <a:spAutoFit/>
            </a:bodyPr>
            <a:lstStyle/>
            <a:p>
              <a:r>
                <a:rPr lang="en-US" dirty="0" smtClean="0"/>
                <a:t>Get</a:t>
              </a:r>
              <a:endParaRPr lang="en-US" dirty="0"/>
            </a:p>
          </p:txBody>
        </p:sp>
      </p:grpSp>
      <p:pic>
        <p:nvPicPr>
          <p:cNvPr id="5" name="Picture 24" descr="application server"/>
          <p:cNvPicPr>
            <a:picLocks noChangeAspect="1" noChangeArrowheads="1"/>
          </p:cNvPicPr>
          <p:nvPr/>
        </p:nvPicPr>
        <p:blipFill>
          <a:blip r:embed="rId5" cstate="print"/>
          <a:srcRect/>
          <a:stretch>
            <a:fillRect/>
          </a:stretch>
        </p:blipFill>
        <p:spPr bwMode="auto">
          <a:xfrm>
            <a:off x="1179577" y="1213385"/>
            <a:ext cx="1277961" cy="1354138"/>
          </a:xfrm>
          <a:prstGeom prst="rect">
            <a:avLst/>
          </a:prstGeom>
          <a:noFill/>
        </p:spPr>
      </p:pic>
      <p:pic>
        <p:nvPicPr>
          <p:cNvPr id="8" name="Picture 6" descr="laptop"/>
          <p:cNvPicPr>
            <a:picLocks noChangeAspect="1" noChangeArrowheads="1"/>
          </p:cNvPicPr>
          <p:nvPr/>
        </p:nvPicPr>
        <p:blipFill>
          <a:blip r:embed="rId6" cstate="print"/>
          <a:srcRect/>
          <a:stretch>
            <a:fillRect/>
          </a:stretch>
        </p:blipFill>
        <p:spPr bwMode="auto">
          <a:xfrm>
            <a:off x="6287245" y="2814220"/>
            <a:ext cx="1466009" cy="857941"/>
          </a:xfrm>
          <a:prstGeom prst="rect">
            <a:avLst/>
          </a:prstGeom>
          <a:noFill/>
        </p:spPr>
      </p:pic>
      <p:grpSp>
        <p:nvGrpSpPr>
          <p:cNvPr id="12" name="Group 14"/>
          <p:cNvGrpSpPr/>
          <p:nvPr/>
        </p:nvGrpSpPr>
        <p:grpSpPr>
          <a:xfrm>
            <a:off x="2239112" y="2663549"/>
            <a:ext cx="324018" cy="381000"/>
            <a:chOff x="1447800" y="3048000"/>
            <a:chExt cx="324018" cy="381000"/>
          </a:xfrm>
        </p:grpSpPr>
        <p:pic>
          <p:nvPicPr>
            <p:cNvPr id="10" name="Picture 19"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11" name="TextBox 10"/>
            <p:cNvSpPr txBox="1"/>
            <p:nvPr/>
          </p:nvSpPr>
          <p:spPr>
            <a:xfrm>
              <a:off x="1458912" y="3116580"/>
              <a:ext cx="312906" cy="246221"/>
            </a:xfrm>
            <a:prstGeom prst="rect">
              <a:avLst/>
            </a:prstGeom>
            <a:noFill/>
          </p:spPr>
          <p:txBody>
            <a:bodyPr wrap="none" rtlCol="0">
              <a:spAutoFit/>
            </a:bodyPr>
            <a:lstStyle/>
            <a:p>
              <a:r>
                <a:rPr lang="en-US" sz="1000" dirty="0" smtClean="0">
                  <a:solidFill>
                    <a:schemeClr val="bg1"/>
                  </a:solidFill>
                </a:rPr>
                <a:t>ID</a:t>
              </a:r>
              <a:endParaRPr lang="en-US" sz="1000" dirty="0">
                <a:solidFill>
                  <a:schemeClr val="bg1"/>
                </a:solidFill>
              </a:endParaRPr>
            </a:p>
          </p:txBody>
        </p:sp>
      </p:grpSp>
      <p:grpSp>
        <p:nvGrpSpPr>
          <p:cNvPr id="14" name="Group 31"/>
          <p:cNvGrpSpPr/>
          <p:nvPr/>
        </p:nvGrpSpPr>
        <p:grpSpPr>
          <a:xfrm rot="351145" flipH="1" flipV="1">
            <a:off x="5691936" y="5957373"/>
            <a:ext cx="1220530" cy="517646"/>
            <a:chOff x="6043190" y="4268065"/>
            <a:chExt cx="1292782" cy="467103"/>
          </a:xfrm>
        </p:grpSpPr>
        <p:sp>
          <p:nvSpPr>
            <p:cNvPr id="22" name="Freeform 21"/>
            <p:cNvSpPr/>
            <p:nvPr/>
          </p:nvSpPr>
          <p:spPr>
            <a:xfrm>
              <a:off x="6043190" y="4492387"/>
              <a:ext cx="1292782" cy="24278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1098764 w 1098764"/>
                <a:gd name="connsiteY0" fmla="*/ 157400 h 170598"/>
                <a:gd name="connsiteX1" fmla="*/ 0 w 1098764"/>
                <a:gd name="connsiteY1" fmla="*/ 170598 h 170598"/>
                <a:gd name="connsiteX0" fmla="*/ 1098764 w 1098764"/>
                <a:gd name="connsiteY0" fmla="*/ 349447 h 362645"/>
                <a:gd name="connsiteX1" fmla="*/ 0 w 1098764"/>
                <a:gd name="connsiteY1" fmla="*/ 362645 h 362645"/>
                <a:gd name="connsiteX0" fmla="*/ 1238570 w 1238570"/>
                <a:gd name="connsiteY0" fmla="*/ 349447 h 396951"/>
                <a:gd name="connsiteX1" fmla="*/ 0 w 1238570"/>
                <a:gd name="connsiteY1" fmla="*/ 396951 h 396951"/>
                <a:gd name="connsiteX0" fmla="*/ 1238570 w 1238570"/>
                <a:gd name="connsiteY0" fmla="*/ 349447 h 396951"/>
                <a:gd name="connsiteX1" fmla="*/ 0 w 1238570"/>
                <a:gd name="connsiteY1" fmla="*/ 396951 h 396951"/>
                <a:gd name="connsiteX0" fmla="*/ 1088491 w 1088491"/>
                <a:gd name="connsiteY0" fmla="*/ 349447 h 388498"/>
                <a:gd name="connsiteX1" fmla="*/ 0 w 1088491"/>
                <a:gd name="connsiteY1" fmla="*/ 388498 h 388498"/>
                <a:gd name="connsiteX0" fmla="*/ 1088491 w 1088491"/>
                <a:gd name="connsiteY0" fmla="*/ 349447 h 388498"/>
                <a:gd name="connsiteX1" fmla="*/ 0 w 1088491"/>
                <a:gd name="connsiteY1" fmla="*/ 388498 h 388498"/>
                <a:gd name="connsiteX0" fmla="*/ 1088491 w 1088491"/>
                <a:gd name="connsiteY0" fmla="*/ 208525 h 247576"/>
                <a:gd name="connsiteX1" fmla="*/ 0 w 1088491"/>
                <a:gd name="connsiteY1" fmla="*/ 247576 h 247576"/>
                <a:gd name="connsiteX0" fmla="*/ 1024834 w 1024834"/>
                <a:gd name="connsiteY0" fmla="*/ 208525 h 249183"/>
                <a:gd name="connsiteX1" fmla="*/ 0 w 1024834"/>
                <a:gd name="connsiteY1" fmla="*/ 249183 h 249183"/>
                <a:gd name="connsiteX0" fmla="*/ 969839 w 969839"/>
                <a:gd name="connsiteY0" fmla="*/ 208525 h 242782"/>
                <a:gd name="connsiteX1" fmla="*/ 0 w 969839"/>
                <a:gd name="connsiteY1" fmla="*/ 242782 h 242782"/>
              </a:gdLst>
              <a:ahLst/>
              <a:cxnLst>
                <a:cxn ang="0">
                  <a:pos x="connsiteX0" y="connsiteY0"/>
                </a:cxn>
                <a:cxn ang="0">
                  <a:pos x="connsiteX1" y="connsiteY1"/>
                </a:cxn>
              </a:cxnLst>
              <a:rect l="l" t="t" r="r" b="b"/>
              <a:pathLst>
                <a:path w="969839" h="242782">
                  <a:moveTo>
                    <a:pt x="969839" y="208525"/>
                  </a:moveTo>
                  <a:cubicBezTo>
                    <a:pt x="668653" y="0"/>
                    <a:pt x="173219" y="79499"/>
                    <a:pt x="0" y="242782"/>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1" name="TextBox 30"/>
            <p:cNvSpPr txBox="1"/>
            <p:nvPr/>
          </p:nvSpPr>
          <p:spPr>
            <a:xfrm rot="10866129">
              <a:off x="6505991" y="4268065"/>
              <a:ext cx="530915" cy="333270"/>
            </a:xfrm>
            <a:prstGeom prst="rect">
              <a:avLst/>
            </a:prstGeom>
            <a:noFill/>
          </p:spPr>
          <p:txBody>
            <a:bodyPr wrap="none" rtlCol="0">
              <a:spAutoFit/>
            </a:bodyPr>
            <a:lstStyle/>
            <a:p>
              <a:r>
                <a:rPr lang="en-US" dirty="0" smtClean="0"/>
                <a:t>Put</a:t>
              </a:r>
              <a:endParaRPr lang="en-US" dirty="0"/>
            </a:p>
          </p:txBody>
        </p:sp>
      </p:grpSp>
      <p:grpSp>
        <p:nvGrpSpPr>
          <p:cNvPr id="15" name="Group 32"/>
          <p:cNvGrpSpPr/>
          <p:nvPr/>
        </p:nvGrpSpPr>
        <p:grpSpPr>
          <a:xfrm>
            <a:off x="2176244" y="2679715"/>
            <a:ext cx="453970" cy="381000"/>
            <a:chOff x="1380196" y="3048000"/>
            <a:chExt cx="453970" cy="381000"/>
          </a:xfrm>
        </p:grpSpPr>
        <p:pic>
          <p:nvPicPr>
            <p:cNvPr id="34" name="Picture 19"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35" name="TextBox 34"/>
            <p:cNvSpPr txBox="1"/>
            <p:nvPr/>
          </p:nvSpPr>
          <p:spPr>
            <a:xfrm>
              <a:off x="1380196" y="312420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pic>
        <p:nvPicPr>
          <p:cNvPr id="7" name="Picture 23" descr="XP icon my computer"/>
          <p:cNvPicPr>
            <a:picLocks noChangeAspect="1" noChangeArrowheads="1"/>
          </p:cNvPicPr>
          <p:nvPr/>
        </p:nvPicPr>
        <p:blipFill>
          <a:blip r:embed="rId8" cstate="print"/>
          <a:srcRect/>
          <a:stretch>
            <a:fillRect/>
          </a:stretch>
        </p:blipFill>
        <p:spPr bwMode="auto">
          <a:xfrm>
            <a:off x="4324526" y="4740674"/>
            <a:ext cx="1403154" cy="1052640"/>
          </a:xfrm>
          <a:prstGeom prst="rect">
            <a:avLst/>
          </a:prstGeom>
          <a:noFill/>
        </p:spPr>
      </p:pic>
      <p:sp>
        <p:nvSpPr>
          <p:cNvPr id="41" name="TextBox 40"/>
          <p:cNvSpPr txBox="1"/>
          <p:nvPr/>
        </p:nvSpPr>
        <p:spPr>
          <a:xfrm rot="568999">
            <a:off x="3966299" y="6103343"/>
            <a:ext cx="1352195" cy="159486"/>
          </a:xfrm>
          <a:prstGeom prst="rect">
            <a:avLst/>
          </a:prstGeom>
          <a:noFill/>
        </p:spPr>
        <p:txBody>
          <a:bodyPr wrap="square" rtlCol="0">
            <a:prstTxWarp prst="textArchDown">
              <a:avLst/>
            </a:prstTxWarp>
            <a:spAutoFit/>
          </a:bodyPr>
          <a:lstStyle/>
          <a:p>
            <a:pPr algn="ctr"/>
            <a:r>
              <a:rPr lang="en-US" sz="1600" dirty="0" smtClean="0">
                <a:solidFill>
                  <a:schemeClr val="accent1">
                    <a:lumMod val="20000"/>
                    <a:lumOff val="80000"/>
                  </a:schemeClr>
                </a:solidFill>
              </a:rPr>
              <a:t>Branch Office</a:t>
            </a:r>
            <a:endParaRPr lang="en-US" sz="1600" dirty="0">
              <a:solidFill>
                <a:schemeClr val="accent1">
                  <a:lumMod val="20000"/>
                  <a:lumOff val="80000"/>
                </a:schemeClr>
              </a:solidFill>
            </a:endParaRPr>
          </a:p>
        </p:txBody>
      </p:sp>
      <p:sp>
        <p:nvSpPr>
          <p:cNvPr id="42" name="TextBox 41"/>
          <p:cNvSpPr txBox="1"/>
          <p:nvPr/>
        </p:nvSpPr>
        <p:spPr>
          <a:xfrm rot="1775946">
            <a:off x="16107" y="2143450"/>
            <a:ext cx="1352195" cy="159486"/>
          </a:xfrm>
          <a:prstGeom prst="rect">
            <a:avLst/>
          </a:prstGeom>
          <a:noFill/>
        </p:spPr>
        <p:txBody>
          <a:bodyPr wrap="square" rtlCol="0">
            <a:prstTxWarp prst="textArchDown">
              <a:avLst/>
            </a:prstTxWarp>
            <a:spAutoFit/>
          </a:bodyPr>
          <a:lstStyle/>
          <a:p>
            <a:pPr algn="ctr"/>
            <a:r>
              <a:rPr lang="en-US" sz="1600" dirty="0" smtClean="0">
                <a:solidFill>
                  <a:schemeClr val="tx1">
                    <a:lumMod val="85000"/>
                  </a:schemeClr>
                </a:solidFill>
              </a:rPr>
              <a:t>Main Office</a:t>
            </a:r>
            <a:endParaRPr lang="en-US" sz="1600" dirty="0">
              <a:solidFill>
                <a:schemeClr val="tx1">
                  <a:lumMod val="85000"/>
                </a:schemeClr>
              </a:solidFill>
            </a:endParaRPr>
          </a:p>
        </p:txBody>
      </p:sp>
      <p:sp>
        <p:nvSpPr>
          <p:cNvPr id="45" name="Title 44"/>
          <p:cNvSpPr>
            <a:spLocks noGrp="1"/>
          </p:cNvSpPr>
          <p:nvPr>
            <p:ph type="title"/>
          </p:nvPr>
        </p:nvSpPr>
        <p:spPr>
          <a:xfrm>
            <a:off x="381000" y="194676"/>
            <a:ext cx="8382000" cy="664797"/>
          </a:xfrm>
        </p:spPr>
        <p:txBody>
          <a:bodyPr>
            <a:normAutofit/>
          </a:bodyPr>
          <a:lstStyle/>
          <a:p>
            <a:pPr algn="r"/>
            <a:r>
              <a:rPr smtClean="0"/>
              <a:t>Hosted Cache</a:t>
            </a:r>
            <a:endParaRPr lang="en-US" dirty="0"/>
          </a:p>
        </p:txBody>
      </p:sp>
      <p:grpSp>
        <p:nvGrpSpPr>
          <p:cNvPr id="16" name="Group 29"/>
          <p:cNvGrpSpPr/>
          <p:nvPr/>
        </p:nvGrpSpPr>
        <p:grpSpPr>
          <a:xfrm flipH="1" flipV="1">
            <a:off x="2521305" y="2909611"/>
            <a:ext cx="1974367" cy="1544246"/>
            <a:chOff x="4592866" y="2029871"/>
            <a:chExt cx="2315078" cy="1810733"/>
          </a:xfrm>
        </p:grpSpPr>
        <p:sp>
          <p:nvSpPr>
            <p:cNvPr id="52" name="Freeform 51"/>
            <p:cNvSpPr/>
            <p:nvPr/>
          </p:nvSpPr>
          <p:spPr>
            <a:xfrm rot="21446118">
              <a:off x="4592866" y="2029871"/>
              <a:ext cx="2315078" cy="181073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716212 w 1716212"/>
                <a:gd name="connsiteY0" fmla="*/ 1832486 h 1832486"/>
                <a:gd name="connsiteX1" fmla="*/ 0 w 1716212"/>
                <a:gd name="connsiteY1" fmla="*/ 0 h 1832486"/>
                <a:gd name="connsiteX0" fmla="*/ 1587049 w 1587049"/>
                <a:gd name="connsiteY0" fmla="*/ 1654644 h 1654644"/>
                <a:gd name="connsiteX1" fmla="*/ 0 w 1587049"/>
                <a:gd name="connsiteY1" fmla="*/ 0 h 1654644"/>
              </a:gdLst>
              <a:ahLst/>
              <a:cxnLst>
                <a:cxn ang="0">
                  <a:pos x="connsiteX0" y="connsiteY0"/>
                </a:cxn>
                <a:cxn ang="0">
                  <a:pos x="connsiteX1" y="connsiteY1"/>
                </a:cxn>
              </a:cxnLst>
              <a:rect l="l" t="t" r="r" b="b"/>
              <a:pathLst>
                <a:path w="1587049" h="1654644">
                  <a:moveTo>
                    <a:pt x="1587049" y="1654644"/>
                  </a:moveTo>
                  <a:cubicBezTo>
                    <a:pt x="1022793" y="1456376"/>
                    <a:pt x="304518" y="801949"/>
                    <a:pt x="0" y="0"/>
                  </a:cubicBezTo>
                </a:path>
              </a:pathLst>
            </a:custGeom>
            <a:ln>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3" name="TextBox 52"/>
            <p:cNvSpPr txBox="1"/>
            <p:nvPr/>
          </p:nvSpPr>
          <p:spPr>
            <a:xfrm rot="13007782">
              <a:off x="4929717" y="2956090"/>
              <a:ext cx="521681" cy="369332"/>
            </a:xfrm>
            <a:prstGeom prst="rect">
              <a:avLst/>
            </a:prstGeom>
            <a:noFill/>
          </p:spPr>
          <p:txBody>
            <a:bodyPr wrap="none" rtlCol="0">
              <a:spAutoFit/>
            </a:bodyPr>
            <a:lstStyle/>
            <a:p>
              <a:r>
                <a:rPr lang="en-US" dirty="0" smtClean="0"/>
                <a:t>Get</a:t>
              </a:r>
              <a:endParaRPr lang="en-US" dirty="0"/>
            </a:p>
          </p:txBody>
        </p:sp>
      </p:grpSp>
      <p:grpSp>
        <p:nvGrpSpPr>
          <p:cNvPr id="19" name="Group 32"/>
          <p:cNvGrpSpPr/>
          <p:nvPr/>
        </p:nvGrpSpPr>
        <p:grpSpPr>
          <a:xfrm>
            <a:off x="2167924" y="2667974"/>
            <a:ext cx="453970" cy="381000"/>
            <a:chOff x="1460206" y="3169920"/>
            <a:chExt cx="453970" cy="381000"/>
          </a:xfrm>
        </p:grpSpPr>
        <p:pic>
          <p:nvPicPr>
            <p:cNvPr id="63" name="Picture 19" descr="page"/>
            <p:cNvPicPr>
              <a:picLocks noChangeAspect="1" noChangeArrowheads="1"/>
            </p:cNvPicPr>
            <p:nvPr/>
          </p:nvPicPr>
          <p:blipFill>
            <a:blip r:embed="rId7" cstate="print"/>
            <a:srcRect/>
            <a:stretch>
              <a:fillRect/>
            </a:stretch>
          </p:blipFill>
          <p:spPr bwMode="auto">
            <a:xfrm>
              <a:off x="1527810" y="3169920"/>
              <a:ext cx="318821" cy="381000"/>
            </a:xfrm>
            <a:prstGeom prst="rect">
              <a:avLst/>
            </a:prstGeom>
            <a:noFill/>
            <a:ln w="9525">
              <a:noFill/>
              <a:miter lim="800000"/>
              <a:headEnd/>
              <a:tailEnd/>
            </a:ln>
          </p:spPr>
        </p:pic>
        <p:sp>
          <p:nvSpPr>
            <p:cNvPr id="64" name="TextBox 63"/>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20" name="Group 25"/>
          <p:cNvGrpSpPr/>
          <p:nvPr/>
        </p:nvGrpSpPr>
        <p:grpSpPr>
          <a:xfrm>
            <a:off x="2239112" y="2678789"/>
            <a:ext cx="318821" cy="381000"/>
            <a:chOff x="1447800" y="3048000"/>
            <a:chExt cx="318821" cy="381000"/>
          </a:xfrm>
        </p:grpSpPr>
        <p:pic>
          <p:nvPicPr>
            <p:cNvPr id="27" name="Picture 26"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28" name="TextBox 27"/>
            <p:cNvSpPr txBox="1"/>
            <p:nvPr/>
          </p:nvSpPr>
          <p:spPr>
            <a:xfrm>
              <a:off x="1460206" y="3131820"/>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pic>
        <p:nvPicPr>
          <p:cNvPr id="54" name="Picture 24" descr="application server"/>
          <p:cNvPicPr>
            <a:picLocks noChangeAspect="1" noChangeArrowheads="1"/>
          </p:cNvPicPr>
          <p:nvPr/>
        </p:nvPicPr>
        <p:blipFill>
          <a:blip r:embed="rId5" cstate="print"/>
          <a:srcRect/>
          <a:stretch>
            <a:fillRect/>
          </a:stretch>
        </p:blipFill>
        <p:spPr bwMode="auto">
          <a:xfrm>
            <a:off x="7013686" y="4739300"/>
            <a:ext cx="1277961" cy="1354138"/>
          </a:xfrm>
          <a:prstGeom prst="rect">
            <a:avLst/>
          </a:prstGeom>
          <a:noFill/>
        </p:spPr>
      </p:pic>
      <p:grpSp>
        <p:nvGrpSpPr>
          <p:cNvPr id="21" name="Group 31"/>
          <p:cNvGrpSpPr/>
          <p:nvPr/>
        </p:nvGrpSpPr>
        <p:grpSpPr>
          <a:xfrm rot="10507752" flipV="1">
            <a:off x="5750664" y="4224640"/>
            <a:ext cx="1249555" cy="555626"/>
            <a:chOff x="5956187" y="4214339"/>
            <a:chExt cx="1249555" cy="501374"/>
          </a:xfrm>
        </p:grpSpPr>
        <p:sp>
          <p:nvSpPr>
            <p:cNvPr id="62" name="Freeform 61"/>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5" name="TextBox 64"/>
            <p:cNvSpPr txBox="1"/>
            <p:nvPr/>
          </p:nvSpPr>
          <p:spPr>
            <a:xfrm rot="21307752">
              <a:off x="6137783" y="4214339"/>
              <a:ext cx="915635" cy="333270"/>
            </a:xfrm>
            <a:prstGeom prst="rect">
              <a:avLst/>
            </a:prstGeom>
            <a:noFill/>
          </p:spPr>
          <p:txBody>
            <a:bodyPr wrap="none" rtlCol="0">
              <a:spAutoFit/>
            </a:bodyPr>
            <a:lstStyle/>
            <a:p>
              <a:r>
                <a:rPr lang="en-US" dirty="0" smtClean="0"/>
                <a:t>Search</a:t>
              </a:r>
              <a:endParaRPr lang="en-US" dirty="0"/>
            </a:p>
          </p:txBody>
        </p:sp>
      </p:grpSp>
      <p:grpSp>
        <p:nvGrpSpPr>
          <p:cNvPr id="23" name="Group 31"/>
          <p:cNvGrpSpPr/>
          <p:nvPr/>
        </p:nvGrpSpPr>
        <p:grpSpPr>
          <a:xfrm rot="15388294" flipV="1">
            <a:off x="7376758" y="3835504"/>
            <a:ext cx="1249555" cy="555626"/>
            <a:chOff x="5956187" y="4214339"/>
            <a:chExt cx="1249555" cy="501374"/>
          </a:xfrm>
        </p:grpSpPr>
        <p:sp>
          <p:nvSpPr>
            <p:cNvPr id="67" name="Freeform 66"/>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8" name="TextBox 67"/>
            <p:cNvSpPr txBox="1"/>
            <p:nvPr/>
          </p:nvSpPr>
          <p:spPr>
            <a:xfrm rot="21307752">
              <a:off x="6317319" y="4214339"/>
              <a:ext cx="556563" cy="333270"/>
            </a:xfrm>
            <a:prstGeom prst="rect">
              <a:avLst/>
            </a:prstGeom>
            <a:noFill/>
          </p:spPr>
          <p:txBody>
            <a:bodyPr wrap="none" rtlCol="0">
              <a:spAutoFit/>
            </a:bodyPr>
            <a:lstStyle/>
            <a:p>
              <a:r>
                <a:rPr lang="en-US" dirty="0" smtClean="0"/>
                <a:t>Get</a:t>
              </a:r>
              <a:endParaRPr lang="en-US" dirty="0"/>
            </a:p>
          </p:txBody>
        </p:sp>
      </p:grpSp>
      <p:grpSp>
        <p:nvGrpSpPr>
          <p:cNvPr id="26" name="Group 31"/>
          <p:cNvGrpSpPr/>
          <p:nvPr/>
        </p:nvGrpSpPr>
        <p:grpSpPr>
          <a:xfrm rot="5092459" flipH="1" flipV="1">
            <a:off x="6815381" y="3957467"/>
            <a:ext cx="1021538" cy="506156"/>
            <a:chOff x="6279177" y="4167880"/>
            <a:chExt cx="965581" cy="456739"/>
          </a:xfrm>
        </p:grpSpPr>
        <p:sp>
          <p:nvSpPr>
            <p:cNvPr id="70" name="Freeform 69"/>
            <p:cNvSpPr/>
            <p:nvPr/>
          </p:nvSpPr>
          <p:spPr>
            <a:xfrm>
              <a:off x="6279177" y="4446656"/>
              <a:ext cx="964948" cy="17796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Lst>
              <a:ahLst/>
              <a:cxnLst>
                <a:cxn ang="0">
                  <a:pos x="connsiteX0" y="connsiteY0"/>
                </a:cxn>
                <a:cxn ang="0">
                  <a:pos x="connsiteX1" y="connsiteY1"/>
                </a:cxn>
              </a:cxnLst>
              <a:rect l="l" t="t" r="r" b="b"/>
              <a:pathLst>
                <a:path w="723899" h="177962">
                  <a:moveTo>
                    <a:pt x="723899" y="95693"/>
                  </a:moveTo>
                  <a:cubicBezTo>
                    <a:pt x="609290" y="0"/>
                    <a:pt x="236070" y="7364"/>
                    <a:pt x="0" y="177962"/>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71" name="TextBox 70"/>
            <p:cNvSpPr txBox="1"/>
            <p:nvPr/>
          </p:nvSpPr>
          <p:spPr>
            <a:xfrm rot="21291787">
              <a:off x="6329123" y="4167880"/>
              <a:ext cx="915635" cy="333273"/>
            </a:xfrm>
            <a:prstGeom prst="rect">
              <a:avLst/>
            </a:prstGeom>
            <a:noFill/>
          </p:spPr>
          <p:txBody>
            <a:bodyPr wrap="none" rtlCol="0">
              <a:spAutoFit/>
            </a:bodyPr>
            <a:lstStyle/>
            <a:p>
              <a:r>
                <a:rPr lang="en-US" dirty="0" smtClean="0"/>
                <a:t>Search</a:t>
              </a:r>
              <a:endParaRPr lang="en-US" dirty="0"/>
            </a:p>
          </p:txBody>
        </p:sp>
      </p:grpSp>
      <p:grpSp>
        <p:nvGrpSpPr>
          <p:cNvPr id="29" name="Group 48"/>
          <p:cNvGrpSpPr/>
          <p:nvPr/>
        </p:nvGrpSpPr>
        <p:grpSpPr>
          <a:xfrm>
            <a:off x="5688951" y="5352700"/>
            <a:ext cx="1212434" cy="499143"/>
            <a:chOff x="5758525" y="5054526"/>
            <a:chExt cx="1212434" cy="499143"/>
          </a:xfrm>
        </p:grpSpPr>
        <p:sp>
          <p:nvSpPr>
            <p:cNvPr id="73" name="Freeform 72"/>
            <p:cNvSpPr/>
            <p:nvPr/>
          </p:nvSpPr>
          <p:spPr>
            <a:xfrm rot="10800000" flipV="1">
              <a:off x="5758525" y="5371974"/>
              <a:ext cx="1201336" cy="181695"/>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 name="connsiteX0" fmla="*/ 723899 w 723899"/>
                <a:gd name="connsiteY0" fmla="*/ 88329 h 218487"/>
                <a:gd name="connsiteX1" fmla="*/ 310443 w 723899"/>
                <a:gd name="connsiteY1" fmla="*/ 218487 h 218487"/>
                <a:gd name="connsiteX2" fmla="*/ 0 w 723899"/>
                <a:gd name="connsiteY2" fmla="*/ 170598 h 218487"/>
                <a:gd name="connsiteX0" fmla="*/ 723899 w 723899"/>
                <a:gd name="connsiteY0" fmla="*/ 0 h 82269"/>
                <a:gd name="connsiteX1" fmla="*/ 0 w 723899"/>
                <a:gd name="connsiteY1" fmla="*/ 82269 h 82269"/>
                <a:gd name="connsiteX0" fmla="*/ 39511 w 39511"/>
                <a:gd name="connsiteY0" fmla="*/ 0 h 168063"/>
                <a:gd name="connsiteX1" fmla="*/ 0 w 39511"/>
                <a:gd name="connsiteY1" fmla="*/ 168063 h 168063"/>
                <a:gd name="connsiteX0" fmla="*/ 0 w 817468"/>
                <a:gd name="connsiteY0" fmla="*/ 0 h 77222"/>
                <a:gd name="connsiteX1" fmla="*/ 817468 w 817468"/>
                <a:gd name="connsiteY1" fmla="*/ 77222 h 77222"/>
                <a:gd name="connsiteX0" fmla="*/ 0 w 805566"/>
                <a:gd name="connsiteY0" fmla="*/ 43899 h 43899"/>
                <a:gd name="connsiteX1" fmla="*/ 805566 w 805566"/>
                <a:gd name="connsiteY1" fmla="*/ 0 h 43899"/>
                <a:gd name="connsiteX0" fmla="*/ 0 w 805566"/>
                <a:gd name="connsiteY0" fmla="*/ 115566 h 115566"/>
                <a:gd name="connsiteX1" fmla="*/ 805566 w 805566"/>
                <a:gd name="connsiteY1" fmla="*/ 71667 h 115566"/>
                <a:gd name="connsiteX0" fmla="*/ 0 w 805566"/>
                <a:gd name="connsiteY0" fmla="*/ 125153 h 125153"/>
                <a:gd name="connsiteX1" fmla="*/ 805566 w 805566"/>
                <a:gd name="connsiteY1" fmla="*/ 81254 h 125153"/>
                <a:gd name="connsiteX0" fmla="*/ 0 w 805566"/>
                <a:gd name="connsiteY0" fmla="*/ 125153 h 125153"/>
                <a:gd name="connsiteX1" fmla="*/ 805566 w 805566"/>
                <a:gd name="connsiteY1" fmla="*/ 81254 h 125153"/>
                <a:gd name="connsiteX0" fmla="*/ 0 w 728200"/>
                <a:gd name="connsiteY0" fmla="*/ 125153 h 125153"/>
                <a:gd name="connsiteX1" fmla="*/ 728200 w 728200"/>
                <a:gd name="connsiteY1" fmla="*/ 81254 h 125153"/>
                <a:gd name="connsiteX0" fmla="*/ 0 w 861326"/>
                <a:gd name="connsiteY0" fmla="*/ 125153 h 125153"/>
                <a:gd name="connsiteX1" fmla="*/ 861326 w 861326"/>
                <a:gd name="connsiteY1" fmla="*/ 81254 h 125153"/>
                <a:gd name="connsiteX0" fmla="*/ 0 w 861326"/>
                <a:gd name="connsiteY0" fmla="*/ 164605 h 164605"/>
                <a:gd name="connsiteX1" fmla="*/ 861326 w 861326"/>
                <a:gd name="connsiteY1" fmla="*/ 120706 h 164605"/>
                <a:gd name="connsiteX0" fmla="*/ 0 w 810611"/>
                <a:gd name="connsiteY0" fmla="*/ 164605 h 164605"/>
                <a:gd name="connsiteX1" fmla="*/ 810611 w 810611"/>
                <a:gd name="connsiteY1" fmla="*/ 120706 h 164605"/>
                <a:gd name="connsiteX0" fmla="*/ 0 w 810611"/>
                <a:gd name="connsiteY0" fmla="*/ 125153 h 125153"/>
                <a:gd name="connsiteX1" fmla="*/ 810611 w 810611"/>
                <a:gd name="connsiteY1" fmla="*/ 81254 h 125153"/>
                <a:gd name="connsiteX0" fmla="*/ 0 w 810611"/>
                <a:gd name="connsiteY0" fmla="*/ 98274 h 98274"/>
                <a:gd name="connsiteX1" fmla="*/ 810611 w 810611"/>
                <a:gd name="connsiteY1" fmla="*/ 54375 h 98274"/>
                <a:gd name="connsiteX0" fmla="*/ 0 w 766235"/>
                <a:gd name="connsiteY0" fmla="*/ 98274 h 98274"/>
                <a:gd name="connsiteX1" fmla="*/ 766235 w 766235"/>
                <a:gd name="connsiteY1" fmla="*/ 54375 h 98274"/>
              </a:gdLst>
              <a:ahLst/>
              <a:cxnLst>
                <a:cxn ang="0">
                  <a:pos x="connsiteX0" y="connsiteY0"/>
                </a:cxn>
                <a:cxn ang="0">
                  <a:pos x="connsiteX1" y="connsiteY1"/>
                </a:cxn>
              </a:cxnLst>
              <a:rect l="l" t="t" r="r" b="b"/>
              <a:pathLst>
                <a:path w="766235" h="98274">
                  <a:moveTo>
                    <a:pt x="0" y="98274"/>
                  </a:moveTo>
                  <a:cubicBezTo>
                    <a:pt x="220007" y="3554"/>
                    <a:pt x="561107" y="0"/>
                    <a:pt x="766235" y="54375"/>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74" name="TextBox 73"/>
            <p:cNvSpPr txBox="1"/>
            <p:nvPr/>
          </p:nvSpPr>
          <p:spPr>
            <a:xfrm rot="10997524" flipH="1" flipV="1">
              <a:off x="5927083" y="5054526"/>
              <a:ext cx="1043876" cy="369332"/>
            </a:xfrm>
            <a:prstGeom prst="rect">
              <a:avLst/>
            </a:prstGeom>
            <a:noFill/>
          </p:spPr>
          <p:txBody>
            <a:bodyPr wrap="none" rtlCol="0">
              <a:spAutoFit/>
            </a:bodyPr>
            <a:lstStyle/>
            <a:p>
              <a:r>
                <a:rPr lang="en-US" dirty="0" smtClean="0"/>
                <a:t>Request</a:t>
              </a:r>
              <a:endParaRPr lang="en-US" dirty="0"/>
            </a:p>
          </p:txBody>
        </p:sp>
      </p:grpSp>
      <p:grpSp>
        <p:nvGrpSpPr>
          <p:cNvPr id="30" name="Group 31"/>
          <p:cNvGrpSpPr/>
          <p:nvPr/>
        </p:nvGrpSpPr>
        <p:grpSpPr>
          <a:xfrm rot="10507752" flipV="1">
            <a:off x="5761865" y="4852007"/>
            <a:ext cx="1230369" cy="586801"/>
            <a:chOff x="5975373" y="4283748"/>
            <a:chExt cx="1230369" cy="529505"/>
          </a:xfrm>
        </p:grpSpPr>
        <p:sp>
          <p:nvSpPr>
            <p:cNvPr id="51" name="Freeform 50"/>
            <p:cNvSpPr/>
            <p:nvPr/>
          </p:nvSpPr>
          <p:spPr>
            <a:xfrm>
              <a:off x="5975373" y="4450744"/>
              <a:ext cx="1230369" cy="362509"/>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923017 w 923017"/>
                <a:gd name="connsiteY0" fmla="*/ 135320 h 362509"/>
                <a:gd name="connsiteX1" fmla="*/ 0 w 923017"/>
                <a:gd name="connsiteY1" fmla="*/ 362509 h 362509"/>
                <a:gd name="connsiteX0" fmla="*/ 923017 w 923017"/>
                <a:gd name="connsiteY0" fmla="*/ 135320 h 362509"/>
                <a:gd name="connsiteX1" fmla="*/ 0 w 923017"/>
                <a:gd name="connsiteY1" fmla="*/ 362509 h 362509"/>
              </a:gdLst>
              <a:ahLst/>
              <a:cxnLst>
                <a:cxn ang="0">
                  <a:pos x="connsiteX0" y="connsiteY0"/>
                </a:cxn>
                <a:cxn ang="0">
                  <a:pos x="connsiteX1" y="connsiteY1"/>
                </a:cxn>
              </a:cxnLst>
              <a:rect l="l" t="t" r="r" b="b"/>
              <a:pathLst>
                <a:path w="923017" h="362509">
                  <a:moveTo>
                    <a:pt x="923017" y="135320"/>
                  </a:moveTo>
                  <a:cubicBezTo>
                    <a:pt x="612560" y="0"/>
                    <a:pt x="159244" y="163782"/>
                    <a:pt x="0" y="362509"/>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5" name="TextBox 54"/>
            <p:cNvSpPr txBox="1"/>
            <p:nvPr/>
          </p:nvSpPr>
          <p:spPr>
            <a:xfrm rot="20923483">
              <a:off x="6165647" y="4283748"/>
              <a:ext cx="693460" cy="333270"/>
            </a:xfrm>
            <a:prstGeom prst="rect">
              <a:avLst/>
            </a:prstGeom>
            <a:noFill/>
          </p:spPr>
          <p:txBody>
            <a:bodyPr wrap="none" rtlCol="0">
              <a:spAutoFit/>
            </a:bodyPr>
            <a:lstStyle/>
            <a:p>
              <a:r>
                <a:rPr lang="en-US" dirty="0" smtClean="0"/>
                <a:t>Offer</a:t>
              </a:r>
              <a:endParaRPr lang="en-US" dirty="0"/>
            </a:p>
          </p:txBody>
        </p:sp>
      </p:grpSp>
      <p:grpSp>
        <p:nvGrpSpPr>
          <p:cNvPr id="32" name="Group 22"/>
          <p:cNvGrpSpPr/>
          <p:nvPr/>
        </p:nvGrpSpPr>
        <p:grpSpPr>
          <a:xfrm>
            <a:off x="5506436" y="4522829"/>
            <a:ext cx="325785" cy="381000"/>
            <a:chOff x="1447800" y="3048000"/>
            <a:chExt cx="325785" cy="381000"/>
          </a:xfrm>
        </p:grpSpPr>
        <p:pic>
          <p:nvPicPr>
            <p:cNvPr id="24" name="Picture 23"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25" name="TextBox 24"/>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3" name="Group 22"/>
          <p:cNvGrpSpPr/>
          <p:nvPr/>
        </p:nvGrpSpPr>
        <p:grpSpPr>
          <a:xfrm>
            <a:off x="5638957" y="5023099"/>
            <a:ext cx="325785" cy="381000"/>
            <a:chOff x="1447800" y="3048000"/>
            <a:chExt cx="325785" cy="381000"/>
          </a:xfrm>
        </p:grpSpPr>
        <p:pic>
          <p:nvPicPr>
            <p:cNvPr id="57" name="Picture 56"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59" name="TextBox 58"/>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6" name="Group 22"/>
          <p:cNvGrpSpPr/>
          <p:nvPr/>
        </p:nvGrpSpPr>
        <p:grpSpPr>
          <a:xfrm>
            <a:off x="6785270" y="5592943"/>
            <a:ext cx="325785" cy="381000"/>
            <a:chOff x="1447800" y="3048000"/>
            <a:chExt cx="325785" cy="381000"/>
          </a:xfrm>
        </p:grpSpPr>
        <p:pic>
          <p:nvPicPr>
            <p:cNvPr id="61" name="Picture 60"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72" name="TextBox 71"/>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7" name="Group 32"/>
          <p:cNvGrpSpPr/>
          <p:nvPr/>
        </p:nvGrpSpPr>
        <p:grpSpPr>
          <a:xfrm>
            <a:off x="5455126" y="5768320"/>
            <a:ext cx="453970" cy="381000"/>
            <a:chOff x="1460206" y="3169920"/>
            <a:chExt cx="453970" cy="381000"/>
          </a:xfrm>
        </p:grpSpPr>
        <p:pic>
          <p:nvPicPr>
            <p:cNvPr id="76" name="Picture 19" descr="page"/>
            <p:cNvPicPr>
              <a:picLocks noChangeAspect="1" noChangeArrowheads="1"/>
            </p:cNvPicPr>
            <p:nvPr/>
          </p:nvPicPr>
          <p:blipFill>
            <a:blip r:embed="rId7" cstate="print"/>
            <a:srcRect/>
            <a:stretch>
              <a:fillRect/>
            </a:stretch>
          </p:blipFill>
          <p:spPr bwMode="auto">
            <a:xfrm>
              <a:off x="1527810" y="3169920"/>
              <a:ext cx="318821" cy="381000"/>
            </a:xfrm>
            <a:prstGeom prst="rect">
              <a:avLst/>
            </a:prstGeom>
            <a:noFill/>
            <a:ln w="9525">
              <a:noFill/>
              <a:miter lim="800000"/>
              <a:headEnd/>
              <a:tailEnd/>
            </a:ln>
          </p:spPr>
        </p:pic>
        <p:sp>
          <p:nvSpPr>
            <p:cNvPr id="77" name="TextBox 76"/>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38" name="Group 22"/>
          <p:cNvGrpSpPr/>
          <p:nvPr/>
        </p:nvGrpSpPr>
        <p:grpSpPr>
          <a:xfrm>
            <a:off x="7288853" y="3542168"/>
            <a:ext cx="325785" cy="381000"/>
            <a:chOff x="1447800" y="3048000"/>
            <a:chExt cx="325785" cy="381000"/>
          </a:xfrm>
        </p:grpSpPr>
        <p:pic>
          <p:nvPicPr>
            <p:cNvPr id="79" name="Picture 78" descr="page"/>
            <p:cNvPicPr>
              <a:picLocks noChangeAspect="1" noChangeArrowheads="1"/>
            </p:cNvPicPr>
            <p:nvPr/>
          </p:nvPicPr>
          <p:blipFill>
            <a:blip r:embed="rId7" cstate="print"/>
            <a:srcRect/>
            <a:stretch>
              <a:fillRect/>
            </a:stretch>
          </p:blipFill>
          <p:spPr bwMode="auto">
            <a:xfrm>
              <a:off x="1447800" y="3048000"/>
              <a:ext cx="318821" cy="381000"/>
            </a:xfrm>
            <a:prstGeom prst="rect">
              <a:avLst/>
            </a:prstGeom>
            <a:noFill/>
            <a:ln w="9525">
              <a:noFill/>
              <a:miter lim="800000"/>
              <a:headEnd/>
              <a:tailEnd/>
            </a:ln>
          </p:spPr>
        </p:pic>
        <p:sp>
          <p:nvSpPr>
            <p:cNvPr id="80" name="TextBox 79"/>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9" name="Group 32"/>
          <p:cNvGrpSpPr/>
          <p:nvPr/>
        </p:nvGrpSpPr>
        <p:grpSpPr>
          <a:xfrm>
            <a:off x="7741125" y="4506051"/>
            <a:ext cx="453970" cy="381000"/>
            <a:chOff x="1460206" y="3169920"/>
            <a:chExt cx="453970" cy="381000"/>
          </a:xfrm>
        </p:grpSpPr>
        <p:pic>
          <p:nvPicPr>
            <p:cNvPr id="82" name="Picture 19" descr="page"/>
            <p:cNvPicPr>
              <a:picLocks noChangeAspect="1" noChangeArrowheads="1"/>
            </p:cNvPicPr>
            <p:nvPr/>
          </p:nvPicPr>
          <p:blipFill>
            <a:blip r:embed="rId7" cstate="print"/>
            <a:srcRect/>
            <a:stretch>
              <a:fillRect/>
            </a:stretch>
          </p:blipFill>
          <p:spPr bwMode="auto">
            <a:xfrm>
              <a:off x="1527810" y="3169920"/>
              <a:ext cx="318821" cy="381000"/>
            </a:xfrm>
            <a:prstGeom prst="rect">
              <a:avLst/>
            </a:prstGeom>
            <a:noFill/>
            <a:ln w="9525">
              <a:noFill/>
              <a:miter lim="800000"/>
              <a:headEnd/>
              <a:tailEnd/>
            </a:ln>
          </p:spPr>
        </p:pic>
        <p:sp>
          <p:nvSpPr>
            <p:cNvPr id="83" name="TextBox 82"/>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spTree>
    <p:custDataLst>
      <p:tags r:id="rId1"/>
    </p:custDataLst>
    <p:extLst>
      <p:ext uri="{BB962C8B-B14F-4D97-AF65-F5344CB8AC3E}">
        <p14:creationId xmlns="" xmlns:p14="http://schemas.microsoft.com/office/powerpoint/2007/7/12/main" val="4147425898"/>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6 0.02477 C 0.05851 0.17917 0.09601 0.18959 0.22049 0.26158 " pathEditMode="relative" rAng="0" ptsTypes="ss">
                                      <p:cBhvr>
                                        <p:cTn id="10" dur="500" fill="hold"/>
                                        <p:tgtEl>
                                          <p:spTgt spid="12"/>
                                        </p:tgtEl>
                                        <p:attrNameLst>
                                          <p:attrName>ppt_x</p:attrName>
                                          <p:attrName>ppt_y</p:attrName>
                                        </p:attrNameLst>
                                      </p:cBhvr>
                                      <p:rCtr x="109" y="11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937 -0.00185 C 0.03906 -0.025 0.0809 -0.03958 0.14409 0.00116 " pathEditMode="relative" rAng="0" ptsTypes="ss">
                                      <p:cBhvr>
                                        <p:cTn id="20" dur="1000" fill="hold"/>
                                        <p:tgtEl>
                                          <p:spTgt spid="32"/>
                                        </p:tgtEl>
                                        <p:attrNameLst>
                                          <p:attrName>ppt_x</p:attrName>
                                          <p:attrName>ppt_y</p:attrName>
                                        </p:attrNameLst>
                                      </p:cBhvr>
                                      <p:rCtr x="67" y="-17"/>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184 0.01597 C 0.04045 0.03055 0.11337 0.06713 0.15017 0.1037 C 0.18698 0.14028 0.22049 0.2081 0.23889 0.23541 " pathEditMode="relative" rAng="0" ptsTypes="aaa">
                                      <p:cBhvr>
                                        <p:cTn id="28" dur="2000" fill="hold"/>
                                        <p:tgtEl>
                                          <p:spTgt spid="19"/>
                                        </p:tgtEl>
                                        <p:attrNameLst>
                                          <p:attrName>ppt_x</p:attrName>
                                          <p:attrName>ppt_y</p:attrName>
                                        </p:attrNameLst>
                                      </p:cBhvr>
                                      <p:rCtr x="110" y="11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938 -0.00186 C 0.03907 -0.025 0.08837 -0.01528 0.13195 0.01666 " pathEditMode="relative" rAng="0" ptsTypes="ss">
                                      <p:cBhvr>
                                        <p:cTn id="38" dur="1000" fill="hold"/>
                                        <p:tgtEl>
                                          <p:spTgt spid="33"/>
                                        </p:tgtEl>
                                        <p:attrNameLst>
                                          <p:attrName>ppt_x</p:attrName>
                                          <p:attrName>ppt_y</p:attrName>
                                        </p:attrNameLst>
                                      </p:cBhvr>
                                      <p:rCtr x="61" y="-2"/>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00122 0.0162 C -0.0184 -0.01875 -0.0967 -0.0331 -0.12708 -0.00278 " pathEditMode="relative" rAng="0" ptsTypes="ss">
                                      <p:cBhvr>
                                        <p:cTn id="48" dur="1000" fill="hold"/>
                                        <p:tgtEl>
                                          <p:spTgt spid="36"/>
                                        </p:tgtEl>
                                        <p:attrNameLst>
                                          <p:attrName>ppt_x</p:attrName>
                                          <p:attrName>ppt_y</p:attrName>
                                        </p:attrNameLst>
                                      </p:cBhvr>
                                      <p:rCtr x="-64" y="-25"/>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0399 -0.00671 C 0.00834 -0.00139 0.04653 0.02246 0.06997 0.02523 C 0.09341 0.02801 0.12257 0.01366 0.13629 0.01065 " pathEditMode="relative" rAng="0" ptsTypes="aaa">
                                      <p:cBhvr>
                                        <p:cTn id="58" dur="1000" fill="hold"/>
                                        <p:tgtEl>
                                          <p:spTgt spid="37"/>
                                        </p:tgtEl>
                                        <p:attrNameLst>
                                          <p:attrName>ppt_x</p:attrName>
                                          <p:attrName>ppt_y</p:attrName>
                                        </p:attrNameLst>
                                      </p:cBhvr>
                                      <p:rCtr x="70" y="17"/>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03073 -0.01389 C 0.22448 -0.04398 0.32552 -0.01551 0.44618 0.04398 " pathEditMode="relative" rAng="0" ptsTypes="ss">
                                      <p:cBhvr>
                                        <p:cTn id="66" dur="1000" fill="hold"/>
                                        <p:tgtEl>
                                          <p:spTgt spid="20"/>
                                        </p:tgtEl>
                                        <p:attrNameLst>
                                          <p:attrName>ppt_x</p:attrName>
                                          <p:attrName>ppt_y</p:attrName>
                                        </p:attrNameLst>
                                      </p:cBhvr>
                                      <p:rCtr x="208" y="14"/>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0399 0.0007 C -0.00712 0.00834 -0.00955 0.03449 -0.00625 0.05718 C -0.00295 0.07986 0.01094 0.12037 0.01545 0.13704 " pathEditMode="relative" rAng="0" ptsTypes="sas">
                                      <p:cBhvr>
                                        <p:cTn id="76" dur="1000" fill="hold"/>
                                        <p:tgtEl>
                                          <p:spTgt spid="38"/>
                                        </p:tgtEl>
                                        <p:attrNameLst>
                                          <p:attrName>ppt_x</p:attrName>
                                          <p:attrName>ppt_y</p:attrName>
                                        </p:attrNameLst>
                                      </p:cBhvr>
                                      <p:rCtr x="7" y="68"/>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295 0.00949 C -0.00347 0.00533 0.00035 -0.06991 -0.00399 -0.10069 C -0.00833 -0.13148 -0.02378 -0.16018 -0.02899 -0.17592 " pathEditMode="relative" rAng="0" ptsTypes="sas">
                                      <p:cBhvr>
                                        <p:cTn id="86" dur="2000" fill="hold"/>
                                        <p:tgtEl>
                                          <p:spTgt spid="39"/>
                                        </p:tgtEl>
                                        <p:attrNameLst>
                                          <p:attrName>ppt_x</p:attrName>
                                          <p:attrName>ppt_y</p:attrName>
                                        </p:attrNameLst>
                                      </p:cBhvr>
                                      <p:rCtr x="-1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 Same Side Corner Rectangle 84"/>
          <p:cNvSpPr/>
          <p:nvPr/>
        </p:nvSpPr>
        <p:spPr>
          <a:xfrm rot="10800000">
            <a:off x="203907" y="3635169"/>
            <a:ext cx="3676650" cy="18288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nvGrpSpPr>
          <p:cNvPr id="3" name="Group 89"/>
          <p:cNvGrpSpPr/>
          <p:nvPr/>
        </p:nvGrpSpPr>
        <p:grpSpPr>
          <a:xfrm>
            <a:off x="4794954" y="3523442"/>
            <a:ext cx="4191000" cy="2722612"/>
            <a:chOff x="4953000" y="4539443"/>
            <a:chExt cx="4191000" cy="2722612"/>
          </a:xfrm>
        </p:grpSpPr>
        <p:sp>
          <p:nvSpPr>
            <p:cNvPr id="216" name="Rounded Rectangle 215"/>
            <p:cNvSpPr/>
            <p:nvPr/>
          </p:nvSpPr>
          <p:spPr>
            <a:xfrm rot="5400000">
              <a:off x="6951705" y="2913103"/>
              <a:ext cx="533400"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12" name="Content Placeholder 3"/>
            <p:cNvSpPr txBox="1">
              <a:spLocks/>
            </p:cNvSpPr>
            <p:nvPr/>
          </p:nvSpPr>
          <p:spPr>
            <a:xfrm>
              <a:off x="4953000" y="4539443"/>
              <a:ext cx="4114800" cy="387798"/>
            </a:xfrm>
            <a:prstGeom prst="rect">
              <a:avLst/>
            </a:prstGeom>
          </p:spPr>
          <p:txBody>
            <a:bodyPr vert="horz" lIns="91440" tIns="45720" rIns="91440" bIns="45720" rtlCol="0">
              <a:noAutofit/>
            </a:bodyPr>
            <a:lstStyle/>
            <a:p>
              <a:pPr indent="-339976" algn="r">
                <a:lnSpc>
                  <a:spcPct val="110000"/>
                </a:lnSpc>
                <a:spcBef>
                  <a:spcPct val="20000"/>
                </a:spcBef>
              </a:pPr>
              <a:r>
                <a:rPr lang="en-US" sz="2000" dirty="0" smtClean="0">
                  <a:solidFill>
                    <a:srgbClr val="FFFF00"/>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Hosted Cache</a:t>
              </a:r>
              <a:endParaRPr lang="en-US" sz="2000" dirty="0">
                <a:solidFill>
                  <a:srgbClr val="FFFF00"/>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114" name="Rectangle 113"/>
            <p:cNvSpPr/>
            <p:nvPr/>
          </p:nvSpPr>
          <p:spPr>
            <a:xfrm>
              <a:off x="5029200" y="4812267"/>
              <a:ext cx="4114800" cy="338554"/>
            </a:xfrm>
            <a:prstGeom prst="rect">
              <a:avLst/>
            </a:prstGeom>
          </p:spPr>
          <p:txBody>
            <a:bodyPr wrap="square">
              <a:spAutoFit/>
            </a:bodyPr>
            <a:lstStyle/>
            <a:p>
              <a:pPr algn="r"/>
              <a:r>
                <a:rPr lang="en-US" sz="1600" b="1" dirty="0" smtClean="0">
                  <a:solidFill>
                    <a:schemeClr val="accent2">
                      <a:lumMod val="60000"/>
                      <a:lumOff val="40000"/>
                    </a:schemeClr>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Data cached at the host server</a:t>
              </a:r>
            </a:p>
          </p:txBody>
        </p:sp>
        <p:sp>
          <p:nvSpPr>
            <p:cNvPr id="217" name="Round Same Side Corner Rectangle 216"/>
            <p:cNvSpPr/>
            <p:nvPr/>
          </p:nvSpPr>
          <p:spPr>
            <a:xfrm rot="10800000">
              <a:off x="5391150" y="4989979"/>
              <a:ext cx="3657600" cy="2272076"/>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221" name="TextBox 220"/>
            <p:cNvSpPr txBox="1"/>
            <p:nvPr/>
          </p:nvSpPr>
          <p:spPr>
            <a:xfrm>
              <a:off x="5334000" y="5125600"/>
              <a:ext cx="3810000" cy="1977464"/>
            </a:xfrm>
            <a:prstGeom prst="rect">
              <a:avLst/>
            </a:prstGeom>
            <a:noFill/>
          </p:spPr>
          <p:txBody>
            <a:bodyPr wrap="square" rtlCol="0">
              <a:spAutoFit/>
            </a:bodyPr>
            <a:lstStyle/>
            <a:p>
              <a:pPr marL="225425" lvl="1" indent="-225425" fontAlgn="base">
                <a:lnSpc>
                  <a:spcPct val="90000"/>
                </a:lnSpc>
                <a:spcBef>
                  <a:spcPct val="20000"/>
                </a:spcBef>
                <a:spcAft>
                  <a:spcPts val="100"/>
                </a:spcAft>
                <a:buSzPct val="120000"/>
                <a:buBlip>
                  <a:blip r:embed="rId3"/>
                </a:buBlip>
                <a:defRPr/>
              </a:pPr>
              <a:r>
                <a:rPr lang="en-US" sz="2000" dirty="0" smtClean="0">
                  <a:latin typeface="Calibri" pitchFamily="34" charset="0"/>
                </a:rPr>
                <a:t>Recommended for larger branches</a:t>
              </a:r>
            </a:p>
            <a:p>
              <a:pPr marL="225425" lvl="1" indent="-225425" fontAlgn="base">
                <a:lnSpc>
                  <a:spcPct val="90000"/>
                </a:lnSpc>
                <a:spcBef>
                  <a:spcPct val="20000"/>
                </a:spcBef>
                <a:spcAft>
                  <a:spcPts val="100"/>
                </a:spcAft>
                <a:buSzPct val="120000"/>
                <a:buBlip>
                  <a:blip r:embed="rId3"/>
                </a:buBlip>
                <a:defRPr/>
              </a:pPr>
              <a:r>
                <a:rPr lang="en-US" sz="2000" dirty="0" smtClean="0">
                  <a:latin typeface="Calibri" pitchFamily="34" charset="0"/>
                </a:rPr>
                <a:t>Cache stored centrally: can use existing server in the branch</a:t>
              </a:r>
            </a:p>
            <a:p>
              <a:pPr marL="225425" lvl="1" indent="-225425" fontAlgn="base">
                <a:lnSpc>
                  <a:spcPct val="90000"/>
                </a:lnSpc>
                <a:spcBef>
                  <a:spcPct val="20000"/>
                </a:spcBef>
                <a:spcAft>
                  <a:spcPts val="100"/>
                </a:spcAft>
                <a:buSzPct val="120000"/>
                <a:buBlip>
                  <a:blip r:embed="rId3"/>
                </a:buBlip>
                <a:defRPr/>
              </a:pPr>
              <a:r>
                <a:rPr lang="en-US" sz="2000" dirty="0" smtClean="0">
                  <a:latin typeface="Calibri" pitchFamily="34" charset="0"/>
                </a:rPr>
                <a:t>Cache availability is high</a:t>
              </a:r>
            </a:p>
            <a:p>
              <a:pPr marL="225425" lvl="1" indent="-225425" fontAlgn="base">
                <a:lnSpc>
                  <a:spcPct val="90000"/>
                </a:lnSpc>
                <a:spcBef>
                  <a:spcPct val="20000"/>
                </a:spcBef>
                <a:spcAft>
                  <a:spcPts val="100"/>
                </a:spcAft>
                <a:buSzPct val="120000"/>
                <a:buBlip>
                  <a:blip r:embed="rId3"/>
                </a:buBlip>
                <a:defRPr/>
              </a:pPr>
              <a:r>
                <a:rPr lang="en-US" sz="2000" dirty="0" smtClean="0">
                  <a:latin typeface="Calibri" pitchFamily="34" charset="0"/>
                </a:rPr>
                <a:t>Enables branch-wide caching</a:t>
              </a:r>
            </a:p>
          </p:txBody>
        </p:sp>
      </p:grpSp>
      <p:sp>
        <p:nvSpPr>
          <p:cNvPr id="2" name="Title 1"/>
          <p:cNvSpPr>
            <a:spLocks noGrp="1"/>
          </p:cNvSpPr>
          <p:nvPr>
            <p:ph type="title"/>
          </p:nvPr>
        </p:nvSpPr>
        <p:spPr>
          <a:xfrm>
            <a:off x="381000" y="230189"/>
            <a:ext cx="8382000" cy="1218795"/>
          </a:xfrm>
        </p:spPr>
        <p:txBody>
          <a:bodyPr>
            <a:normAutofit/>
          </a:bodyPr>
          <a:lstStyle/>
          <a:p>
            <a:r>
              <a:rPr smtClean="0"/>
              <a:t>Distributed vs Hosted Cache</a:t>
            </a:r>
            <a:endParaRPr lang="en-US" dirty="0"/>
          </a:p>
        </p:txBody>
      </p:sp>
      <p:grpSp>
        <p:nvGrpSpPr>
          <p:cNvPr id="4" name="Group 84"/>
          <p:cNvGrpSpPr/>
          <p:nvPr/>
        </p:nvGrpSpPr>
        <p:grpSpPr>
          <a:xfrm>
            <a:off x="327377" y="1207912"/>
            <a:ext cx="8410222" cy="2460978"/>
            <a:chOff x="762000" y="1981200"/>
            <a:chExt cx="7417516" cy="1752600"/>
          </a:xfrm>
        </p:grpSpPr>
        <p:pic>
          <p:nvPicPr>
            <p:cNvPr id="108" name="Picture 12" descr="E:\Artwork_Imagery\Shapes\fans - gradients\blue swoop 4.png"/>
            <p:cNvPicPr>
              <a:picLocks noChangeAspect="1" noChangeArrowheads="1"/>
            </p:cNvPicPr>
            <p:nvPr/>
          </p:nvPicPr>
          <p:blipFill>
            <a:blip r:embed="rId4" cstate="print">
              <a:lum bright="70000" contrast="-70000"/>
            </a:blip>
            <a:srcRect/>
            <a:stretch>
              <a:fillRect/>
            </a:stretch>
          </p:blipFill>
          <p:spPr bwMode="auto">
            <a:xfrm flipH="1">
              <a:off x="6553200" y="2438400"/>
              <a:ext cx="1626316" cy="1143000"/>
            </a:xfrm>
            <a:prstGeom prst="rect">
              <a:avLst/>
            </a:prstGeom>
            <a:noFill/>
          </p:spPr>
        </p:pic>
        <p:grpSp>
          <p:nvGrpSpPr>
            <p:cNvPr id="5" name="Group 77"/>
            <p:cNvGrpSpPr/>
            <p:nvPr/>
          </p:nvGrpSpPr>
          <p:grpSpPr>
            <a:xfrm>
              <a:off x="762000" y="1981200"/>
              <a:ext cx="7315200" cy="1752600"/>
              <a:chOff x="0" y="762000"/>
              <a:chExt cx="8915400" cy="2971800"/>
            </a:xfrm>
          </p:grpSpPr>
          <p:sp>
            <p:nvSpPr>
              <p:cNvPr id="161" name="Rectangle 160"/>
              <p:cNvSpPr/>
              <p:nvPr/>
            </p:nvSpPr>
            <p:spPr>
              <a:xfrm>
                <a:off x="152400" y="1219200"/>
                <a:ext cx="8763000" cy="646331"/>
              </a:xfrm>
              <a:prstGeom prst="rect">
                <a:avLst/>
              </a:prstGeom>
            </p:spPr>
            <p:txBody>
              <a:bodyPr wrap="square">
                <a:spAutoFit/>
              </a:bodyPr>
              <a:lstStyle/>
              <a:p>
                <a:pPr>
                  <a:buFont typeface="Arial" pitchFamily="34" charset="0"/>
                  <a:buChar char="•"/>
                </a:pPr>
                <a:endParaRPr lang="en-US" dirty="0" smtClean="0"/>
              </a:p>
              <a:p>
                <a:pPr>
                  <a:buFont typeface="Arial" pitchFamily="34" charset="0"/>
                  <a:buChar char="•"/>
                </a:pPr>
                <a:endParaRPr lang="en-US" dirty="0" smtClean="0"/>
              </a:p>
            </p:txBody>
          </p:sp>
          <p:pic>
            <p:nvPicPr>
              <p:cNvPr id="109" name="Picture 108" descr="building store retail store small business white.png"/>
              <p:cNvPicPr>
                <a:picLocks noChangeAspect="1"/>
              </p:cNvPicPr>
              <p:nvPr/>
            </p:nvPicPr>
            <p:blipFill>
              <a:blip r:embed="rId5" cstate="screen"/>
              <a:stretch>
                <a:fillRect/>
              </a:stretch>
            </p:blipFill>
            <p:spPr>
              <a:xfrm>
                <a:off x="1600200" y="2514600"/>
                <a:ext cx="990600" cy="899320"/>
              </a:xfrm>
              <a:prstGeom prst="rect">
                <a:avLst/>
              </a:prstGeom>
            </p:spPr>
          </p:pic>
          <p:grpSp>
            <p:nvGrpSpPr>
              <p:cNvPr id="6" name="Group 115"/>
              <p:cNvGrpSpPr/>
              <p:nvPr/>
            </p:nvGrpSpPr>
            <p:grpSpPr>
              <a:xfrm>
                <a:off x="7162800" y="1905000"/>
                <a:ext cx="1710424" cy="550095"/>
                <a:chOff x="7162800" y="4343400"/>
                <a:chExt cx="1710424" cy="550095"/>
              </a:xfrm>
            </p:grpSpPr>
            <p:grpSp>
              <p:nvGrpSpPr>
                <p:cNvPr id="7" name="Group 74"/>
                <p:cNvGrpSpPr/>
                <p:nvPr/>
              </p:nvGrpSpPr>
              <p:grpSpPr>
                <a:xfrm>
                  <a:off x="7162800" y="4360095"/>
                  <a:ext cx="1710424" cy="533400"/>
                  <a:chOff x="7052576" y="2133600"/>
                  <a:chExt cx="1710424" cy="533400"/>
                </a:xfrm>
              </p:grpSpPr>
              <p:pic>
                <p:nvPicPr>
                  <p:cNvPr id="122" name="Picture 121" descr="j0431566.png"/>
                  <p:cNvPicPr>
                    <a:picLocks noChangeAspect="1"/>
                  </p:cNvPicPr>
                  <p:nvPr/>
                </p:nvPicPr>
                <p:blipFill>
                  <a:blip r:embed="rId6" cstate="screen"/>
                  <a:stretch>
                    <a:fillRect/>
                  </a:stretch>
                </p:blipFill>
                <p:spPr>
                  <a:xfrm flipH="1">
                    <a:off x="7395476" y="2133600"/>
                    <a:ext cx="338824" cy="335563"/>
                  </a:xfrm>
                  <a:prstGeom prst="rect">
                    <a:avLst/>
                  </a:prstGeom>
                </p:spPr>
              </p:pic>
              <p:pic>
                <p:nvPicPr>
                  <p:cNvPr id="123" name="Picture 122" descr="j0431566.png"/>
                  <p:cNvPicPr>
                    <a:picLocks noChangeAspect="1"/>
                  </p:cNvPicPr>
                  <p:nvPr/>
                </p:nvPicPr>
                <p:blipFill>
                  <a:blip r:embed="rId6" cstate="screen"/>
                  <a:stretch>
                    <a:fillRect/>
                  </a:stretch>
                </p:blipFill>
                <p:spPr>
                  <a:xfrm flipH="1">
                    <a:off x="8424176" y="2133600"/>
                    <a:ext cx="338824" cy="335563"/>
                  </a:xfrm>
                  <a:prstGeom prst="rect">
                    <a:avLst/>
                  </a:prstGeom>
                </p:spPr>
              </p:pic>
              <p:pic>
                <p:nvPicPr>
                  <p:cNvPr id="124" name="Picture 123" descr="j0431566.png"/>
                  <p:cNvPicPr>
                    <a:picLocks noChangeAspect="1"/>
                  </p:cNvPicPr>
                  <p:nvPr/>
                </p:nvPicPr>
                <p:blipFill>
                  <a:blip r:embed="rId6" cstate="screen"/>
                  <a:stretch>
                    <a:fillRect/>
                  </a:stretch>
                </p:blipFill>
                <p:spPr>
                  <a:xfrm flipH="1">
                    <a:off x="8081276" y="2133600"/>
                    <a:ext cx="338824" cy="335563"/>
                  </a:xfrm>
                  <a:prstGeom prst="rect">
                    <a:avLst/>
                  </a:prstGeom>
                </p:spPr>
              </p:pic>
              <p:pic>
                <p:nvPicPr>
                  <p:cNvPr id="125" name="Picture 124" descr="j0431566.png"/>
                  <p:cNvPicPr>
                    <a:picLocks noChangeAspect="1"/>
                  </p:cNvPicPr>
                  <p:nvPr/>
                </p:nvPicPr>
                <p:blipFill>
                  <a:blip r:embed="rId6" cstate="screen"/>
                  <a:stretch>
                    <a:fillRect/>
                  </a:stretch>
                </p:blipFill>
                <p:spPr>
                  <a:xfrm flipH="1">
                    <a:off x="7052576" y="2133600"/>
                    <a:ext cx="338824" cy="335563"/>
                  </a:xfrm>
                  <a:prstGeom prst="rect">
                    <a:avLst/>
                  </a:prstGeom>
                </p:spPr>
              </p:pic>
              <p:cxnSp>
                <p:nvCxnSpPr>
                  <p:cNvPr id="126" name="Straight Connector 125"/>
                  <p:cNvCxnSpPr/>
                  <p:nvPr/>
                </p:nvCxnSpPr>
                <p:spPr>
                  <a:xfrm>
                    <a:off x="7239000" y="2362200"/>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7830344" y="2458244"/>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8074566" y="2419364"/>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flipV="1">
                    <a:off x="8153400" y="2425398"/>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119" name="Picture 118" descr="j0431566.png"/>
                <p:cNvPicPr>
                  <a:picLocks noChangeAspect="1"/>
                </p:cNvPicPr>
                <p:nvPr/>
              </p:nvPicPr>
              <p:blipFill>
                <a:blip r:embed="rId6" cstate="screen"/>
                <a:stretch>
                  <a:fillRect/>
                </a:stretch>
              </p:blipFill>
              <p:spPr>
                <a:xfrm flipH="1">
                  <a:off x="7848600" y="4343400"/>
                  <a:ext cx="338824" cy="335563"/>
                </a:xfrm>
                <a:prstGeom prst="rect">
                  <a:avLst/>
                </a:prstGeom>
              </p:spPr>
            </p:pic>
            <p:cxnSp>
              <p:nvCxnSpPr>
                <p:cNvPr id="120" name="Straight Connector 119"/>
                <p:cNvCxnSpPr/>
                <p:nvPr/>
              </p:nvCxnSpPr>
              <p:spPr>
                <a:xfrm rot="16200000" flipH="1">
                  <a:off x="7658100" y="4626795"/>
                  <a:ext cx="2286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8" name="Group 139"/>
              <p:cNvGrpSpPr/>
              <p:nvPr/>
            </p:nvGrpSpPr>
            <p:grpSpPr>
              <a:xfrm>
                <a:off x="7749292" y="2286001"/>
                <a:ext cx="527758" cy="685800"/>
                <a:chOff x="7749292" y="4724401"/>
                <a:chExt cx="527758" cy="685800"/>
              </a:xfrm>
            </p:grpSpPr>
            <p:pic>
              <p:nvPicPr>
                <p:cNvPr id="141" name="Picture 20" descr="Host Integration Server (HIS) sm"/>
                <p:cNvPicPr>
                  <a:picLocks noChangeAspect="1" noChangeArrowheads="1"/>
                </p:cNvPicPr>
                <p:nvPr/>
              </p:nvPicPr>
              <p:blipFill>
                <a:blip r:embed="rId7" cstate="screen"/>
                <a:srcRect/>
                <a:stretch>
                  <a:fillRect/>
                </a:stretch>
              </p:blipFill>
              <p:spPr bwMode="auto">
                <a:xfrm>
                  <a:off x="7824847" y="4724401"/>
                  <a:ext cx="452203" cy="578667"/>
                </a:xfrm>
                <a:prstGeom prst="rect">
                  <a:avLst/>
                </a:prstGeom>
                <a:noFill/>
                <a:ln w="9525">
                  <a:noFill/>
                  <a:miter lim="800000"/>
                  <a:headEnd/>
                  <a:tailEnd/>
                </a:ln>
              </p:spPr>
            </p:pic>
            <p:pic>
              <p:nvPicPr>
                <p:cNvPr id="143" name="Picture 7"/>
                <p:cNvPicPr>
                  <a:picLocks noChangeAspect="1" noChangeArrowheads="1"/>
                </p:cNvPicPr>
                <p:nvPr/>
              </p:nvPicPr>
              <p:blipFill>
                <a:blip r:embed="rId8" cstate="print"/>
                <a:srcRect/>
                <a:stretch>
                  <a:fillRect/>
                </a:stretch>
              </p:blipFill>
              <p:spPr bwMode="auto">
                <a:xfrm>
                  <a:off x="7982174" y="5105401"/>
                  <a:ext cx="180442" cy="153155"/>
                </a:xfrm>
                <a:prstGeom prst="rect">
                  <a:avLst/>
                </a:prstGeom>
                <a:noFill/>
                <a:ln w="9525">
                  <a:noFill/>
                  <a:miter lim="800000"/>
                  <a:headEnd/>
                  <a:tailEnd/>
                </a:ln>
                <a:effectLst/>
              </p:spPr>
            </p:pic>
            <p:pic>
              <p:nvPicPr>
                <p:cNvPr id="144" name="Picture 10"/>
                <p:cNvPicPr>
                  <a:picLocks noChangeAspect="1" noChangeArrowheads="1"/>
                </p:cNvPicPr>
                <p:nvPr/>
              </p:nvPicPr>
              <p:blipFill>
                <a:blip r:embed="rId9" cstate="print"/>
                <a:srcRect/>
                <a:stretch>
                  <a:fillRect/>
                </a:stretch>
              </p:blipFill>
              <p:spPr bwMode="auto">
                <a:xfrm>
                  <a:off x="7749292" y="5105401"/>
                  <a:ext cx="180442" cy="153155"/>
                </a:xfrm>
                <a:prstGeom prst="rect">
                  <a:avLst/>
                </a:prstGeom>
                <a:noFill/>
                <a:ln w="9525">
                  <a:noFill/>
                  <a:miter lim="800000"/>
                  <a:headEnd/>
                  <a:tailEnd/>
                </a:ln>
                <a:effectLst/>
              </p:spPr>
            </p:pic>
            <p:pic>
              <p:nvPicPr>
                <p:cNvPr id="145" name="Picture 8"/>
                <p:cNvPicPr>
                  <a:picLocks noChangeAspect="1" noChangeArrowheads="1"/>
                </p:cNvPicPr>
                <p:nvPr/>
              </p:nvPicPr>
              <p:blipFill>
                <a:blip r:embed="rId10" cstate="print"/>
                <a:srcRect/>
                <a:stretch>
                  <a:fillRect/>
                </a:stretch>
              </p:blipFill>
              <p:spPr bwMode="auto">
                <a:xfrm>
                  <a:off x="7905243" y="5241159"/>
                  <a:ext cx="174264" cy="169042"/>
                </a:xfrm>
                <a:prstGeom prst="rect">
                  <a:avLst/>
                </a:prstGeom>
                <a:noFill/>
                <a:ln w="9525">
                  <a:noFill/>
                  <a:miter lim="800000"/>
                  <a:headEnd/>
                  <a:tailEnd/>
                </a:ln>
                <a:effectLst/>
              </p:spPr>
            </p:pic>
          </p:grpSp>
          <p:pic>
            <p:nvPicPr>
              <p:cNvPr id="152" name="Picture 151" descr="building store retail store small business white.png"/>
              <p:cNvPicPr>
                <a:picLocks noChangeAspect="1"/>
              </p:cNvPicPr>
              <p:nvPr/>
            </p:nvPicPr>
            <p:blipFill>
              <a:blip r:embed="rId5" cstate="screen"/>
              <a:stretch>
                <a:fillRect/>
              </a:stretch>
            </p:blipFill>
            <p:spPr>
              <a:xfrm>
                <a:off x="6553200" y="2514600"/>
                <a:ext cx="990600" cy="899320"/>
              </a:xfrm>
              <a:prstGeom prst="rect">
                <a:avLst/>
              </a:prstGeom>
            </p:spPr>
          </p:pic>
          <p:grpSp>
            <p:nvGrpSpPr>
              <p:cNvPr id="9" name="Group 161"/>
              <p:cNvGrpSpPr/>
              <p:nvPr/>
            </p:nvGrpSpPr>
            <p:grpSpPr>
              <a:xfrm>
                <a:off x="2277222" y="762000"/>
                <a:ext cx="4613843" cy="2019300"/>
                <a:chOff x="2277222" y="3009900"/>
                <a:chExt cx="4613843" cy="2019300"/>
              </a:xfrm>
            </p:grpSpPr>
            <p:sp>
              <p:nvSpPr>
                <p:cNvPr id="163" name="Content Placeholder 3"/>
                <p:cNvSpPr txBox="1">
                  <a:spLocks/>
                </p:cNvSpPr>
                <p:nvPr/>
              </p:nvSpPr>
              <p:spPr>
                <a:xfrm>
                  <a:off x="3088195" y="4267200"/>
                  <a:ext cx="2819400" cy="468293"/>
                </a:xfrm>
                <a:prstGeom prst="rect">
                  <a:avLst/>
                </a:prstGeom>
              </p:spPr>
              <p:txBody>
                <a:bodyPr vert="horz" wrap="square" lIns="0" tIns="0" rIns="0" bIns="0" rtlCol="0">
                  <a:spAutoFit/>
                </a:bodyPr>
                <a:lstStyle/>
                <a:p>
                  <a:pPr marL="347914" marR="0" lvl="0" indent="-347914" algn="ctr" defTabSz="914363"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rgbClr val="FFFF00"/>
                      </a:solidFill>
                      <a:effectLst/>
                      <a:uLnTx/>
                      <a:uFillTx/>
                      <a:latin typeface="+mn-lt"/>
                      <a:ea typeface="+mn-ea"/>
                      <a:cs typeface="+mn-cs"/>
                    </a:rPr>
                    <a:t>Enterprise</a:t>
                  </a:r>
                  <a:endParaRPr kumimoji="0" lang="en-US" sz="2800" b="0" i="0" u="none" strike="noStrike" kern="1200" cap="none" spc="0" normalizeH="0" baseline="0" noProof="0" dirty="0">
                    <a:ln>
                      <a:noFill/>
                    </a:ln>
                    <a:solidFill>
                      <a:srgbClr val="FFFF00"/>
                    </a:solidFill>
                    <a:effectLst/>
                    <a:uLnTx/>
                    <a:uFillTx/>
                    <a:latin typeface="+mn-lt"/>
                    <a:ea typeface="+mn-ea"/>
                    <a:cs typeface="+mn-cs"/>
                  </a:endParaRPr>
                </a:p>
              </p:txBody>
            </p:sp>
            <p:grpSp>
              <p:nvGrpSpPr>
                <p:cNvPr id="10" name="Group 64"/>
                <p:cNvGrpSpPr/>
                <p:nvPr/>
              </p:nvGrpSpPr>
              <p:grpSpPr>
                <a:xfrm>
                  <a:off x="4129261" y="3009900"/>
                  <a:ext cx="838200" cy="1332336"/>
                  <a:chOff x="4114800" y="2628900"/>
                  <a:chExt cx="838200" cy="1332336"/>
                </a:xfrm>
              </p:grpSpPr>
              <p:pic>
                <p:nvPicPr>
                  <p:cNvPr id="179" name="Picture 178" descr="highrise, office building skyscraper enterprise sand.png"/>
                  <p:cNvPicPr>
                    <a:picLocks noChangeAspect="1"/>
                  </p:cNvPicPr>
                  <p:nvPr/>
                </p:nvPicPr>
                <p:blipFill>
                  <a:blip r:embed="rId11" cstate="print"/>
                  <a:stretch>
                    <a:fillRect/>
                  </a:stretch>
                </p:blipFill>
                <p:spPr>
                  <a:xfrm>
                    <a:off x="4114800" y="2628900"/>
                    <a:ext cx="838200" cy="1257300"/>
                  </a:xfrm>
                  <a:prstGeom prst="rect">
                    <a:avLst/>
                  </a:prstGeom>
                </p:spPr>
              </p:pic>
              <p:pic>
                <p:nvPicPr>
                  <p:cNvPr id="180" name="Picture 20" descr="Host Integration Server (HIS) sm"/>
                  <p:cNvPicPr>
                    <a:picLocks noChangeAspect="1" noChangeArrowheads="1"/>
                  </p:cNvPicPr>
                  <p:nvPr/>
                </p:nvPicPr>
                <p:blipFill>
                  <a:blip r:embed="rId12" cstate="screen"/>
                  <a:srcRect/>
                  <a:stretch>
                    <a:fillRect/>
                  </a:stretch>
                </p:blipFill>
                <p:spPr bwMode="auto">
                  <a:xfrm>
                    <a:off x="4215535" y="3352800"/>
                    <a:ext cx="380972" cy="574375"/>
                  </a:xfrm>
                  <a:prstGeom prst="rect">
                    <a:avLst/>
                  </a:prstGeom>
                  <a:noFill/>
                  <a:ln w="9525">
                    <a:noFill/>
                    <a:miter lim="800000"/>
                    <a:headEnd/>
                    <a:tailEnd/>
                  </a:ln>
                </p:spPr>
              </p:pic>
              <p:pic>
                <p:nvPicPr>
                  <p:cNvPr id="181" name="Picture 20" descr="Host Integration Server (HIS) sm"/>
                  <p:cNvPicPr>
                    <a:picLocks noChangeAspect="1" noChangeArrowheads="1"/>
                  </p:cNvPicPr>
                  <p:nvPr/>
                </p:nvPicPr>
                <p:blipFill>
                  <a:blip r:embed="rId12" cstate="screen"/>
                  <a:srcRect/>
                  <a:stretch>
                    <a:fillRect/>
                  </a:stretch>
                </p:blipFill>
                <p:spPr bwMode="auto">
                  <a:xfrm>
                    <a:off x="4495800" y="3386861"/>
                    <a:ext cx="380972" cy="574375"/>
                  </a:xfrm>
                  <a:prstGeom prst="rect">
                    <a:avLst/>
                  </a:prstGeom>
                  <a:noFill/>
                  <a:ln w="9525">
                    <a:noFill/>
                    <a:miter lim="800000"/>
                    <a:headEnd/>
                    <a:tailEnd/>
                  </a:ln>
                </p:spPr>
              </p:pic>
            </p:grpSp>
            <p:pic>
              <p:nvPicPr>
                <p:cNvPr id="166" name="Picture 3" descr="C:\Users\aheaton\Desktop\New Folder (4)\double headed arrow 5b.png"/>
                <p:cNvPicPr>
                  <a:picLocks noChangeAspect="1" noChangeArrowheads="1"/>
                </p:cNvPicPr>
                <p:nvPr/>
              </p:nvPicPr>
              <p:blipFill>
                <a:blip r:embed="rId13" cstate="print"/>
                <a:srcRect/>
                <a:stretch>
                  <a:fillRect/>
                </a:stretch>
              </p:blipFill>
              <p:spPr bwMode="auto">
                <a:xfrm rot="9188808">
                  <a:off x="2277222" y="4163775"/>
                  <a:ext cx="2488666" cy="500062"/>
                </a:xfrm>
                <a:prstGeom prst="rect">
                  <a:avLst/>
                </a:prstGeom>
                <a:noFill/>
              </p:spPr>
            </p:pic>
            <p:pic>
              <p:nvPicPr>
                <p:cNvPr id="167" name="Picture 3" descr="C:\Users\aheaton\Desktop\New Folder (4)\double headed arrow 5b.png"/>
                <p:cNvPicPr>
                  <a:picLocks noChangeAspect="1" noChangeArrowheads="1"/>
                </p:cNvPicPr>
                <p:nvPr/>
              </p:nvPicPr>
              <p:blipFill>
                <a:blip r:embed="rId14" cstate="print"/>
                <a:srcRect/>
                <a:stretch>
                  <a:fillRect/>
                </a:stretch>
              </p:blipFill>
              <p:spPr bwMode="auto">
                <a:xfrm rot="12608733">
                  <a:off x="4301960" y="4263573"/>
                  <a:ext cx="2589105" cy="500062"/>
                </a:xfrm>
                <a:prstGeom prst="rect">
                  <a:avLst/>
                </a:prstGeom>
                <a:noFill/>
              </p:spPr>
            </p:pic>
            <p:pic>
              <p:nvPicPr>
                <p:cNvPr id="168" name="Picture 13" descr="E:\Artwork_Imagery\Icons - Illustrations\documents folders Pages\data page.png"/>
                <p:cNvPicPr>
                  <a:picLocks noChangeAspect="1" noChangeArrowheads="1"/>
                </p:cNvPicPr>
                <p:nvPr/>
              </p:nvPicPr>
              <p:blipFill>
                <a:blip r:embed="rId15" cstate="print"/>
                <a:srcRect/>
                <a:stretch>
                  <a:fillRect/>
                </a:stretch>
              </p:blipFill>
              <p:spPr bwMode="auto">
                <a:xfrm>
                  <a:off x="6186661" y="4739640"/>
                  <a:ext cx="114196" cy="137160"/>
                </a:xfrm>
                <a:prstGeom prst="rect">
                  <a:avLst/>
                </a:prstGeom>
                <a:noFill/>
              </p:spPr>
            </p:pic>
            <p:pic>
              <p:nvPicPr>
                <p:cNvPr id="169" name="Picture 7"/>
                <p:cNvPicPr>
                  <a:picLocks noChangeAspect="1" noChangeArrowheads="1"/>
                </p:cNvPicPr>
                <p:nvPr/>
              </p:nvPicPr>
              <p:blipFill>
                <a:blip r:embed="rId8" cstate="print"/>
                <a:srcRect/>
                <a:stretch>
                  <a:fillRect/>
                </a:stretch>
              </p:blipFill>
              <p:spPr bwMode="auto">
                <a:xfrm>
                  <a:off x="6415261" y="4876800"/>
                  <a:ext cx="152400" cy="152400"/>
                </a:xfrm>
                <a:prstGeom prst="rect">
                  <a:avLst/>
                </a:prstGeom>
                <a:noFill/>
                <a:ln w="9525">
                  <a:noFill/>
                  <a:miter lim="800000"/>
                  <a:headEnd/>
                  <a:tailEnd/>
                </a:ln>
                <a:effectLst/>
              </p:spPr>
            </p:pic>
            <p:pic>
              <p:nvPicPr>
                <p:cNvPr id="170" name="Picture 8"/>
                <p:cNvPicPr>
                  <a:picLocks noChangeAspect="1" noChangeArrowheads="1"/>
                </p:cNvPicPr>
                <p:nvPr/>
              </p:nvPicPr>
              <p:blipFill>
                <a:blip r:embed="rId10" cstate="print"/>
                <a:srcRect/>
                <a:stretch>
                  <a:fillRect/>
                </a:stretch>
              </p:blipFill>
              <p:spPr bwMode="auto">
                <a:xfrm>
                  <a:off x="5881861" y="4572000"/>
                  <a:ext cx="133350" cy="152400"/>
                </a:xfrm>
                <a:prstGeom prst="rect">
                  <a:avLst/>
                </a:prstGeom>
                <a:noFill/>
                <a:ln w="9525">
                  <a:noFill/>
                  <a:miter lim="800000"/>
                  <a:headEnd/>
                  <a:tailEnd/>
                </a:ln>
                <a:effectLst/>
              </p:spPr>
            </p:pic>
            <p:pic>
              <p:nvPicPr>
                <p:cNvPr id="171" name="Picture 10"/>
                <p:cNvPicPr>
                  <a:picLocks noChangeAspect="1" noChangeArrowheads="1"/>
                </p:cNvPicPr>
                <p:nvPr/>
              </p:nvPicPr>
              <p:blipFill>
                <a:blip r:embed="rId9" cstate="print"/>
                <a:srcRect/>
                <a:stretch>
                  <a:fillRect/>
                </a:stretch>
              </p:blipFill>
              <p:spPr bwMode="auto">
                <a:xfrm>
                  <a:off x="5577061" y="4419600"/>
                  <a:ext cx="152400" cy="152400"/>
                </a:xfrm>
                <a:prstGeom prst="rect">
                  <a:avLst/>
                </a:prstGeom>
                <a:noFill/>
                <a:ln w="9525">
                  <a:noFill/>
                  <a:miter lim="800000"/>
                  <a:headEnd/>
                  <a:tailEnd/>
                </a:ln>
                <a:effectLst/>
              </p:spPr>
            </p:pic>
            <p:pic>
              <p:nvPicPr>
                <p:cNvPr id="172" name="Picture 13" descr="E:\Artwork_Imagery\Icons - Illustrations\documents folders Pages\data page.png"/>
                <p:cNvPicPr>
                  <a:picLocks noChangeAspect="1" noChangeArrowheads="1"/>
                </p:cNvPicPr>
                <p:nvPr/>
              </p:nvPicPr>
              <p:blipFill>
                <a:blip r:embed="rId15" cstate="print"/>
                <a:srcRect/>
                <a:stretch>
                  <a:fillRect/>
                </a:stretch>
              </p:blipFill>
              <p:spPr bwMode="auto">
                <a:xfrm>
                  <a:off x="2757661" y="4648200"/>
                  <a:ext cx="114196" cy="137160"/>
                </a:xfrm>
                <a:prstGeom prst="rect">
                  <a:avLst/>
                </a:prstGeom>
                <a:noFill/>
              </p:spPr>
            </p:pic>
            <p:pic>
              <p:nvPicPr>
                <p:cNvPr id="173" name="Picture 7"/>
                <p:cNvPicPr>
                  <a:picLocks noChangeAspect="1" noChangeArrowheads="1"/>
                </p:cNvPicPr>
                <p:nvPr/>
              </p:nvPicPr>
              <p:blipFill>
                <a:blip r:embed="rId8" cstate="print"/>
                <a:srcRect/>
                <a:stretch>
                  <a:fillRect/>
                </a:stretch>
              </p:blipFill>
              <p:spPr bwMode="auto">
                <a:xfrm>
                  <a:off x="2986261" y="4495800"/>
                  <a:ext cx="152400" cy="152400"/>
                </a:xfrm>
                <a:prstGeom prst="rect">
                  <a:avLst/>
                </a:prstGeom>
                <a:noFill/>
                <a:ln w="9525">
                  <a:noFill/>
                  <a:miter lim="800000"/>
                  <a:headEnd/>
                  <a:tailEnd/>
                </a:ln>
                <a:effectLst/>
              </p:spPr>
            </p:pic>
            <p:pic>
              <p:nvPicPr>
                <p:cNvPr id="175" name="Picture 8"/>
                <p:cNvPicPr>
                  <a:picLocks noChangeAspect="1" noChangeArrowheads="1"/>
                </p:cNvPicPr>
                <p:nvPr/>
              </p:nvPicPr>
              <p:blipFill>
                <a:blip r:embed="rId10" cstate="print"/>
                <a:srcRect/>
                <a:stretch>
                  <a:fillRect/>
                </a:stretch>
              </p:blipFill>
              <p:spPr bwMode="auto">
                <a:xfrm>
                  <a:off x="3310111" y="4343400"/>
                  <a:ext cx="133350" cy="152400"/>
                </a:xfrm>
                <a:prstGeom prst="rect">
                  <a:avLst/>
                </a:prstGeom>
                <a:noFill/>
                <a:ln w="9525">
                  <a:noFill/>
                  <a:miter lim="800000"/>
                  <a:headEnd/>
                  <a:tailEnd/>
                </a:ln>
                <a:effectLst/>
              </p:spPr>
            </p:pic>
            <p:pic>
              <p:nvPicPr>
                <p:cNvPr id="177" name="Picture 10"/>
                <p:cNvPicPr>
                  <a:picLocks noChangeAspect="1" noChangeArrowheads="1"/>
                </p:cNvPicPr>
                <p:nvPr/>
              </p:nvPicPr>
              <p:blipFill>
                <a:blip r:embed="rId9" cstate="print"/>
                <a:srcRect/>
                <a:stretch>
                  <a:fillRect/>
                </a:stretch>
              </p:blipFill>
              <p:spPr bwMode="auto">
                <a:xfrm>
                  <a:off x="3595861" y="4191000"/>
                  <a:ext cx="152400" cy="152400"/>
                </a:xfrm>
                <a:prstGeom prst="rect">
                  <a:avLst/>
                </a:prstGeom>
                <a:noFill/>
                <a:ln w="9525">
                  <a:noFill/>
                  <a:miter lim="800000"/>
                  <a:headEnd/>
                  <a:tailEnd/>
                </a:ln>
                <a:effectLst/>
              </p:spPr>
            </p:pic>
          </p:grpSp>
          <p:pic>
            <p:nvPicPr>
              <p:cNvPr id="185" name="Picture 12" descr="E:\Artwork_Imagery\Shapes\fans - gradients\blue swoop 4.png"/>
              <p:cNvPicPr>
                <a:picLocks noChangeAspect="1" noChangeArrowheads="1"/>
              </p:cNvPicPr>
              <p:nvPr/>
            </p:nvPicPr>
            <p:blipFill>
              <a:blip r:embed="rId4" cstate="print">
                <a:lum bright="70000" contrast="-70000"/>
              </a:blip>
              <a:srcRect/>
              <a:stretch>
                <a:fillRect/>
              </a:stretch>
            </p:blipFill>
            <p:spPr bwMode="auto">
              <a:xfrm>
                <a:off x="0" y="1600200"/>
                <a:ext cx="2031283" cy="2133600"/>
              </a:xfrm>
              <a:prstGeom prst="rect">
                <a:avLst/>
              </a:prstGeom>
              <a:noFill/>
            </p:spPr>
          </p:pic>
          <p:pic>
            <p:nvPicPr>
              <p:cNvPr id="186" name="Picture 9"/>
              <p:cNvPicPr>
                <a:picLocks noChangeAspect="1" noChangeArrowheads="1"/>
              </p:cNvPicPr>
              <p:nvPr/>
            </p:nvPicPr>
            <p:blipFill>
              <a:blip r:embed="rId16" cstate="print"/>
              <a:srcRect/>
              <a:stretch>
                <a:fillRect/>
              </a:stretch>
            </p:blipFill>
            <p:spPr bwMode="auto">
              <a:xfrm>
                <a:off x="2514600" y="2552700"/>
                <a:ext cx="123825" cy="104775"/>
              </a:xfrm>
              <a:prstGeom prst="rect">
                <a:avLst/>
              </a:prstGeom>
              <a:noFill/>
              <a:ln w="9525">
                <a:noFill/>
                <a:miter lim="800000"/>
                <a:headEnd/>
                <a:tailEnd/>
              </a:ln>
              <a:effectLst/>
            </p:spPr>
          </p:pic>
          <p:pic>
            <p:nvPicPr>
              <p:cNvPr id="187" name="Picture 9"/>
              <p:cNvPicPr>
                <a:picLocks noChangeAspect="1" noChangeArrowheads="1"/>
              </p:cNvPicPr>
              <p:nvPr/>
            </p:nvPicPr>
            <p:blipFill>
              <a:blip r:embed="rId16" cstate="print"/>
              <a:srcRect/>
              <a:stretch>
                <a:fillRect/>
              </a:stretch>
            </p:blipFill>
            <p:spPr bwMode="auto">
              <a:xfrm>
                <a:off x="5181600" y="1943100"/>
                <a:ext cx="123825" cy="104775"/>
              </a:xfrm>
              <a:prstGeom prst="rect">
                <a:avLst/>
              </a:prstGeom>
              <a:noFill/>
              <a:ln w="9525">
                <a:noFill/>
                <a:miter lim="800000"/>
                <a:headEnd/>
                <a:tailEnd/>
              </a:ln>
              <a:effectLst/>
            </p:spPr>
          </p:pic>
          <p:grpSp>
            <p:nvGrpSpPr>
              <p:cNvPr id="11" name="Group 187"/>
              <p:cNvGrpSpPr/>
              <p:nvPr/>
            </p:nvGrpSpPr>
            <p:grpSpPr>
              <a:xfrm>
                <a:off x="381000" y="1607537"/>
                <a:ext cx="1447800" cy="1630963"/>
                <a:chOff x="381000" y="3855437"/>
                <a:chExt cx="1447800" cy="1630963"/>
              </a:xfrm>
            </p:grpSpPr>
            <p:pic>
              <p:nvPicPr>
                <p:cNvPr id="189" name="Picture 188" descr="j0431566.png"/>
                <p:cNvPicPr>
                  <a:picLocks noChangeAspect="1"/>
                </p:cNvPicPr>
                <p:nvPr/>
              </p:nvPicPr>
              <p:blipFill>
                <a:blip r:embed="rId6" cstate="screen"/>
                <a:stretch>
                  <a:fillRect/>
                </a:stretch>
              </p:blipFill>
              <p:spPr>
                <a:xfrm flipH="1">
                  <a:off x="914400" y="3855437"/>
                  <a:ext cx="338824" cy="335563"/>
                </a:xfrm>
                <a:prstGeom prst="rect">
                  <a:avLst/>
                </a:prstGeom>
              </p:spPr>
            </p:pic>
            <p:pic>
              <p:nvPicPr>
                <p:cNvPr id="190" name="Picture 189" descr="j0431566.png"/>
                <p:cNvPicPr>
                  <a:picLocks noChangeAspect="1"/>
                </p:cNvPicPr>
                <p:nvPr/>
              </p:nvPicPr>
              <p:blipFill>
                <a:blip r:embed="rId6" cstate="screen"/>
                <a:stretch>
                  <a:fillRect/>
                </a:stretch>
              </p:blipFill>
              <p:spPr>
                <a:xfrm flipH="1">
                  <a:off x="1032776" y="5150837"/>
                  <a:ext cx="338824" cy="335563"/>
                </a:xfrm>
                <a:prstGeom prst="rect">
                  <a:avLst/>
                </a:prstGeom>
              </p:spPr>
            </p:pic>
            <p:pic>
              <p:nvPicPr>
                <p:cNvPr id="191" name="Picture 190" descr="j0431566.png"/>
                <p:cNvPicPr>
                  <a:picLocks noChangeAspect="1"/>
                </p:cNvPicPr>
                <p:nvPr/>
              </p:nvPicPr>
              <p:blipFill>
                <a:blip r:embed="rId6" cstate="screen"/>
                <a:stretch>
                  <a:fillRect/>
                </a:stretch>
              </p:blipFill>
              <p:spPr>
                <a:xfrm flipH="1">
                  <a:off x="1447800" y="4846037"/>
                  <a:ext cx="338824" cy="335563"/>
                </a:xfrm>
                <a:prstGeom prst="rect">
                  <a:avLst/>
                </a:prstGeom>
              </p:spPr>
            </p:pic>
            <p:pic>
              <p:nvPicPr>
                <p:cNvPr id="192" name="Picture 191" descr="j0431566.png"/>
                <p:cNvPicPr>
                  <a:picLocks noChangeAspect="1"/>
                </p:cNvPicPr>
                <p:nvPr/>
              </p:nvPicPr>
              <p:blipFill>
                <a:blip r:embed="rId6" cstate="screen"/>
                <a:stretch>
                  <a:fillRect/>
                </a:stretch>
              </p:blipFill>
              <p:spPr>
                <a:xfrm flipH="1">
                  <a:off x="381000" y="4846037"/>
                  <a:ext cx="338824" cy="335563"/>
                </a:xfrm>
                <a:prstGeom prst="rect">
                  <a:avLst/>
                </a:prstGeom>
              </p:spPr>
            </p:pic>
            <p:pic>
              <p:nvPicPr>
                <p:cNvPr id="193" name="Picture 192" descr="j0431566.png"/>
                <p:cNvPicPr>
                  <a:picLocks noChangeAspect="1"/>
                </p:cNvPicPr>
                <p:nvPr/>
              </p:nvPicPr>
              <p:blipFill>
                <a:blip r:embed="rId6" cstate="screen"/>
                <a:stretch>
                  <a:fillRect/>
                </a:stretch>
              </p:blipFill>
              <p:spPr>
                <a:xfrm flipH="1">
                  <a:off x="381000" y="4236437"/>
                  <a:ext cx="338824" cy="335563"/>
                </a:xfrm>
                <a:prstGeom prst="rect">
                  <a:avLst/>
                </a:prstGeom>
              </p:spPr>
            </p:pic>
            <p:cxnSp>
              <p:nvCxnSpPr>
                <p:cNvPr id="194" name="Straight Connector 193"/>
                <p:cNvCxnSpPr>
                  <a:endCxn id="192" idx="0"/>
                </p:cNvCxnSpPr>
                <p:nvPr/>
              </p:nvCxnSpPr>
              <p:spPr>
                <a:xfrm rot="16200000" flipH="1">
                  <a:off x="313306" y="4608931"/>
                  <a:ext cx="457200" cy="1701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0800000" flipV="1">
                  <a:off x="609600" y="4007837"/>
                  <a:ext cx="4572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flipV="1">
                  <a:off x="1219200" y="5074637"/>
                  <a:ext cx="4572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066800" y="4007837"/>
                  <a:ext cx="6096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98" name="Picture 8"/>
                <p:cNvPicPr>
                  <a:picLocks noChangeAspect="1" noChangeArrowheads="1"/>
                </p:cNvPicPr>
                <p:nvPr/>
              </p:nvPicPr>
              <p:blipFill>
                <a:blip r:embed="rId10" cstate="print"/>
                <a:srcRect/>
                <a:stretch>
                  <a:fillRect/>
                </a:stretch>
              </p:blipFill>
              <p:spPr bwMode="auto">
                <a:xfrm>
                  <a:off x="1085850" y="4007837"/>
                  <a:ext cx="133350" cy="152400"/>
                </a:xfrm>
                <a:prstGeom prst="rect">
                  <a:avLst/>
                </a:prstGeom>
                <a:noFill/>
                <a:ln w="9525">
                  <a:noFill/>
                  <a:miter lim="800000"/>
                  <a:headEnd/>
                  <a:tailEnd/>
                </a:ln>
                <a:effectLst/>
              </p:spPr>
            </p:pic>
            <p:pic>
              <p:nvPicPr>
                <p:cNvPr id="199" name="Picture 198" descr="j0431566.png"/>
                <p:cNvPicPr>
                  <a:picLocks noChangeAspect="1"/>
                </p:cNvPicPr>
                <p:nvPr/>
              </p:nvPicPr>
              <p:blipFill>
                <a:blip r:embed="rId6" cstate="screen"/>
                <a:stretch>
                  <a:fillRect/>
                </a:stretch>
              </p:blipFill>
              <p:spPr>
                <a:xfrm flipH="1">
                  <a:off x="1489976" y="4236437"/>
                  <a:ext cx="338824" cy="335563"/>
                </a:xfrm>
                <a:prstGeom prst="rect">
                  <a:avLst/>
                </a:prstGeom>
              </p:spPr>
            </p:pic>
            <p:cxnSp>
              <p:nvCxnSpPr>
                <p:cNvPr id="200" name="Straight Connector 199"/>
                <p:cNvCxnSpPr/>
                <p:nvPr/>
              </p:nvCxnSpPr>
              <p:spPr>
                <a:xfrm rot="10800000">
                  <a:off x="609600" y="4998437"/>
                  <a:ext cx="533400" cy="228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flipH="1">
                  <a:off x="495300" y="4579337"/>
                  <a:ext cx="12954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flipH="1">
                  <a:off x="876300" y="4198337"/>
                  <a:ext cx="990600" cy="609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304800" y="4236437"/>
                  <a:ext cx="990600" cy="533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533400" y="49984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1370806" y="4693637"/>
                  <a:ext cx="610394" cy="794"/>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16200000" flipH="1">
                  <a:off x="419100" y="4503137"/>
                  <a:ext cx="914400" cy="685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a:off x="990600" y="4617437"/>
                  <a:ext cx="914400" cy="4572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0800000">
                  <a:off x="533400" y="43888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209" name="Picture 7"/>
                <p:cNvPicPr>
                  <a:picLocks noChangeAspect="1" noChangeArrowheads="1"/>
                </p:cNvPicPr>
                <p:nvPr/>
              </p:nvPicPr>
              <p:blipFill>
                <a:blip r:embed="rId8" cstate="print"/>
                <a:srcRect/>
                <a:stretch>
                  <a:fillRect/>
                </a:stretch>
              </p:blipFill>
              <p:spPr bwMode="auto">
                <a:xfrm>
                  <a:off x="1524000" y="4312637"/>
                  <a:ext cx="180442" cy="153155"/>
                </a:xfrm>
                <a:prstGeom prst="rect">
                  <a:avLst/>
                </a:prstGeom>
                <a:noFill/>
                <a:ln w="9525">
                  <a:noFill/>
                  <a:miter lim="800000"/>
                  <a:headEnd/>
                  <a:tailEnd/>
                </a:ln>
                <a:effectLst/>
              </p:spPr>
            </p:pic>
            <p:pic>
              <p:nvPicPr>
                <p:cNvPr id="210" name="Picture 10"/>
                <p:cNvPicPr>
                  <a:picLocks noChangeAspect="1" noChangeArrowheads="1"/>
                </p:cNvPicPr>
                <p:nvPr/>
              </p:nvPicPr>
              <p:blipFill>
                <a:blip r:embed="rId9" cstate="print"/>
                <a:srcRect/>
                <a:stretch>
                  <a:fillRect/>
                </a:stretch>
              </p:blipFill>
              <p:spPr bwMode="auto">
                <a:xfrm>
                  <a:off x="457200" y="4998437"/>
                  <a:ext cx="152400" cy="152400"/>
                </a:xfrm>
                <a:prstGeom prst="rect">
                  <a:avLst/>
                </a:prstGeom>
                <a:noFill/>
                <a:ln w="9525">
                  <a:noFill/>
                  <a:miter lim="800000"/>
                  <a:headEnd/>
                  <a:tailEnd/>
                </a:ln>
                <a:effectLst/>
              </p:spPr>
            </p:pic>
            <p:cxnSp>
              <p:nvCxnSpPr>
                <p:cNvPr id="211" name="Straight Connector 210"/>
                <p:cNvCxnSpPr>
                  <a:stCxn id="210" idx="0"/>
                  <a:endCxn id="209" idx="1"/>
                </p:cNvCxnSpPr>
                <p:nvPr/>
              </p:nvCxnSpPr>
              <p:spPr>
                <a:xfrm rot="5400000" flipH="1" flipV="1">
                  <a:off x="724089" y="4198526"/>
                  <a:ext cx="609222" cy="990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grpSp>
      <p:sp>
        <p:nvSpPr>
          <p:cNvPr id="218" name="Round Same Side Corner Rectangle 217"/>
          <p:cNvSpPr/>
          <p:nvPr/>
        </p:nvSpPr>
        <p:spPr>
          <a:xfrm rot="10800000">
            <a:off x="203906" y="3635169"/>
            <a:ext cx="3676650" cy="2624954"/>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214" name="Rounded Rectangle 213"/>
          <p:cNvSpPr/>
          <p:nvPr/>
        </p:nvSpPr>
        <p:spPr>
          <a:xfrm rot="5400000">
            <a:off x="1805650" y="1919681"/>
            <a:ext cx="533399"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11" name="Content Placeholder 2"/>
          <p:cNvSpPr txBox="1">
            <a:spLocks/>
          </p:cNvSpPr>
          <p:nvPr/>
        </p:nvSpPr>
        <p:spPr>
          <a:xfrm>
            <a:off x="146756" y="3578576"/>
            <a:ext cx="4114800" cy="564654"/>
          </a:xfrm>
          <a:prstGeom prst="rect">
            <a:avLst/>
          </a:prstGeom>
        </p:spPr>
        <p:txBody>
          <a:bodyPr vert="horz" lIns="91440" tIns="45720" rIns="91440" bIns="45720" rtlCol="0">
            <a:normAutofit/>
          </a:bodyPr>
          <a:lstStyle/>
          <a:p>
            <a:pPr marR="0" lvl="0" indent="-339976" fontAlgn="auto">
              <a:lnSpc>
                <a:spcPct val="90000"/>
              </a:lnSpc>
              <a:spcBef>
                <a:spcPct val="20000"/>
              </a:spcBef>
              <a:spcAft>
                <a:spcPts val="0"/>
              </a:spcAft>
              <a:buClrTx/>
              <a:buSzTx/>
              <a:buFont typeface="Segoe" pitchFamily="34" charset="0"/>
              <a:buNone/>
              <a:tabLst/>
              <a:defRPr/>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Distributed Cache</a:t>
            </a:r>
          </a:p>
          <a:p>
            <a:pPr marL="339976" marR="0" lvl="0" indent="-339976"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a:ln>
                <a:noFill/>
              </a:ln>
              <a:solidFill>
                <a:schemeClr val="bg1"/>
              </a:solidFill>
              <a:effectLst/>
              <a:uLnTx/>
              <a:uFillTx/>
              <a:latin typeface="Segoe" pitchFamily="34" charset="0"/>
              <a:ea typeface="+mn-ea"/>
              <a:cs typeface="+mn-cs"/>
            </a:endParaRPr>
          </a:p>
        </p:txBody>
      </p:sp>
      <p:sp>
        <p:nvSpPr>
          <p:cNvPr id="220" name="TextBox 219"/>
          <p:cNvSpPr txBox="1"/>
          <p:nvPr/>
        </p:nvSpPr>
        <p:spPr>
          <a:xfrm>
            <a:off x="146755" y="4149798"/>
            <a:ext cx="3739445" cy="2402709"/>
          </a:xfrm>
          <a:prstGeom prst="rect">
            <a:avLst/>
          </a:prstGeom>
          <a:noFill/>
        </p:spPr>
        <p:txBody>
          <a:bodyPr wrap="square" rtlCol="0">
            <a:spAutoFit/>
          </a:bodyPr>
          <a:lstStyle/>
          <a:p>
            <a:pPr marL="225425" lvl="1" indent="-225425" fontAlgn="base">
              <a:lnSpc>
                <a:spcPct val="90000"/>
              </a:lnSpc>
              <a:spcBef>
                <a:spcPct val="20000"/>
              </a:spcBef>
              <a:spcAft>
                <a:spcPts val="100"/>
              </a:spcAft>
              <a:buSzPct val="120000"/>
              <a:buBlip>
                <a:blip r:embed="rId3"/>
              </a:buBlip>
              <a:defRPr/>
            </a:pPr>
            <a:r>
              <a:rPr lang="en-US" sz="2000" dirty="0" smtClean="0">
                <a:latin typeface="Calibri" pitchFamily="34" charset="0"/>
              </a:rPr>
              <a:t>Recommended for branches without any infrastructure</a:t>
            </a:r>
          </a:p>
          <a:p>
            <a:pPr marL="225425" lvl="1" indent="-225425" fontAlgn="base">
              <a:lnSpc>
                <a:spcPct val="90000"/>
              </a:lnSpc>
              <a:spcBef>
                <a:spcPct val="20000"/>
              </a:spcBef>
              <a:spcAft>
                <a:spcPts val="100"/>
              </a:spcAft>
              <a:buSzPct val="120000"/>
              <a:buBlip>
                <a:blip r:embed="rId3"/>
              </a:buBlip>
              <a:defRPr/>
            </a:pPr>
            <a:r>
              <a:rPr lang="en-US" sz="2000" dirty="0" smtClean="0">
                <a:latin typeface="Calibri" pitchFamily="34" charset="0"/>
              </a:rPr>
              <a:t>Easy to deploy: Enabled on clients through Group Policy</a:t>
            </a:r>
          </a:p>
          <a:p>
            <a:pPr marL="225425" lvl="1" indent="-225425" fontAlgn="base">
              <a:lnSpc>
                <a:spcPct val="90000"/>
              </a:lnSpc>
              <a:spcBef>
                <a:spcPct val="20000"/>
              </a:spcBef>
              <a:spcAft>
                <a:spcPts val="100"/>
              </a:spcAft>
              <a:buSzPct val="120000"/>
              <a:buBlip>
                <a:blip r:embed="rId3"/>
              </a:buBlip>
              <a:defRPr/>
            </a:pPr>
            <a:r>
              <a:rPr lang="en-US" sz="2000" dirty="0" smtClean="0">
                <a:latin typeface="Calibri" pitchFamily="34" charset="0"/>
              </a:rPr>
              <a:t>Cache availability decreases with laptops that go offline</a:t>
            </a:r>
          </a:p>
          <a:p>
            <a:pPr marL="228600" lvl="1" indent="-228600" fontAlgn="base">
              <a:lnSpc>
                <a:spcPct val="90000"/>
              </a:lnSpc>
              <a:spcBef>
                <a:spcPct val="20000"/>
              </a:spcBef>
              <a:spcAft>
                <a:spcPts val="100"/>
              </a:spcAft>
              <a:buFont typeface="Segoe" pitchFamily="34" charset="0"/>
              <a:buChar char="»"/>
              <a:defRPr/>
            </a:pPr>
            <a:endParaRPr lang="en-US" sz="1400" dirty="0" smtClean="0">
              <a:solidFill>
                <a:schemeClr val="bg1"/>
              </a:solidFill>
              <a:latin typeface="Segoe" pitchFamily="34" charset="0"/>
            </a:endParaRPr>
          </a:p>
          <a:p>
            <a:pPr marL="228600" lvl="1" indent="-228600" fontAlgn="base">
              <a:lnSpc>
                <a:spcPct val="90000"/>
              </a:lnSpc>
              <a:spcBef>
                <a:spcPct val="20000"/>
              </a:spcBef>
              <a:spcAft>
                <a:spcPts val="100"/>
              </a:spcAft>
              <a:buFont typeface="Segoe" pitchFamily="34" charset="0"/>
              <a:buChar char="»"/>
              <a:defRPr/>
            </a:pPr>
            <a:endParaRPr lang="en-US" sz="1400" dirty="0" smtClean="0">
              <a:solidFill>
                <a:schemeClr val="bg1"/>
              </a:solidFill>
              <a:latin typeface="Segoe" pitchFamily="34" charset="0"/>
            </a:endParaRPr>
          </a:p>
        </p:txBody>
      </p:sp>
      <p:sp>
        <p:nvSpPr>
          <p:cNvPr id="86" name="Rounded Rectangle 85"/>
          <p:cNvSpPr/>
          <p:nvPr/>
        </p:nvSpPr>
        <p:spPr>
          <a:xfrm rot="5400000">
            <a:off x="1805651" y="1919681"/>
            <a:ext cx="533399"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87" name="Content Placeholder 2"/>
          <p:cNvSpPr txBox="1">
            <a:spLocks/>
          </p:cNvSpPr>
          <p:nvPr/>
        </p:nvSpPr>
        <p:spPr>
          <a:xfrm>
            <a:off x="146757" y="3578576"/>
            <a:ext cx="4114800" cy="564654"/>
          </a:xfrm>
          <a:prstGeom prst="rect">
            <a:avLst/>
          </a:prstGeom>
        </p:spPr>
        <p:txBody>
          <a:bodyPr vert="horz" lIns="91440" tIns="45720" rIns="91440" bIns="45720" rtlCol="0">
            <a:normAutofit/>
          </a:bodyPr>
          <a:lstStyle/>
          <a:p>
            <a:pPr marR="0" lvl="0" indent="-339976" fontAlgn="auto">
              <a:lnSpc>
                <a:spcPct val="90000"/>
              </a:lnSpc>
              <a:spcBef>
                <a:spcPct val="20000"/>
              </a:spcBef>
              <a:spcAft>
                <a:spcPts val="0"/>
              </a:spcAft>
              <a:buClrTx/>
              <a:buSzTx/>
              <a:buFont typeface="Segoe" pitchFamily="34" charset="0"/>
              <a:buNone/>
              <a:tabLst/>
              <a:defRPr/>
            </a:pPr>
            <a:r>
              <a:rPr lang="en-US" sz="2000" dirty="0" smtClean="0">
                <a:solidFill>
                  <a:srgbClr val="FFFF00"/>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Distributed Cache</a:t>
            </a:r>
          </a:p>
          <a:p>
            <a:pPr marL="339976" marR="0" lvl="0" indent="-339976"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a:ln>
                <a:noFill/>
              </a:ln>
              <a:solidFill>
                <a:schemeClr val="bg1"/>
              </a:solidFill>
              <a:effectLst/>
              <a:uLnTx/>
              <a:uFillTx/>
              <a:latin typeface="Segoe" pitchFamily="34" charset="0"/>
              <a:ea typeface="+mn-ea"/>
              <a:cs typeface="+mn-cs"/>
            </a:endParaRPr>
          </a:p>
        </p:txBody>
      </p:sp>
      <p:sp>
        <p:nvSpPr>
          <p:cNvPr id="113" name="Rectangle 112"/>
          <p:cNvSpPr/>
          <p:nvPr/>
        </p:nvSpPr>
        <p:spPr>
          <a:xfrm>
            <a:off x="158043" y="3804356"/>
            <a:ext cx="4312356" cy="313932"/>
          </a:xfrm>
          <a:prstGeom prst="rect">
            <a:avLst/>
          </a:prstGeom>
        </p:spPr>
        <p:txBody>
          <a:bodyPr wrap="square">
            <a:spAutoFit/>
          </a:bodyPr>
          <a:lstStyle/>
          <a:p>
            <a:pPr indent="-339976">
              <a:lnSpc>
                <a:spcPct val="90000"/>
              </a:lnSpc>
              <a:spcBef>
                <a:spcPct val="20000"/>
              </a:spcBef>
            </a:pPr>
            <a:r>
              <a:rPr lang="en-US" sz="1600" b="1" dirty="0" smtClean="0">
                <a:solidFill>
                  <a:schemeClr val="accent2">
                    <a:lumMod val="60000"/>
                    <a:lumOff val="40000"/>
                  </a:schemeClr>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Data cached amongst clients</a:t>
            </a:r>
          </a:p>
        </p:txBody>
      </p:sp>
    </p:spTree>
    <p:extLst>
      <p:ext uri="{BB962C8B-B14F-4D97-AF65-F5344CB8AC3E}">
        <p14:creationId xmlns="" xmlns:p14="http://schemas.microsoft.com/office/powerpoint/2007/7/12/main" val="2806638676"/>
      </p:ext>
    </p:extLst>
  </p:cSld>
  <p:clrMapOvr>
    <a:masterClrMapping/>
  </p:clrMapOvr>
  <p:transition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rot="10800000">
            <a:off x="1" y="1939159"/>
            <a:ext cx="9143999" cy="4918841"/>
          </a:xfrm>
          <a:prstGeom prst="rect">
            <a:avLst/>
          </a:prstGeom>
          <a:gradFill flip="none" rotWithShape="1">
            <a:gsLst>
              <a:gs pos="0">
                <a:schemeClr val="accent3">
                  <a:alpha val="6500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a:xfrm rot="10800000">
            <a:off x="-1" y="0"/>
            <a:ext cx="9144000" cy="1813033"/>
          </a:xfrm>
          <a:prstGeom prst="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42"/>
          <p:cNvGrpSpPr/>
          <p:nvPr/>
        </p:nvGrpSpPr>
        <p:grpSpPr>
          <a:xfrm>
            <a:off x="0" y="5170290"/>
            <a:ext cx="9144000" cy="1955725"/>
            <a:chOff x="0" y="5170289"/>
            <a:chExt cx="12188825" cy="1955725"/>
          </a:xfrm>
        </p:grpSpPr>
        <p:sp useBgFill="1">
          <p:nvSpPr>
            <p:cNvPr id="38" name="Freeform 9"/>
            <p:cNvSpPr>
              <a:spLocks/>
            </p:cNvSpPr>
            <p:nvPr/>
          </p:nvSpPr>
          <p:spPr bwMode="ltGray">
            <a:xfrm>
              <a:off x="0" y="5170289"/>
              <a:ext cx="12188825" cy="181777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algn="ctr" defTabSz="816053" fontAlgn="base">
                <a:spcBef>
                  <a:spcPct val="0"/>
                </a:spcBef>
                <a:spcAft>
                  <a:spcPct val="0"/>
                </a:spcAft>
              </a:pPr>
              <a:endParaRPr lang="en-US" sz="2100" dirty="0" smtClean="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grpSp>
          <p:nvGrpSpPr>
            <p:cNvPr id="3" name="Group 41"/>
            <p:cNvGrpSpPr/>
            <p:nvPr/>
          </p:nvGrpSpPr>
          <p:grpSpPr>
            <a:xfrm>
              <a:off x="0" y="5308237"/>
              <a:ext cx="12188825" cy="1817777"/>
              <a:chOff x="0" y="5308237"/>
              <a:chExt cx="12188825" cy="1817777"/>
            </a:xfrm>
          </p:grpSpPr>
          <p:sp>
            <p:nvSpPr>
              <p:cNvPr id="11" name="Freeform 9"/>
              <p:cNvSpPr>
                <a:spLocks/>
              </p:cNvSpPr>
              <p:nvPr/>
            </p:nvSpPr>
            <p:spPr bwMode="ltGray">
              <a:xfrm>
                <a:off x="0" y="5308237"/>
                <a:ext cx="12188825" cy="181777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tx2">
                      <a:lumMod val="50000"/>
                      <a:alpha val="76000"/>
                    </a:schemeClr>
                  </a:gs>
                  <a:gs pos="50000">
                    <a:schemeClr val="bg2">
                      <a:lumMod val="75000"/>
                      <a:alpha val="0"/>
                    </a:schemeClr>
                  </a:gs>
                  <a:gs pos="100000">
                    <a:srgbClr val="000000">
                      <a:alpha val="1000"/>
                    </a:srgbClr>
                  </a:gs>
                </a:gsLst>
                <a:lin ang="5400000" scaled="1"/>
                <a:tileRect/>
              </a:gradFill>
              <a:ln>
                <a:gradFill>
                  <a:gsLst>
                    <a:gs pos="0">
                      <a:schemeClr val="accent1">
                        <a:tint val="66000"/>
                        <a:satMod val="160000"/>
                        <a:alpha val="0"/>
                      </a:schemeClr>
                    </a:gs>
                    <a:gs pos="50000">
                      <a:schemeClr val="accent1">
                        <a:tint val="44500"/>
                        <a:satMod val="160000"/>
                        <a:alpha val="55000"/>
                      </a:schemeClr>
                    </a:gs>
                    <a:gs pos="100000">
                      <a:schemeClr val="accent1">
                        <a:tint val="23500"/>
                        <a:satMod val="160000"/>
                        <a:alpha val="0"/>
                      </a:schemeClr>
                    </a:gs>
                  </a:gsLst>
                  <a:lin ang="0" scaled="0"/>
                </a:grad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algn="ctr" defTabSz="816053" fontAlgn="base">
                  <a:spcBef>
                    <a:spcPct val="0"/>
                  </a:spcBef>
                  <a:spcAft>
                    <a:spcPct val="0"/>
                  </a:spcAft>
                </a:pPr>
                <a:endParaRPr lang="en-US" sz="2100" dirty="0" smtClean="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889000" y="6053076"/>
                <a:ext cx="2387599" cy="424732"/>
              </a:xfrm>
              <a:prstGeom prst="rect">
                <a:avLst/>
              </a:prstGeom>
            </p:spPr>
            <p:txBody>
              <a:bodyPr wrap="square">
                <a:spAutoFit/>
              </a:bodyPr>
              <a:lstStyle/>
              <a:p>
                <a:pPr marL="463550" lvl="0" indent="-463550" algn="ctr">
                  <a:lnSpc>
                    <a:spcPct val="90000"/>
                  </a:lnSpc>
                  <a:spcBef>
                    <a:spcPct val="20000"/>
                  </a:spcBef>
                  <a:buSzPct val="120000"/>
                </a:pPr>
                <a:r>
                  <a:rPr lang="en-US" altLang="zh-CN" sz="2400" b="1" spc="-100" dirty="0" smtClean="0">
                    <a:gradFill flip="none" rotWithShape="1">
                      <a:gsLst>
                        <a:gs pos="0">
                          <a:schemeClr val="tx1"/>
                        </a:gs>
                        <a:gs pos="50000">
                          <a:schemeClr val="tx1"/>
                        </a:gs>
                        <a:gs pos="100000">
                          <a:schemeClr val="tx1"/>
                        </a:gs>
                      </a:gsLst>
                      <a:lin ang="5400000" scaled="0"/>
                      <a:tileRect/>
                    </a:gradFill>
                    <a:latin typeface="Segoe Light" pitchFamily="34" charset="0"/>
                  </a:rPr>
                  <a:t>PLANNING </a:t>
                </a:r>
                <a:endParaRPr lang="en-US" altLang="zh-CN" sz="2400" b="1" spc="-100" dirty="0">
                  <a:gradFill flip="none" rotWithShape="1">
                    <a:gsLst>
                      <a:gs pos="0">
                        <a:schemeClr val="tx1"/>
                      </a:gs>
                      <a:gs pos="50000">
                        <a:schemeClr val="tx1"/>
                      </a:gs>
                      <a:gs pos="100000">
                        <a:schemeClr val="tx1"/>
                      </a:gs>
                    </a:gsLst>
                    <a:lin ang="5400000" scaled="0"/>
                    <a:tileRect/>
                  </a:gradFill>
                  <a:latin typeface="Segoe Light" pitchFamily="34" charset="0"/>
                </a:endParaRPr>
              </a:p>
            </p:txBody>
          </p:sp>
          <p:sp>
            <p:nvSpPr>
              <p:cNvPr id="9" name="Rectangle 8"/>
              <p:cNvSpPr/>
              <p:nvPr/>
            </p:nvSpPr>
            <p:spPr>
              <a:xfrm>
                <a:off x="4350669" y="6053076"/>
                <a:ext cx="3342640" cy="424732"/>
              </a:xfrm>
              <a:prstGeom prst="rect">
                <a:avLst/>
              </a:prstGeom>
            </p:spPr>
            <p:txBody>
              <a:bodyPr wrap="square">
                <a:spAutoFit/>
              </a:bodyPr>
              <a:lstStyle/>
              <a:p>
                <a:pPr marL="463550" lvl="0" indent="-463550" algn="ctr">
                  <a:lnSpc>
                    <a:spcPct val="90000"/>
                  </a:lnSpc>
                  <a:spcBef>
                    <a:spcPct val="20000"/>
                  </a:spcBef>
                  <a:buSzPct val="120000"/>
                </a:pPr>
                <a:r>
                  <a:rPr lang="en-US" altLang="zh-CN" sz="2400" b="1" spc="-100" dirty="0" smtClean="0">
                    <a:gradFill flip="none" rotWithShape="1">
                      <a:gsLst>
                        <a:gs pos="0">
                          <a:schemeClr val="tx1"/>
                        </a:gs>
                        <a:gs pos="50000">
                          <a:schemeClr val="tx1"/>
                        </a:gs>
                        <a:gs pos="100000">
                          <a:schemeClr val="tx1"/>
                        </a:gs>
                      </a:gsLst>
                      <a:lin ang="5400000" scaled="0"/>
                      <a:tileRect/>
                    </a:gradFill>
                    <a:latin typeface="Segoe Light" pitchFamily="34" charset="0"/>
                  </a:rPr>
                  <a:t>PREDICTABILITY</a:t>
                </a:r>
                <a:endParaRPr lang="en-US" altLang="zh-CN" sz="2400" b="1" spc="-100" dirty="0">
                  <a:gradFill flip="none" rotWithShape="1">
                    <a:gsLst>
                      <a:gs pos="0">
                        <a:schemeClr val="tx1"/>
                      </a:gs>
                      <a:gs pos="50000">
                        <a:schemeClr val="tx1"/>
                      </a:gs>
                      <a:gs pos="100000">
                        <a:schemeClr val="tx1"/>
                      </a:gs>
                    </a:gsLst>
                    <a:lin ang="5400000" scaled="0"/>
                    <a:tileRect/>
                  </a:gradFill>
                  <a:latin typeface="Segoe Light" pitchFamily="34" charset="0"/>
                </a:endParaRPr>
              </a:p>
            </p:txBody>
          </p:sp>
          <p:sp>
            <p:nvSpPr>
              <p:cNvPr id="10" name="Rectangle 9"/>
              <p:cNvSpPr/>
              <p:nvPr/>
            </p:nvSpPr>
            <p:spPr>
              <a:xfrm>
                <a:off x="8483599" y="6053076"/>
                <a:ext cx="3342640" cy="424732"/>
              </a:xfrm>
              <a:prstGeom prst="rect">
                <a:avLst/>
              </a:prstGeom>
            </p:spPr>
            <p:txBody>
              <a:bodyPr wrap="square">
                <a:spAutoFit/>
              </a:bodyPr>
              <a:lstStyle/>
              <a:p>
                <a:pPr marL="463550" lvl="0" indent="-463550" algn="ctr">
                  <a:lnSpc>
                    <a:spcPct val="90000"/>
                  </a:lnSpc>
                  <a:spcBef>
                    <a:spcPct val="20000"/>
                  </a:spcBef>
                  <a:buSzPct val="120000"/>
                </a:pPr>
                <a:r>
                  <a:rPr lang="en-US" altLang="zh-CN" sz="2400" b="1" spc="-100" dirty="0" smtClean="0">
                    <a:gradFill flip="none" rotWithShape="1">
                      <a:gsLst>
                        <a:gs pos="0">
                          <a:schemeClr val="tx1"/>
                        </a:gs>
                        <a:gs pos="50000">
                          <a:schemeClr val="tx1"/>
                        </a:gs>
                        <a:gs pos="100000">
                          <a:schemeClr val="tx1"/>
                        </a:gs>
                      </a:gsLst>
                      <a:lin ang="5400000" scaled="0"/>
                      <a:tileRect/>
                    </a:gradFill>
                    <a:latin typeface="Segoe Light" pitchFamily="34" charset="0"/>
                  </a:rPr>
                  <a:t>ECOSYSTEM</a:t>
                </a:r>
                <a:endParaRPr lang="en-US" altLang="zh-CN" sz="2400" b="1" spc="-100" dirty="0">
                  <a:gradFill flip="none" rotWithShape="1">
                    <a:gsLst>
                      <a:gs pos="0">
                        <a:schemeClr val="tx1"/>
                      </a:gs>
                      <a:gs pos="50000">
                        <a:schemeClr val="tx1"/>
                      </a:gs>
                      <a:gs pos="100000">
                        <a:schemeClr val="tx1"/>
                      </a:gs>
                    </a:gsLst>
                    <a:lin ang="5400000" scaled="0"/>
                    <a:tileRect/>
                  </a:gradFill>
                  <a:latin typeface="Segoe Light" pitchFamily="34" charset="0"/>
                </a:endParaRPr>
              </a:p>
            </p:txBody>
          </p:sp>
        </p:grpSp>
      </p:grpSp>
      <p:pic>
        <p:nvPicPr>
          <p:cNvPr id="1026" name="Picture 2" descr="C:\Documents and Settings\Eva\Desktop\Windows7_h_rgb_r.png"/>
          <p:cNvPicPr>
            <a:picLocks noChangeAspect="1" noChangeArrowheads="1"/>
          </p:cNvPicPr>
          <p:nvPr/>
        </p:nvPicPr>
        <p:blipFill>
          <a:blip r:embed="rId3"/>
          <a:srcRect/>
          <a:stretch>
            <a:fillRect/>
          </a:stretch>
        </p:blipFill>
        <p:spPr bwMode="auto">
          <a:xfrm>
            <a:off x="4267200" y="344744"/>
            <a:ext cx="2706569" cy="569656"/>
          </a:xfrm>
          <a:prstGeom prst="rect">
            <a:avLst/>
          </a:prstGeom>
          <a:noFill/>
        </p:spPr>
      </p:pic>
      <p:sp>
        <p:nvSpPr>
          <p:cNvPr id="26" name="Rectangle 25"/>
          <p:cNvSpPr/>
          <p:nvPr/>
        </p:nvSpPr>
        <p:spPr>
          <a:xfrm>
            <a:off x="609600" y="304800"/>
            <a:ext cx="3592074" cy="701731"/>
          </a:xfrm>
          <a:prstGeom prst="rect">
            <a:avLst/>
          </a:prstGeom>
        </p:spPr>
        <p:txBody>
          <a:bodyPr wrap="none">
            <a:spAutoFit/>
          </a:bodyPr>
          <a:lstStyle/>
          <a:p>
            <a:pPr marL="463550" lvl="0" indent="-463550">
              <a:lnSpc>
                <a:spcPct val="90000"/>
              </a:lnSpc>
              <a:spcBef>
                <a:spcPts val="1600"/>
              </a:spcBef>
              <a:buSzPct val="120000"/>
            </a:pPr>
            <a:r>
              <a:rPr lang="en-US" sz="4400" spc="-100" dirty="0" smtClean="0">
                <a:ln w="3175">
                  <a:noFill/>
                </a:ln>
                <a:gradFill>
                  <a:gsLst>
                    <a:gs pos="0">
                      <a:schemeClr val="tx1"/>
                    </a:gs>
                    <a:gs pos="50000">
                      <a:schemeClr val="tx1"/>
                    </a:gs>
                    <a:gs pos="100000">
                      <a:schemeClr val="tx1"/>
                    </a:gs>
                  </a:gsLst>
                  <a:lin ang="5400000" scaled="0"/>
                </a:gradFill>
                <a:latin typeface="+mj-lt"/>
                <a:cs typeface="Arial" charset="0"/>
              </a:rPr>
              <a:t>The Making of</a:t>
            </a:r>
          </a:p>
        </p:txBody>
      </p:sp>
      <p:grpSp>
        <p:nvGrpSpPr>
          <p:cNvPr id="4" name="Group 35"/>
          <p:cNvGrpSpPr/>
          <p:nvPr/>
        </p:nvGrpSpPr>
        <p:grpSpPr>
          <a:xfrm>
            <a:off x="678003" y="2081718"/>
            <a:ext cx="7665600" cy="693014"/>
            <a:chOff x="1061429" y="2050186"/>
            <a:chExt cx="10218138" cy="693014"/>
          </a:xfrm>
        </p:grpSpPr>
        <p:sp>
          <p:nvSpPr>
            <p:cNvPr id="20" name="Round Same Side Corner Rectangle 19"/>
            <p:cNvSpPr/>
            <p:nvPr/>
          </p:nvSpPr>
          <p:spPr>
            <a:xfrm rot="10800000" flipV="1">
              <a:off x="1061429" y="2050186"/>
              <a:ext cx="10218138" cy="693014"/>
            </a:xfrm>
            <a:prstGeom prst="round2Same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1" name="Content Placeholder 6"/>
            <p:cNvSpPr txBox="1">
              <a:spLocks/>
            </p:cNvSpPr>
            <p:nvPr/>
          </p:nvSpPr>
          <p:spPr>
            <a:xfrm>
              <a:off x="1192924" y="2175094"/>
              <a:ext cx="2669629" cy="3323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ts val="1600"/>
                </a:spcBef>
                <a:spcAft>
                  <a:spcPts val="0"/>
                </a:spcAft>
                <a:buClrTx/>
                <a:buSzTx/>
                <a:buFontTx/>
                <a:buNone/>
                <a:tabLst/>
                <a:defRPr/>
              </a:pPr>
              <a:r>
                <a:rPr kumimoji="0" lang="en-US" sz="2400" b="0" i="0" u="none" strike="noStrike" kern="1200" cap="none" spc="0" normalizeH="0" baseline="0" noProof="0" dirty="0" smtClean="0">
                  <a:ln>
                    <a:noFill/>
                  </a:ln>
                  <a:gradFill>
                    <a:gsLst>
                      <a:gs pos="0">
                        <a:schemeClr val="tx1"/>
                      </a:gs>
                      <a:gs pos="50000">
                        <a:schemeClr val="tx1"/>
                      </a:gs>
                      <a:gs pos="100000">
                        <a:schemeClr val="tx1"/>
                      </a:gs>
                    </a:gsLst>
                    <a:lin ang="5400000" scaled="0"/>
                  </a:gradFill>
                  <a:effectLst/>
                  <a:uLnTx/>
                  <a:uFillTx/>
                  <a:latin typeface="+mj-lt"/>
                  <a:ea typeface="+mn-ea"/>
                  <a:cs typeface="+mn-cs"/>
                </a:rPr>
                <a:t>Listen &amp; Learn</a:t>
              </a:r>
            </a:p>
          </p:txBody>
        </p:sp>
      </p:grpSp>
      <p:grpSp>
        <p:nvGrpSpPr>
          <p:cNvPr id="5" name="Group 34"/>
          <p:cNvGrpSpPr/>
          <p:nvPr/>
        </p:nvGrpSpPr>
        <p:grpSpPr>
          <a:xfrm>
            <a:off x="678003" y="2868242"/>
            <a:ext cx="7665600" cy="693014"/>
            <a:chOff x="1061429" y="2836710"/>
            <a:chExt cx="10218138" cy="693014"/>
          </a:xfrm>
        </p:grpSpPr>
        <p:sp>
          <p:nvSpPr>
            <p:cNvPr id="29" name="Rectangle 28"/>
            <p:cNvSpPr/>
            <p:nvPr/>
          </p:nvSpPr>
          <p:spPr>
            <a:xfrm rot="10800000">
              <a:off x="1061429" y="2836710"/>
              <a:ext cx="10218138" cy="693014"/>
            </a:xfrm>
            <a:prstGeom prst="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5" name="Content Placeholder 6"/>
            <p:cNvSpPr txBox="1">
              <a:spLocks/>
            </p:cNvSpPr>
            <p:nvPr/>
          </p:nvSpPr>
          <p:spPr>
            <a:xfrm>
              <a:off x="1192924" y="2961618"/>
              <a:ext cx="4529959" cy="3323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ts val="1600"/>
                </a:spcBef>
                <a:spcAft>
                  <a:spcPts val="0"/>
                </a:spcAft>
                <a:buClrTx/>
                <a:buSzTx/>
                <a:buFontTx/>
                <a:buNone/>
                <a:tabLst/>
                <a:defRPr/>
              </a:pPr>
              <a:r>
                <a:rPr kumimoji="0" lang="en-US" sz="2400" b="0" i="0" u="none" strike="noStrike" kern="1200" cap="none" spc="0" normalizeH="0" baseline="0" noProof="0" dirty="0" smtClean="0">
                  <a:ln>
                    <a:noFill/>
                  </a:ln>
                  <a:gradFill>
                    <a:gsLst>
                      <a:gs pos="0">
                        <a:schemeClr val="tx1"/>
                      </a:gs>
                      <a:gs pos="50000">
                        <a:schemeClr val="tx1"/>
                      </a:gs>
                      <a:gs pos="100000">
                        <a:schemeClr val="tx1"/>
                      </a:gs>
                    </a:gsLst>
                    <a:lin ang="5400000" scaled="0"/>
                  </a:gradFill>
                  <a:effectLst/>
                  <a:uLnTx/>
                  <a:uFillTx/>
                  <a:latin typeface="+mj-lt"/>
                  <a:ea typeface="+mn-ea"/>
                  <a:cs typeface="+mn-cs"/>
                </a:rPr>
                <a:t>Quality &amp; Fundamentals</a:t>
              </a:r>
            </a:p>
          </p:txBody>
        </p:sp>
      </p:grpSp>
      <p:grpSp>
        <p:nvGrpSpPr>
          <p:cNvPr id="6" name="Group 33"/>
          <p:cNvGrpSpPr/>
          <p:nvPr/>
        </p:nvGrpSpPr>
        <p:grpSpPr>
          <a:xfrm>
            <a:off x="678003" y="3654766"/>
            <a:ext cx="7665600" cy="693014"/>
            <a:chOff x="1061429" y="3623234"/>
            <a:chExt cx="10218138" cy="693014"/>
          </a:xfrm>
        </p:grpSpPr>
        <p:sp>
          <p:nvSpPr>
            <p:cNvPr id="30" name="Rectangle 29"/>
            <p:cNvSpPr/>
            <p:nvPr/>
          </p:nvSpPr>
          <p:spPr>
            <a:xfrm rot="10800000">
              <a:off x="1061429" y="3623234"/>
              <a:ext cx="10218138" cy="693014"/>
            </a:xfrm>
            <a:prstGeom prst="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7" name="Content Placeholder 6"/>
            <p:cNvSpPr txBox="1">
              <a:spLocks/>
            </p:cNvSpPr>
            <p:nvPr/>
          </p:nvSpPr>
          <p:spPr>
            <a:xfrm>
              <a:off x="1173396" y="3778468"/>
              <a:ext cx="6483136" cy="3323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ts val="1600"/>
                </a:spcBef>
                <a:spcAft>
                  <a:spcPts val="0"/>
                </a:spcAft>
                <a:buClrTx/>
                <a:buSzTx/>
                <a:buFontTx/>
                <a:buNone/>
                <a:tabLst/>
                <a:defRPr/>
              </a:pPr>
              <a:r>
                <a:rPr kumimoji="0" lang="en-US" sz="2400" b="0" i="0" u="none" strike="noStrike" kern="1200" cap="none" spc="0" normalizeH="0" baseline="0" noProof="0" dirty="0" smtClean="0">
                  <a:ln>
                    <a:noFill/>
                  </a:ln>
                  <a:gradFill>
                    <a:gsLst>
                      <a:gs pos="0">
                        <a:schemeClr val="tx1"/>
                      </a:gs>
                      <a:gs pos="50000">
                        <a:schemeClr val="tx1"/>
                      </a:gs>
                      <a:gs pos="100000">
                        <a:schemeClr val="tx1"/>
                      </a:gs>
                    </a:gsLst>
                    <a:lin ang="5400000" scaled="0"/>
                  </a:gradFill>
                  <a:effectLst/>
                  <a:uLnTx/>
                  <a:uFillTx/>
                  <a:latin typeface="+mj-lt"/>
                  <a:ea typeface="+mn-ea"/>
                  <a:cs typeface="+mn-cs"/>
                </a:rPr>
                <a:t>Enable IT Pros &amp; Developers</a:t>
              </a:r>
            </a:p>
          </p:txBody>
        </p:sp>
      </p:grpSp>
      <p:grpSp>
        <p:nvGrpSpPr>
          <p:cNvPr id="7" name="Group 32"/>
          <p:cNvGrpSpPr/>
          <p:nvPr/>
        </p:nvGrpSpPr>
        <p:grpSpPr>
          <a:xfrm>
            <a:off x="678003" y="4441290"/>
            <a:ext cx="7665600" cy="693014"/>
            <a:chOff x="1061429" y="4409758"/>
            <a:chExt cx="10218138" cy="693014"/>
          </a:xfrm>
        </p:grpSpPr>
        <p:sp>
          <p:nvSpPr>
            <p:cNvPr id="32" name="Round Same Side Corner Rectangle 31"/>
            <p:cNvSpPr/>
            <p:nvPr/>
          </p:nvSpPr>
          <p:spPr>
            <a:xfrm rot="10800000">
              <a:off x="1061429" y="4409758"/>
              <a:ext cx="10218138" cy="693014"/>
            </a:xfrm>
            <a:prstGeom prst="round2Same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gradFill>
                  <a:gsLst>
                    <a:gs pos="0">
                      <a:schemeClr val="tx1"/>
                    </a:gs>
                    <a:gs pos="50000">
                      <a:schemeClr val="tx1"/>
                    </a:gs>
                    <a:gs pos="100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8" name="Content Placeholder 6"/>
            <p:cNvSpPr txBox="1">
              <a:spLocks/>
            </p:cNvSpPr>
            <p:nvPr/>
          </p:nvSpPr>
          <p:spPr>
            <a:xfrm>
              <a:off x="1192924" y="4534666"/>
              <a:ext cx="3426373" cy="3323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ts val="1600"/>
                </a:spcBef>
                <a:spcAft>
                  <a:spcPts val="0"/>
                </a:spcAft>
                <a:buClrTx/>
                <a:buSzTx/>
                <a:buFontTx/>
                <a:buNone/>
                <a:tabLst/>
                <a:defRPr/>
              </a:pPr>
              <a:r>
                <a:rPr kumimoji="0" lang="en-US" sz="2400" b="0" i="0" u="none" strike="noStrike" kern="1200" cap="none" spc="0" normalizeH="0" baseline="0" noProof="0" dirty="0" smtClean="0">
                  <a:ln>
                    <a:noFill/>
                  </a:ln>
                  <a:gradFill>
                    <a:gsLst>
                      <a:gs pos="0">
                        <a:schemeClr val="tx1"/>
                      </a:gs>
                      <a:gs pos="50000">
                        <a:schemeClr val="tx1"/>
                      </a:gs>
                      <a:gs pos="100000">
                        <a:schemeClr val="tx1"/>
                      </a:gs>
                    </a:gsLst>
                    <a:lin ang="5400000" scaled="0"/>
                  </a:gradFill>
                  <a:effectLst/>
                  <a:uLnTx/>
                  <a:uFillTx/>
                  <a:latin typeface="+mj-lt"/>
                  <a:ea typeface="+mn-ea"/>
                  <a:cs typeface="+mn-cs"/>
                </a:rPr>
                <a:t>Excite End-Users</a:t>
              </a:r>
              <a:endParaRPr kumimoji="0" lang="en-US" sz="2400" b="0" i="0" u="none" strike="noStrike" kern="1200" cap="none" spc="0" normalizeH="0" baseline="0" noProof="0" dirty="0">
                <a:ln>
                  <a:noFill/>
                </a:ln>
                <a:gradFill>
                  <a:gsLst>
                    <a:gs pos="0">
                      <a:schemeClr val="tx1"/>
                    </a:gs>
                    <a:gs pos="50000">
                      <a:schemeClr val="tx1"/>
                    </a:gs>
                    <a:gs pos="100000">
                      <a:schemeClr val="tx1"/>
                    </a:gs>
                  </a:gsLst>
                  <a:lin ang="5400000" scaled="0"/>
                </a:gradFill>
                <a:effectLst/>
                <a:uLnTx/>
                <a:uFillTx/>
                <a:latin typeface="+mj-lt"/>
                <a:ea typeface="+mn-ea"/>
                <a:cs typeface="+mn-cs"/>
              </a:endParaRPr>
            </a:p>
          </p:txBody>
        </p:sp>
      </p:grpSp>
      <p:pic>
        <p:nvPicPr>
          <p:cNvPr id="2052" name="Picture 4" descr="C:\5-11 TechEd 09 on SERVER\Artwork\laptop-v3.png"/>
          <p:cNvPicPr>
            <a:picLocks noChangeAspect="1" noChangeArrowheads="1"/>
          </p:cNvPicPr>
          <p:nvPr/>
        </p:nvPicPr>
        <p:blipFill>
          <a:blip r:embed="rId4"/>
          <a:srcRect/>
          <a:stretch>
            <a:fillRect/>
          </a:stretch>
        </p:blipFill>
        <p:spPr bwMode="auto">
          <a:xfrm>
            <a:off x="4267201" y="1091082"/>
            <a:ext cx="4419600" cy="468292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67" descr="clear bubble"/>
          <p:cNvPicPr>
            <a:picLocks noChangeAspect="1" noChangeArrowheads="1"/>
          </p:cNvPicPr>
          <p:nvPr/>
        </p:nvPicPr>
        <p:blipFill>
          <a:blip r:embed="rId3" cstate="print"/>
          <a:srcRect/>
          <a:stretch>
            <a:fillRect/>
          </a:stretch>
        </p:blipFill>
        <p:spPr bwMode="auto">
          <a:xfrm>
            <a:off x="5128778" y="1697841"/>
            <a:ext cx="3883171" cy="2039857"/>
          </a:xfrm>
          <a:prstGeom prst="rect">
            <a:avLst/>
          </a:prstGeom>
          <a:noFill/>
        </p:spPr>
      </p:pic>
      <p:pic>
        <p:nvPicPr>
          <p:cNvPr id="19" name="Picture 67" descr="clear bubble"/>
          <p:cNvPicPr>
            <a:picLocks noChangeAspect="1" noChangeArrowheads="1"/>
          </p:cNvPicPr>
          <p:nvPr/>
        </p:nvPicPr>
        <p:blipFill>
          <a:blip r:embed="rId3" cstate="print"/>
          <a:srcRect/>
          <a:stretch>
            <a:fillRect/>
          </a:stretch>
        </p:blipFill>
        <p:spPr bwMode="auto">
          <a:xfrm>
            <a:off x="152400" y="3984813"/>
            <a:ext cx="4810439" cy="2526957"/>
          </a:xfrm>
          <a:prstGeom prst="rect">
            <a:avLst/>
          </a:prstGeom>
          <a:noFill/>
        </p:spPr>
      </p:pic>
      <p:pic>
        <p:nvPicPr>
          <p:cNvPr id="46" name="Picture 24" descr="application server"/>
          <p:cNvPicPr>
            <a:picLocks noChangeAspect="1" noChangeArrowheads="1"/>
          </p:cNvPicPr>
          <p:nvPr/>
        </p:nvPicPr>
        <p:blipFill>
          <a:blip r:embed="rId4" cstate="print"/>
          <a:srcRect/>
          <a:stretch>
            <a:fillRect/>
          </a:stretch>
        </p:blipFill>
        <p:spPr bwMode="auto">
          <a:xfrm>
            <a:off x="1752600" y="4289613"/>
            <a:ext cx="820264" cy="869159"/>
          </a:xfrm>
          <a:prstGeom prst="rect">
            <a:avLst/>
          </a:prstGeom>
          <a:noFill/>
        </p:spPr>
      </p:pic>
      <p:pic>
        <p:nvPicPr>
          <p:cNvPr id="10" name="Picture 24" descr="application server"/>
          <p:cNvPicPr>
            <a:picLocks noChangeAspect="1" noChangeArrowheads="1"/>
          </p:cNvPicPr>
          <p:nvPr/>
        </p:nvPicPr>
        <p:blipFill>
          <a:blip r:embed="rId4" cstate="print"/>
          <a:srcRect/>
          <a:stretch>
            <a:fillRect/>
          </a:stretch>
        </p:blipFill>
        <p:spPr bwMode="auto">
          <a:xfrm>
            <a:off x="990600" y="4594413"/>
            <a:ext cx="742263" cy="786508"/>
          </a:xfrm>
          <a:prstGeom prst="rect">
            <a:avLst/>
          </a:prstGeom>
          <a:noFill/>
        </p:spPr>
      </p:pic>
      <p:pic>
        <p:nvPicPr>
          <p:cNvPr id="45" name="Picture 24" descr="application server"/>
          <p:cNvPicPr>
            <a:picLocks noChangeAspect="1" noChangeArrowheads="1"/>
          </p:cNvPicPr>
          <p:nvPr/>
        </p:nvPicPr>
        <p:blipFill>
          <a:blip r:embed="rId4" cstate="print"/>
          <a:srcRect/>
          <a:stretch>
            <a:fillRect/>
          </a:stretch>
        </p:blipFill>
        <p:spPr bwMode="auto">
          <a:xfrm>
            <a:off x="2743200" y="4670613"/>
            <a:ext cx="1090719" cy="1155735"/>
          </a:xfrm>
          <a:prstGeom prst="rect">
            <a:avLst/>
          </a:prstGeom>
          <a:noFill/>
        </p:spPr>
      </p:pic>
      <p:sp>
        <p:nvSpPr>
          <p:cNvPr id="23" name="TextBox 22"/>
          <p:cNvSpPr txBox="1"/>
          <p:nvPr/>
        </p:nvSpPr>
        <p:spPr>
          <a:xfrm>
            <a:off x="1993557" y="5090742"/>
            <a:ext cx="404278" cy="307777"/>
          </a:xfrm>
          <a:prstGeom prst="rect">
            <a:avLst/>
          </a:prstGeom>
          <a:noFill/>
        </p:spPr>
        <p:txBody>
          <a:bodyPr wrap="none" rtlCol="0">
            <a:spAutoFit/>
          </a:bodyPr>
          <a:lstStyle/>
          <a:p>
            <a:r>
              <a:rPr lang="en-US" sz="1400" b="1" dirty="0" smtClean="0">
                <a:latin typeface="+mj-lt"/>
              </a:rPr>
              <a:t>IIS</a:t>
            </a:r>
            <a:endParaRPr lang="en-US" sz="1400" b="1" dirty="0">
              <a:latin typeface="+mj-lt"/>
            </a:endParaRPr>
          </a:p>
        </p:txBody>
      </p:sp>
      <p:sp>
        <p:nvSpPr>
          <p:cNvPr id="25" name="TextBox 24"/>
          <p:cNvSpPr txBox="1"/>
          <p:nvPr/>
        </p:nvSpPr>
        <p:spPr>
          <a:xfrm>
            <a:off x="945011" y="5292570"/>
            <a:ext cx="1101584" cy="307777"/>
          </a:xfrm>
          <a:prstGeom prst="rect">
            <a:avLst/>
          </a:prstGeom>
          <a:noFill/>
        </p:spPr>
        <p:txBody>
          <a:bodyPr wrap="none" rtlCol="0">
            <a:spAutoFit/>
          </a:bodyPr>
          <a:lstStyle/>
          <a:p>
            <a:r>
              <a:rPr lang="en-US" sz="1400" b="1" dirty="0" smtClean="0">
                <a:latin typeface="+mj-lt"/>
              </a:rPr>
              <a:t>File Server</a:t>
            </a:r>
            <a:endParaRPr lang="en-US" sz="1400" b="1" dirty="0">
              <a:latin typeface="+mj-lt"/>
            </a:endParaRPr>
          </a:p>
        </p:txBody>
      </p:sp>
      <p:sp>
        <p:nvSpPr>
          <p:cNvPr id="26" name="TextBox 25"/>
          <p:cNvSpPr txBox="1"/>
          <p:nvPr/>
        </p:nvSpPr>
        <p:spPr>
          <a:xfrm>
            <a:off x="2704071" y="5749770"/>
            <a:ext cx="1298753" cy="523220"/>
          </a:xfrm>
          <a:prstGeom prst="rect">
            <a:avLst/>
          </a:prstGeom>
          <a:noFill/>
        </p:spPr>
        <p:txBody>
          <a:bodyPr wrap="none" rtlCol="0">
            <a:spAutoFit/>
          </a:bodyPr>
          <a:lstStyle/>
          <a:p>
            <a:pPr algn="ctr"/>
            <a:r>
              <a:rPr lang="en-US" sz="1400" b="1" dirty="0" smtClean="0">
                <a:latin typeface="+mj-lt"/>
              </a:rPr>
              <a:t>Group Policy</a:t>
            </a:r>
          </a:p>
          <a:p>
            <a:pPr algn="ctr"/>
            <a:r>
              <a:rPr lang="en-US" sz="1400" b="1" dirty="0" smtClean="0">
                <a:latin typeface="+mj-lt"/>
              </a:rPr>
              <a:t>Management</a:t>
            </a:r>
            <a:endParaRPr lang="en-US" sz="1400" b="1" dirty="0">
              <a:latin typeface="+mj-lt"/>
            </a:endParaRPr>
          </a:p>
        </p:txBody>
      </p:sp>
      <p:pic>
        <p:nvPicPr>
          <p:cNvPr id="28" name="Picture 23" descr="XP icon my computer"/>
          <p:cNvPicPr>
            <a:picLocks noChangeAspect="1" noChangeArrowheads="1"/>
          </p:cNvPicPr>
          <p:nvPr/>
        </p:nvPicPr>
        <p:blipFill>
          <a:blip r:embed="rId5" cstate="print"/>
          <a:srcRect/>
          <a:stretch>
            <a:fillRect/>
          </a:stretch>
        </p:blipFill>
        <p:spPr bwMode="auto">
          <a:xfrm>
            <a:off x="7086600" y="2263584"/>
            <a:ext cx="596204" cy="447270"/>
          </a:xfrm>
          <a:prstGeom prst="rect">
            <a:avLst/>
          </a:prstGeom>
          <a:noFill/>
        </p:spPr>
      </p:pic>
      <p:pic>
        <p:nvPicPr>
          <p:cNvPr id="29" name="Picture 23" descr="XP icon my computer"/>
          <p:cNvPicPr>
            <a:picLocks noChangeAspect="1" noChangeArrowheads="1"/>
          </p:cNvPicPr>
          <p:nvPr/>
        </p:nvPicPr>
        <p:blipFill>
          <a:blip r:embed="rId6" cstate="print"/>
          <a:srcRect/>
          <a:stretch>
            <a:fillRect/>
          </a:stretch>
        </p:blipFill>
        <p:spPr bwMode="auto">
          <a:xfrm>
            <a:off x="7373385" y="2406054"/>
            <a:ext cx="999122" cy="749537"/>
          </a:xfrm>
          <a:prstGeom prst="rect">
            <a:avLst/>
          </a:prstGeom>
          <a:noFill/>
        </p:spPr>
      </p:pic>
      <p:pic>
        <p:nvPicPr>
          <p:cNvPr id="30" name="Picture 6" descr="laptop"/>
          <p:cNvPicPr>
            <a:picLocks noChangeAspect="1" noChangeArrowheads="1"/>
          </p:cNvPicPr>
          <p:nvPr/>
        </p:nvPicPr>
        <p:blipFill>
          <a:blip r:embed="rId7" cstate="print"/>
          <a:srcRect/>
          <a:stretch>
            <a:fillRect/>
          </a:stretch>
        </p:blipFill>
        <p:spPr bwMode="auto">
          <a:xfrm>
            <a:off x="6684330" y="2597584"/>
            <a:ext cx="544062" cy="318397"/>
          </a:xfrm>
          <a:prstGeom prst="rect">
            <a:avLst/>
          </a:prstGeom>
          <a:noFill/>
        </p:spPr>
      </p:pic>
      <p:pic>
        <p:nvPicPr>
          <p:cNvPr id="33" name="Picture 6" descr="laptop"/>
          <p:cNvPicPr>
            <a:picLocks noChangeAspect="1" noChangeArrowheads="1"/>
          </p:cNvPicPr>
          <p:nvPr/>
        </p:nvPicPr>
        <p:blipFill>
          <a:blip r:embed="rId8" cstate="print"/>
          <a:srcRect/>
          <a:stretch>
            <a:fillRect/>
          </a:stretch>
        </p:blipFill>
        <p:spPr bwMode="auto">
          <a:xfrm>
            <a:off x="6835807" y="2710854"/>
            <a:ext cx="963502" cy="563863"/>
          </a:xfrm>
          <a:prstGeom prst="rect">
            <a:avLst/>
          </a:prstGeom>
          <a:noFill/>
        </p:spPr>
      </p:pic>
      <p:sp>
        <p:nvSpPr>
          <p:cNvPr id="35" name="TextBox 34"/>
          <p:cNvSpPr txBox="1"/>
          <p:nvPr/>
        </p:nvSpPr>
        <p:spPr>
          <a:xfrm>
            <a:off x="152400" y="3276600"/>
            <a:ext cx="3276600" cy="1015663"/>
          </a:xfrm>
          <a:prstGeom prst="rect">
            <a:avLst/>
          </a:prstGeom>
          <a:noFill/>
        </p:spPr>
        <p:txBody>
          <a:bodyPr wrap="square" rtlCol="0">
            <a:spAutoFit/>
          </a:bodyPr>
          <a:lstStyle/>
          <a:p>
            <a:r>
              <a:rPr lang="en-US" sz="2000" b="1" dirty="0" smtClean="0">
                <a:latin typeface="+mj-lt"/>
              </a:rPr>
              <a:t>Install BranchCache™ feature on an R2 content server</a:t>
            </a:r>
          </a:p>
        </p:txBody>
      </p:sp>
      <p:pic>
        <p:nvPicPr>
          <p:cNvPr id="51" name="Picture 24" descr="application server"/>
          <p:cNvPicPr>
            <a:picLocks noChangeAspect="1" noChangeArrowheads="1"/>
          </p:cNvPicPr>
          <p:nvPr/>
        </p:nvPicPr>
        <p:blipFill>
          <a:blip r:embed="rId4" cstate="print"/>
          <a:srcRect/>
          <a:stretch>
            <a:fillRect/>
          </a:stretch>
        </p:blipFill>
        <p:spPr bwMode="auto">
          <a:xfrm>
            <a:off x="5715000" y="2253654"/>
            <a:ext cx="820264" cy="869159"/>
          </a:xfrm>
          <a:prstGeom prst="rect">
            <a:avLst/>
          </a:prstGeom>
          <a:noFill/>
        </p:spPr>
      </p:pic>
      <p:sp>
        <p:nvSpPr>
          <p:cNvPr id="52" name="TextBox 51"/>
          <p:cNvSpPr txBox="1"/>
          <p:nvPr/>
        </p:nvSpPr>
        <p:spPr>
          <a:xfrm>
            <a:off x="5773666" y="3015654"/>
            <a:ext cx="790601" cy="523220"/>
          </a:xfrm>
          <a:prstGeom prst="rect">
            <a:avLst/>
          </a:prstGeom>
          <a:noFill/>
        </p:spPr>
        <p:txBody>
          <a:bodyPr wrap="none" rtlCol="0">
            <a:spAutoFit/>
          </a:bodyPr>
          <a:lstStyle/>
          <a:p>
            <a:pPr algn="ctr"/>
            <a:r>
              <a:rPr lang="en-US" sz="1400" b="1" dirty="0" smtClean="0">
                <a:latin typeface="+mj-lt"/>
              </a:rPr>
              <a:t>Hosted</a:t>
            </a:r>
          </a:p>
          <a:p>
            <a:pPr algn="ctr"/>
            <a:r>
              <a:rPr lang="en-US" sz="1400" b="1" dirty="0" smtClean="0">
                <a:latin typeface="+mj-lt"/>
              </a:rPr>
              <a:t>Cache</a:t>
            </a:r>
            <a:endParaRPr lang="en-US" sz="1400" b="1" dirty="0">
              <a:latin typeface="+mj-lt"/>
            </a:endParaRPr>
          </a:p>
        </p:txBody>
      </p:sp>
      <p:sp>
        <p:nvSpPr>
          <p:cNvPr id="53" name="TextBox 52"/>
          <p:cNvSpPr txBox="1"/>
          <p:nvPr/>
        </p:nvSpPr>
        <p:spPr>
          <a:xfrm>
            <a:off x="5253446" y="3733800"/>
            <a:ext cx="3733800" cy="1200329"/>
          </a:xfrm>
          <a:prstGeom prst="rect">
            <a:avLst/>
          </a:prstGeom>
          <a:noFill/>
        </p:spPr>
        <p:txBody>
          <a:bodyPr wrap="square" rtlCol="0">
            <a:spAutoFit/>
          </a:bodyPr>
          <a:lstStyle/>
          <a:p>
            <a:pPr marL="0" lvl="1"/>
            <a:r>
              <a:rPr lang="en-US" sz="2000" b="1" dirty="0" smtClean="0">
                <a:latin typeface="+mj-lt"/>
              </a:rPr>
              <a:t>Optionally, install an R2 Hosted Cache in your branch. </a:t>
            </a:r>
          </a:p>
          <a:p>
            <a:r>
              <a:rPr lang="en-US" sz="1400" dirty="0" smtClean="0">
                <a:latin typeface="+mj-lt"/>
              </a:rPr>
              <a:t>  </a:t>
            </a:r>
          </a:p>
          <a:p>
            <a:endParaRPr lang="en-US" dirty="0">
              <a:latin typeface="+mj-lt"/>
            </a:endParaRPr>
          </a:p>
        </p:txBody>
      </p:sp>
      <p:cxnSp>
        <p:nvCxnSpPr>
          <p:cNvPr id="55" name="Straight Connector 54"/>
          <p:cNvCxnSpPr/>
          <p:nvPr/>
        </p:nvCxnSpPr>
        <p:spPr>
          <a:xfrm rot="5400000" flipH="1" flipV="1">
            <a:off x="3318052" y="1939751"/>
            <a:ext cx="1545441" cy="866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733800" y="2537015"/>
            <a:ext cx="2514602" cy="2209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834716" y="2875611"/>
            <a:ext cx="1171141"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21055130">
            <a:off x="7540031" y="3301806"/>
            <a:ext cx="1352195" cy="159486"/>
          </a:xfrm>
          <a:prstGeom prst="rect">
            <a:avLst/>
          </a:prstGeom>
          <a:noFill/>
        </p:spPr>
        <p:txBody>
          <a:bodyPr wrap="square" rtlCol="0">
            <a:prstTxWarp prst="textArchDown">
              <a:avLst/>
            </a:prstTxWarp>
            <a:spAutoFit/>
          </a:bodyPr>
          <a:lstStyle/>
          <a:p>
            <a:pPr algn="ctr"/>
            <a:r>
              <a:rPr lang="en-US" sz="1600" b="1" dirty="0" smtClean="0">
                <a:solidFill>
                  <a:schemeClr val="accent1">
                    <a:lumMod val="20000"/>
                    <a:lumOff val="80000"/>
                  </a:schemeClr>
                </a:solidFill>
                <a:latin typeface="+mj-lt"/>
              </a:rPr>
              <a:t>Branch</a:t>
            </a:r>
            <a:r>
              <a:rPr lang="en-US" sz="1600" dirty="0" smtClean="0">
                <a:solidFill>
                  <a:schemeClr val="accent1">
                    <a:lumMod val="20000"/>
                    <a:lumOff val="80000"/>
                  </a:schemeClr>
                </a:solidFill>
                <a:latin typeface="+mj-lt"/>
              </a:rPr>
              <a:t> Office</a:t>
            </a:r>
            <a:endParaRPr lang="en-US" sz="1600" dirty="0">
              <a:solidFill>
                <a:schemeClr val="accent1">
                  <a:lumMod val="20000"/>
                  <a:lumOff val="80000"/>
                </a:schemeClr>
              </a:solidFill>
              <a:latin typeface="+mj-lt"/>
            </a:endParaRPr>
          </a:p>
        </p:txBody>
      </p:sp>
      <p:sp>
        <p:nvSpPr>
          <p:cNvPr id="54" name="TextBox 53"/>
          <p:cNvSpPr txBox="1"/>
          <p:nvPr/>
        </p:nvSpPr>
        <p:spPr>
          <a:xfrm rot="859601">
            <a:off x="151107" y="5902233"/>
            <a:ext cx="1352195" cy="159486"/>
          </a:xfrm>
          <a:prstGeom prst="rect">
            <a:avLst/>
          </a:prstGeom>
          <a:noFill/>
        </p:spPr>
        <p:txBody>
          <a:bodyPr wrap="square" rtlCol="0">
            <a:prstTxWarp prst="textArchDown">
              <a:avLst/>
            </a:prstTxWarp>
            <a:spAutoFit/>
          </a:bodyPr>
          <a:lstStyle/>
          <a:p>
            <a:pPr algn="ctr"/>
            <a:r>
              <a:rPr lang="en-US" sz="1600" dirty="0" smtClean="0">
                <a:solidFill>
                  <a:schemeClr val="accent4">
                    <a:lumMod val="75000"/>
                  </a:schemeClr>
                </a:solidFill>
                <a:latin typeface="+mj-lt"/>
              </a:rPr>
              <a:t>Main Office</a:t>
            </a:r>
            <a:endParaRPr lang="en-US" sz="1600" dirty="0">
              <a:solidFill>
                <a:schemeClr val="accent4">
                  <a:lumMod val="75000"/>
                </a:schemeClr>
              </a:solidFill>
              <a:latin typeface="+mj-lt"/>
            </a:endParaRPr>
          </a:p>
        </p:txBody>
      </p:sp>
      <p:sp>
        <p:nvSpPr>
          <p:cNvPr id="37" name="Title 36"/>
          <p:cNvSpPr>
            <a:spLocks noGrp="1"/>
          </p:cNvSpPr>
          <p:nvPr>
            <p:ph type="title"/>
          </p:nvPr>
        </p:nvSpPr>
        <p:spPr/>
        <p:txBody>
          <a:bodyPr>
            <a:normAutofit/>
          </a:bodyPr>
          <a:lstStyle/>
          <a:p>
            <a:r>
              <a:rPr smtClean="0"/>
              <a:t>2.	Deploy the Infrastructure</a:t>
            </a:r>
            <a:endParaRPr lang="en-US" dirty="0"/>
          </a:p>
        </p:txBody>
      </p:sp>
    </p:spTree>
    <p:extLst>
      <p:ext uri="{BB962C8B-B14F-4D97-AF65-F5344CB8AC3E}">
        <p14:creationId xmlns="" xmlns:p14="http://schemas.microsoft.com/office/powerpoint/2007/7/12/main" val="744160964"/>
      </p:ext>
    </p:extLst>
  </p:cSld>
  <p:clrMapOvr>
    <a:masterClrMapping/>
  </p:clrMapOvr>
  <p:transition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smtClean="0"/>
              <a:t>3.	Deploy Your Clients</a:t>
            </a:r>
            <a:br>
              <a:rPr smtClean="0"/>
            </a:br>
            <a:r>
              <a:rPr smtClean="0"/>
              <a:t>	</a:t>
            </a:r>
            <a:r>
              <a:rPr sz="3600" smtClean="0">
                <a:solidFill>
                  <a:srgbClr val="FFFF00"/>
                </a:solidFill>
              </a:rPr>
              <a:t>Distributed Mode</a:t>
            </a:r>
            <a:endParaRPr lang="en-US" sz="3600" dirty="0">
              <a:solidFill>
                <a:srgbClr val="FFFF00"/>
              </a:solidFill>
            </a:endParaRPr>
          </a:p>
        </p:txBody>
      </p:sp>
      <p:graphicFrame>
        <p:nvGraphicFramePr>
          <p:cNvPr id="8" name="Diagram 7"/>
          <p:cNvGraphicFramePr/>
          <p:nvPr>
            <p:extLst>
              <p:ext uri="{D42A27DB-BD31-4B8C-83A1-F6EECF244321}">
                <p14:modId xmlns="" xmlns:p14="http://schemas.microsoft.com/office/powerpoint/2007/7/12/main" val="264600826"/>
              </p:ext>
            </p:extLst>
          </p:nvPr>
        </p:nvGraphicFramePr>
        <p:xfrm>
          <a:off x="585789" y="1266825"/>
          <a:ext cx="8343900" cy="5286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67" descr="clear bubble"/>
          <p:cNvPicPr>
            <a:picLocks noChangeAspect="1" noChangeArrowheads="1"/>
          </p:cNvPicPr>
          <p:nvPr/>
        </p:nvPicPr>
        <p:blipFill>
          <a:blip r:embed="rId9" cstate="print"/>
          <a:srcRect/>
          <a:stretch>
            <a:fillRect/>
          </a:stretch>
        </p:blipFill>
        <p:spPr bwMode="auto">
          <a:xfrm>
            <a:off x="6799548" y="1206843"/>
            <a:ext cx="2344452" cy="1231557"/>
          </a:xfrm>
          <a:prstGeom prst="rect">
            <a:avLst/>
          </a:prstGeom>
          <a:noFill/>
        </p:spPr>
      </p:pic>
      <p:pic>
        <p:nvPicPr>
          <p:cNvPr id="6" name="Picture 23" descr="XP icon my computer"/>
          <p:cNvPicPr>
            <a:picLocks noChangeAspect="1" noChangeArrowheads="1"/>
          </p:cNvPicPr>
          <p:nvPr/>
        </p:nvPicPr>
        <p:blipFill>
          <a:blip r:embed="rId10" cstate="print"/>
          <a:srcRect/>
          <a:stretch>
            <a:fillRect/>
          </a:stretch>
        </p:blipFill>
        <p:spPr bwMode="auto">
          <a:xfrm>
            <a:off x="7456004" y="1478627"/>
            <a:ext cx="465195" cy="348987"/>
          </a:xfrm>
          <a:prstGeom prst="rect">
            <a:avLst/>
          </a:prstGeom>
          <a:noFill/>
        </p:spPr>
      </p:pic>
      <p:pic>
        <p:nvPicPr>
          <p:cNvPr id="7" name="Picture 23" descr="XP icon my computer"/>
          <p:cNvPicPr>
            <a:picLocks noChangeAspect="1" noChangeArrowheads="1"/>
          </p:cNvPicPr>
          <p:nvPr/>
        </p:nvPicPr>
        <p:blipFill>
          <a:blip r:embed="rId11" cstate="print"/>
          <a:srcRect/>
          <a:stretch>
            <a:fillRect/>
          </a:stretch>
        </p:blipFill>
        <p:spPr bwMode="auto">
          <a:xfrm>
            <a:off x="7989404" y="1631027"/>
            <a:ext cx="491175" cy="368477"/>
          </a:xfrm>
          <a:prstGeom prst="rect">
            <a:avLst/>
          </a:prstGeom>
          <a:noFill/>
        </p:spPr>
      </p:pic>
      <p:pic>
        <p:nvPicPr>
          <p:cNvPr id="9" name="Picture 6" descr="laptop"/>
          <p:cNvPicPr>
            <a:picLocks noChangeAspect="1" noChangeArrowheads="1"/>
          </p:cNvPicPr>
          <p:nvPr/>
        </p:nvPicPr>
        <p:blipFill>
          <a:blip r:embed="rId12" cstate="print"/>
          <a:srcRect/>
          <a:stretch>
            <a:fillRect/>
          </a:stretch>
        </p:blipFill>
        <p:spPr bwMode="auto">
          <a:xfrm>
            <a:off x="7379804" y="1783427"/>
            <a:ext cx="623726" cy="365019"/>
          </a:xfrm>
          <a:prstGeom prst="rect">
            <a:avLst/>
          </a:prstGeom>
          <a:noFill/>
        </p:spPr>
      </p:pic>
      <p:sp>
        <p:nvSpPr>
          <p:cNvPr id="10" name="TextBox 9"/>
          <p:cNvSpPr txBox="1"/>
          <p:nvPr/>
        </p:nvSpPr>
        <p:spPr>
          <a:xfrm rot="21118437">
            <a:off x="7946596" y="2123709"/>
            <a:ext cx="1165604" cy="128285"/>
          </a:xfrm>
          <a:prstGeom prst="rect">
            <a:avLst/>
          </a:prstGeom>
          <a:noFill/>
        </p:spPr>
        <p:txBody>
          <a:bodyPr wrap="square" rtlCol="0">
            <a:prstTxWarp prst="textArchDown">
              <a:avLst/>
            </a:prstTxWarp>
            <a:spAutoFit/>
          </a:bodyPr>
          <a:lstStyle/>
          <a:p>
            <a:pPr algn="ctr"/>
            <a:r>
              <a:rPr lang="en-US" sz="1200" b="1" dirty="0" smtClean="0">
                <a:solidFill>
                  <a:schemeClr val="accent1">
                    <a:lumMod val="20000"/>
                    <a:lumOff val="80000"/>
                  </a:schemeClr>
                </a:solidFill>
                <a:latin typeface="+mj-lt"/>
              </a:rPr>
              <a:t>Branch Office</a:t>
            </a:r>
            <a:endParaRPr lang="en-US" sz="1200" b="1" dirty="0">
              <a:solidFill>
                <a:schemeClr val="accent1">
                  <a:lumMod val="20000"/>
                  <a:lumOff val="80000"/>
                </a:schemeClr>
              </a:solidFill>
              <a:latin typeface="+mj-lt"/>
            </a:endParaRPr>
          </a:p>
        </p:txBody>
      </p:sp>
    </p:spTree>
    <p:custDataLst>
      <p:tags r:id="rId1"/>
    </p:custDataLst>
    <p:extLst>
      <p:ext uri="{BB962C8B-B14F-4D97-AF65-F5344CB8AC3E}">
        <p14:creationId xmlns="" xmlns:p14="http://schemas.microsoft.com/office/powerpoint/2007/7/12/main" val="2426656514"/>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FC219B85-43CE-4274-9192-7EAFD24A2287}"/>
                                            </p:graphicEl>
                                          </p:spTgt>
                                        </p:tgtEl>
                                        <p:attrNameLst>
                                          <p:attrName>style.visibility</p:attrName>
                                        </p:attrNameLst>
                                      </p:cBhvr>
                                      <p:to>
                                        <p:strVal val="visible"/>
                                      </p:to>
                                    </p:set>
                                    <p:animEffect transition="in" filter="fade">
                                      <p:cBhvr>
                                        <p:cTn id="7" dur="2000"/>
                                        <p:tgtEl>
                                          <p:spTgt spid="8">
                                            <p:graphicEl>
                                              <a:dgm id="{FC219B85-43CE-4274-9192-7EAFD24A22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DB661868-795F-4615-A0E5-3BDBB8867498}"/>
                                            </p:graphicEl>
                                          </p:spTgt>
                                        </p:tgtEl>
                                        <p:attrNameLst>
                                          <p:attrName>style.visibility</p:attrName>
                                        </p:attrNameLst>
                                      </p:cBhvr>
                                      <p:to>
                                        <p:strVal val="visible"/>
                                      </p:to>
                                    </p:set>
                                    <p:animEffect transition="in" filter="fade">
                                      <p:cBhvr>
                                        <p:cTn id="12" dur="2000"/>
                                        <p:tgtEl>
                                          <p:spTgt spid="8">
                                            <p:graphicEl>
                                              <a:dgm id="{DB661868-795F-4615-A0E5-3BDBB886749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1B841559-78CA-46B4-A481-D1BE7A2C6762}"/>
                                            </p:graphicEl>
                                          </p:spTgt>
                                        </p:tgtEl>
                                        <p:attrNameLst>
                                          <p:attrName>style.visibility</p:attrName>
                                        </p:attrNameLst>
                                      </p:cBhvr>
                                      <p:to>
                                        <p:strVal val="visible"/>
                                      </p:to>
                                    </p:set>
                                    <p:animEffect transition="in" filter="fade">
                                      <p:cBhvr>
                                        <p:cTn id="15" dur="2000"/>
                                        <p:tgtEl>
                                          <p:spTgt spid="8">
                                            <p:graphicEl>
                                              <a:dgm id="{1B841559-78CA-46B4-A481-D1BE7A2C676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740732ED-E1D8-4484-A9DB-C1B133F610AD}"/>
                                            </p:graphicEl>
                                          </p:spTgt>
                                        </p:tgtEl>
                                        <p:attrNameLst>
                                          <p:attrName>style.visibility</p:attrName>
                                        </p:attrNameLst>
                                      </p:cBhvr>
                                      <p:to>
                                        <p:strVal val="visible"/>
                                      </p:to>
                                    </p:set>
                                    <p:animEffect transition="in" filter="fade">
                                      <p:cBhvr>
                                        <p:cTn id="20" dur="2000"/>
                                        <p:tgtEl>
                                          <p:spTgt spid="8">
                                            <p:graphicEl>
                                              <a:dgm id="{740732ED-E1D8-4484-A9DB-C1B133F610A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C069897D-2146-48B4-B136-E55C4F3395D5}"/>
                                            </p:graphicEl>
                                          </p:spTgt>
                                        </p:tgtEl>
                                        <p:attrNameLst>
                                          <p:attrName>style.visibility</p:attrName>
                                        </p:attrNameLst>
                                      </p:cBhvr>
                                      <p:to>
                                        <p:strVal val="visible"/>
                                      </p:to>
                                    </p:set>
                                    <p:animEffect transition="in" filter="fade">
                                      <p:cBhvr>
                                        <p:cTn id="23" dur="2000"/>
                                        <p:tgtEl>
                                          <p:spTgt spid="8">
                                            <p:graphicEl>
                                              <a:dgm id="{C069897D-2146-48B4-B136-E55C4F339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en-US" dirty="0"/>
              <a:t>3.	Deploy Your Clients</a:t>
            </a:r>
            <a:br>
              <a:rPr lang="en-US" dirty="0"/>
            </a:br>
            <a:r>
              <a:rPr lang="en-US" dirty="0"/>
              <a:t>	</a:t>
            </a:r>
            <a:r>
              <a:rPr lang="en-US" sz="3600" dirty="0" smtClean="0">
                <a:solidFill>
                  <a:srgbClr val="FFFF00"/>
                </a:solidFill>
              </a:rPr>
              <a:t>Hosted Cache </a:t>
            </a:r>
            <a:r>
              <a:rPr lang="en-US" sz="3600" dirty="0">
                <a:solidFill>
                  <a:srgbClr val="FFFF00"/>
                </a:solidFill>
              </a:rPr>
              <a:t>Mode</a:t>
            </a:r>
            <a:endParaRPr lang="en-US" dirty="0"/>
          </a:p>
        </p:txBody>
      </p:sp>
      <p:graphicFrame>
        <p:nvGraphicFramePr>
          <p:cNvPr id="8" name="Diagram 7"/>
          <p:cNvGraphicFramePr/>
          <p:nvPr>
            <p:extLst>
              <p:ext uri="{D42A27DB-BD31-4B8C-83A1-F6EECF244321}">
                <p14:modId xmlns="" xmlns:p14="http://schemas.microsoft.com/office/powerpoint/2007/7/12/main" val="1282345552"/>
              </p:ext>
            </p:extLst>
          </p:nvPr>
        </p:nvGraphicFramePr>
        <p:xfrm>
          <a:off x="585789" y="1100138"/>
          <a:ext cx="8343900" cy="5514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 xmlns:p14="http://schemas.microsoft.com/office/powerpoint/2007/7/12/main" val="4066754254"/>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E9F2B9DD-0679-47F2-9FED-7061456E0B14}"/>
                                            </p:graphicEl>
                                          </p:spTgt>
                                        </p:tgtEl>
                                        <p:attrNameLst>
                                          <p:attrName>style.visibility</p:attrName>
                                        </p:attrNameLst>
                                      </p:cBhvr>
                                      <p:to>
                                        <p:strVal val="visible"/>
                                      </p:to>
                                    </p:set>
                                    <p:animEffect transition="in" filter="fade">
                                      <p:cBhvr>
                                        <p:cTn id="7" dur="2000"/>
                                        <p:tgtEl>
                                          <p:spTgt spid="8">
                                            <p:graphicEl>
                                              <a:dgm id="{E9F2B9DD-0679-47F2-9FED-7061456E0B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FF56281B-315B-4A4A-9B40-68FDF2C8E617}"/>
                                            </p:graphicEl>
                                          </p:spTgt>
                                        </p:tgtEl>
                                        <p:attrNameLst>
                                          <p:attrName>style.visibility</p:attrName>
                                        </p:attrNameLst>
                                      </p:cBhvr>
                                      <p:to>
                                        <p:strVal val="visible"/>
                                      </p:to>
                                    </p:set>
                                    <p:animEffect transition="in" filter="fade">
                                      <p:cBhvr>
                                        <p:cTn id="12" dur="2000"/>
                                        <p:tgtEl>
                                          <p:spTgt spid="8">
                                            <p:graphicEl>
                                              <a:dgm id="{FF56281B-315B-4A4A-9B40-68FDF2C8E61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06621EDA-330B-4632-8C26-4525837C7543}"/>
                                            </p:graphicEl>
                                          </p:spTgt>
                                        </p:tgtEl>
                                        <p:attrNameLst>
                                          <p:attrName>style.visibility</p:attrName>
                                        </p:attrNameLst>
                                      </p:cBhvr>
                                      <p:to>
                                        <p:strVal val="visible"/>
                                      </p:to>
                                    </p:set>
                                    <p:animEffect transition="in" filter="fade">
                                      <p:cBhvr>
                                        <p:cTn id="15" dur="2000"/>
                                        <p:tgtEl>
                                          <p:spTgt spid="8">
                                            <p:graphicEl>
                                              <a:dgm id="{06621EDA-330B-4632-8C26-4525837C754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31FD9976-E841-4C75-B9D6-7CB27D2DE93F}"/>
                                            </p:graphicEl>
                                          </p:spTgt>
                                        </p:tgtEl>
                                        <p:attrNameLst>
                                          <p:attrName>style.visibility</p:attrName>
                                        </p:attrNameLst>
                                      </p:cBhvr>
                                      <p:to>
                                        <p:strVal val="visible"/>
                                      </p:to>
                                    </p:set>
                                    <p:animEffect transition="in" filter="fade">
                                      <p:cBhvr>
                                        <p:cTn id="20" dur="2000"/>
                                        <p:tgtEl>
                                          <p:spTgt spid="8">
                                            <p:graphicEl>
                                              <a:dgm id="{31FD9976-E841-4C75-B9D6-7CB27D2DE93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BBF7CCC9-8F0B-4A0A-9939-74AE8D1D1626}"/>
                                            </p:graphicEl>
                                          </p:spTgt>
                                        </p:tgtEl>
                                        <p:attrNameLst>
                                          <p:attrName>style.visibility</p:attrName>
                                        </p:attrNameLst>
                                      </p:cBhvr>
                                      <p:to>
                                        <p:strVal val="visible"/>
                                      </p:to>
                                    </p:set>
                                    <p:animEffect transition="in" filter="fade">
                                      <p:cBhvr>
                                        <p:cTn id="23" dur="2000"/>
                                        <p:tgtEl>
                                          <p:spTgt spid="8">
                                            <p:graphicEl>
                                              <a:dgm id="{BBF7CCC9-8F0B-4A0A-9939-74AE8D1D16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FFFB7F76-343A-4C77-8B2C-96B6A1C785A1}"/>
                                            </p:graphicEl>
                                          </p:spTgt>
                                        </p:tgtEl>
                                        <p:attrNameLst>
                                          <p:attrName>style.visibility</p:attrName>
                                        </p:attrNameLst>
                                      </p:cBhvr>
                                      <p:to>
                                        <p:strVal val="visible"/>
                                      </p:to>
                                    </p:set>
                                    <p:animEffect transition="in" filter="fade">
                                      <p:cBhvr>
                                        <p:cTn id="28" dur="2000"/>
                                        <p:tgtEl>
                                          <p:spTgt spid="8">
                                            <p:graphicEl>
                                              <a:dgm id="{FFFB7F76-343A-4C77-8B2C-96B6A1C785A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EB26DB46-8B0B-41D6-982E-035987FCD5F1}"/>
                                            </p:graphicEl>
                                          </p:spTgt>
                                        </p:tgtEl>
                                        <p:attrNameLst>
                                          <p:attrName>style.visibility</p:attrName>
                                        </p:attrNameLst>
                                      </p:cBhvr>
                                      <p:to>
                                        <p:strVal val="visible"/>
                                      </p:to>
                                    </p:set>
                                    <p:animEffect transition="in" filter="fade">
                                      <p:cBhvr>
                                        <p:cTn id="31" dur="2000"/>
                                        <p:tgtEl>
                                          <p:spTgt spid="8">
                                            <p:graphicEl>
                                              <a:dgm id="{EB26DB46-8B0B-41D6-982E-035987FCD5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Aggregate Bandwidth Report</a:t>
            </a:r>
            <a:endParaRPr lang="en-US" dirty="0"/>
          </a:p>
        </p:txBody>
      </p:sp>
      <p:graphicFrame>
        <p:nvGraphicFramePr>
          <p:cNvPr id="4" name="Table 3"/>
          <p:cNvGraphicFramePr>
            <a:graphicFrameLocks noGrp="1"/>
          </p:cNvGraphicFramePr>
          <p:nvPr/>
        </p:nvGraphicFramePr>
        <p:xfrm>
          <a:off x="1371600" y="1219200"/>
          <a:ext cx="6113675" cy="1345436"/>
        </p:xfrm>
        <a:graphic>
          <a:graphicData uri="http://schemas.openxmlformats.org/drawingml/2006/table">
            <a:tbl>
              <a:tblPr/>
              <a:tblGrid>
                <a:gridCol w="748887"/>
                <a:gridCol w="1310552"/>
                <a:gridCol w="25400"/>
                <a:gridCol w="1331533"/>
                <a:gridCol w="25400"/>
                <a:gridCol w="1310551"/>
                <a:gridCol w="25400"/>
                <a:gridCol w="1310552"/>
                <a:gridCol w="25400"/>
              </a:tblGrid>
              <a:tr h="188833">
                <a:tc gridSpan="9">
                  <a:txBody>
                    <a:bodyPr/>
                    <a:lstStyle/>
                    <a:p>
                      <a:pPr algn="ctr" fontAlgn="t"/>
                      <a:r>
                        <a:rPr lang="it-IT" sz="1000" b="1" i="0" u="none" strike="noStrike" dirty="0">
                          <a:solidFill>
                            <a:schemeClr val="tx1"/>
                          </a:solidFill>
                          <a:latin typeface="Arial"/>
                        </a:rPr>
                        <a:t>Total Data Traffic Per Protocol</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229">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99CCFF"/>
                    </a:solidFill>
                  </a:tcPr>
                </a:tc>
                <a:tc>
                  <a:txBody>
                    <a:bodyPr/>
                    <a:lstStyle/>
                    <a:p>
                      <a:pPr algn="r" fontAlgn="t"/>
                      <a:r>
                        <a:rPr lang="en-US" sz="800" b="1" i="0" u="none" strike="noStrike" dirty="0">
                          <a:solidFill>
                            <a:schemeClr val="tx1"/>
                          </a:solidFill>
                          <a:latin typeface="Arial"/>
                        </a:rPr>
                        <a:t>Bytes From Cache </a:t>
                      </a:r>
                    </a:p>
                  </a:txBody>
                  <a:tcPr marL="0" marR="0" marT="0" marB="0">
                    <a:lnL>
                      <a:noFill/>
                    </a:lnL>
                    <a:lnR>
                      <a:noFill/>
                    </a:lnR>
                    <a:lnT>
                      <a:noFill/>
                    </a:lnT>
                    <a:lnB>
                      <a:noFill/>
                    </a:lnB>
                    <a:solidFill>
                      <a:srgbClr val="99CCFF"/>
                    </a:solidFill>
                  </a:tcPr>
                </a:tc>
                <a:tc gridSpan="2">
                  <a:txBody>
                    <a:bodyPr/>
                    <a:lstStyle/>
                    <a:p>
                      <a:pPr algn="r" fontAlgn="t"/>
                      <a:r>
                        <a:rPr lang="en-US" sz="800" b="1" i="0" u="none" strike="noStrike">
                          <a:solidFill>
                            <a:schemeClr val="tx1"/>
                          </a:solidFill>
                          <a:latin typeface="Arial"/>
                        </a:rPr>
                        <a:t>Bytes From Server </a:t>
                      </a:r>
                    </a:p>
                  </a:txBody>
                  <a:tcPr marL="0" marR="0" marT="0" marB="0">
                    <a:lnL>
                      <a:noFill/>
                    </a:lnL>
                    <a:lnR>
                      <a:noFill/>
                    </a:lnR>
                    <a:lnT>
                      <a:noFill/>
                    </a:lnT>
                    <a:lnB>
                      <a:noFill/>
                    </a:lnB>
                    <a:solidFill>
                      <a:srgbClr val="99CCFF"/>
                    </a:solidFill>
                  </a:tcPr>
                </a:tc>
                <a:tc hMerge="1">
                  <a:txBody>
                    <a:bodyPr/>
                    <a:lstStyle/>
                    <a:p>
                      <a:endParaRPr lang="en-US"/>
                    </a:p>
                  </a:txBody>
                  <a:tcPr/>
                </a:tc>
                <a:tc gridSpan="2">
                  <a:txBody>
                    <a:bodyPr/>
                    <a:lstStyle/>
                    <a:p>
                      <a:pPr algn="r" fontAlgn="t"/>
                      <a:r>
                        <a:rPr lang="en-US" sz="800" b="1" i="0" u="none" strike="noStrike">
                          <a:solidFill>
                            <a:schemeClr val="tx1"/>
                          </a:solidFill>
                          <a:latin typeface="Arial"/>
                        </a:rPr>
                        <a:t>Total Bytes Transmitted</a:t>
                      </a:r>
                    </a:p>
                  </a:txBody>
                  <a:tcPr marL="0" marR="0" marT="0" marB="0">
                    <a:lnL>
                      <a:noFill/>
                    </a:lnL>
                    <a:lnR>
                      <a:noFill/>
                    </a:lnR>
                    <a:lnT>
                      <a:noFill/>
                    </a:lnT>
                    <a:lnB>
                      <a:noFill/>
                    </a:lnB>
                    <a:solidFill>
                      <a:srgbClr val="99CCFF"/>
                    </a:solidFill>
                  </a:tcPr>
                </a:tc>
                <a:tc hMerge="1">
                  <a:txBody>
                    <a:bodyPr/>
                    <a:lstStyle/>
                    <a:p>
                      <a:endParaRPr lang="en-US"/>
                    </a:p>
                  </a:txBody>
                  <a:tcPr/>
                </a:tc>
                <a:tc gridSpan="2">
                  <a:txBody>
                    <a:bodyPr/>
                    <a:lstStyle/>
                    <a:p>
                      <a:pPr algn="r" fontAlgn="t"/>
                      <a:r>
                        <a:rPr lang="en-US" sz="800" b="1" i="0" u="none" strike="noStrike">
                          <a:solidFill>
                            <a:schemeClr val="tx1"/>
                          </a:solidFill>
                          <a:latin typeface="Arial"/>
                        </a:rPr>
                        <a:t>Bandwidth Saving (%)</a:t>
                      </a:r>
                    </a:p>
                  </a:txBody>
                  <a:tcPr marL="0" marR="0" marT="0" marB="0">
                    <a:lnL>
                      <a:noFill/>
                    </a:lnL>
                    <a:lnR>
                      <a:noFill/>
                    </a:lnR>
                    <a:lnT>
                      <a:noFill/>
                    </a:lnT>
                    <a:lnB>
                      <a:noFill/>
                    </a:lnB>
                    <a:solidFill>
                      <a:srgbClr val="99CCFF"/>
                    </a:solidFill>
                  </a:tcPr>
                </a:tc>
                <a:tc hMerge="1">
                  <a:txBody>
                    <a:bodyPr/>
                    <a:lstStyle/>
                    <a:p>
                      <a:endParaRPr lang="en-US"/>
                    </a:p>
                  </a:txBody>
                  <a:tcPr/>
                </a:tc>
                <a:tc>
                  <a:txBody>
                    <a:bodyPr/>
                    <a:lstStyle/>
                    <a:p>
                      <a:pPr algn="ctr" fontAlgn="t"/>
                      <a:endParaRPr lang="en-US" sz="1000" b="1" i="0" u="none" strike="noStrike">
                        <a:solidFill>
                          <a:schemeClr val="tx1"/>
                        </a:solidFill>
                        <a:latin typeface="Arial"/>
                      </a:endParaRPr>
                    </a:p>
                  </a:txBody>
                  <a:tcPr marL="0" marR="0" marT="0" marB="0">
                    <a:lnL>
                      <a:noFill/>
                    </a:lnL>
                    <a:lnR>
                      <a:noFill/>
                    </a:lnR>
                    <a:lnT>
                      <a:noFill/>
                    </a:lnT>
                    <a:lnB>
                      <a:noFill/>
                    </a:lnB>
                  </a:tcPr>
                </a:tc>
              </a:tr>
              <a:tr h="165229">
                <a:tc>
                  <a:txBody>
                    <a:bodyPr/>
                    <a:lstStyle/>
                    <a:p>
                      <a:pPr algn="r" fontAlgn="t"/>
                      <a:r>
                        <a:rPr lang="en-US" sz="800" b="1" i="0" u="none" strike="noStrike">
                          <a:solidFill>
                            <a:schemeClr val="tx1"/>
                          </a:solidFill>
                          <a:latin typeface="Arial"/>
                        </a:rPr>
                        <a:t>BITS                                                                                                                                                                                                                                                            </a:t>
                      </a:r>
                    </a:p>
                  </a:txBody>
                  <a:tcPr marL="0" marR="0" marT="0" marB="0">
                    <a:lnL>
                      <a:noFill/>
                    </a:lnL>
                    <a:lnR>
                      <a:noFill/>
                    </a:lnR>
                    <a:lnT>
                      <a:noFill/>
                    </a:lnT>
                    <a:lnB>
                      <a:noFill/>
                    </a:lnB>
                    <a:solidFill>
                      <a:srgbClr val="C0C0C0"/>
                    </a:solidFill>
                  </a:tcPr>
                </a:tc>
                <a:tc>
                  <a:txBody>
                    <a:bodyPr/>
                    <a:lstStyle/>
                    <a:p>
                      <a:pPr algn="r" fontAlgn="t"/>
                      <a:r>
                        <a:rPr lang="en-US" sz="800" b="0" i="0" u="none" strike="noStrike" dirty="0">
                          <a:solidFill>
                            <a:schemeClr val="tx1"/>
                          </a:solidFill>
                          <a:latin typeface="Arial"/>
                        </a:rPr>
                        <a:t>16,965,928</a:t>
                      </a:r>
                    </a:p>
                  </a:txBody>
                  <a:tcPr marL="0" marR="0" marT="0" marB="0">
                    <a:lnL>
                      <a:noFill/>
                    </a:lnL>
                    <a:lnR>
                      <a:noFill/>
                    </a:lnR>
                    <a:lnT>
                      <a:noFill/>
                    </a:lnT>
                    <a:lnB>
                      <a:noFill/>
                    </a:lnB>
                  </a:tcPr>
                </a:tc>
                <a:tc gridSpan="2">
                  <a:txBody>
                    <a:bodyPr/>
                    <a:lstStyle/>
                    <a:p>
                      <a:pPr algn="r" fontAlgn="t"/>
                      <a:r>
                        <a:rPr lang="en-US" sz="800" b="0" i="0" u="none" strike="noStrike">
                          <a:solidFill>
                            <a:schemeClr val="tx1"/>
                          </a:solidFill>
                          <a:latin typeface="Arial"/>
                        </a:rPr>
                        <a:t>83,239,376</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100,205,304</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16.93 %</a:t>
                      </a:r>
                    </a:p>
                  </a:txBody>
                  <a:tcPr marL="0" marR="0" marT="0" marB="0">
                    <a:lnL>
                      <a:noFill/>
                    </a:lnL>
                    <a:lnR>
                      <a:noFill/>
                    </a:lnR>
                    <a:lnT>
                      <a:noFill/>
                    </a:lnT>
                    <a:lnB>
                      <a:noFill/>
                    </a:lnB>
                  </a:tcPr>
                </a:tc>
                <a:tc hMerge="1">
                  <a:txBody>
                    <a:bodyPr/>
                    <a:lstStyle/>
                    <a:p>
                      <a:endParaRPr lang="en-US"/>
                    </a:p>
                  </a:txBody>
                  <a:tcPr/>
                </a:tc>
                <a:tc>
                  <a:txBody>
                    <a:bodyPr/>
                    <a:lstStyle/>
                    <a:p>
                      <a:pPr algn="ctr" fontAlgn="t"/>
                      <a:endParaRPr lang="en-US" sz="1000" b="1" i="0" u="none" strike="noStrike">
                        <a:solidFill>
                          <a:schemeClr val="tx1"/>
                        </a:solidFill>
                        <a:latin typeface="Arial"/>
                      </a:endParaRPr>
                    </a:p>
                  </a:txBody>
                  <a:tcPr marL="0" marR="0" marT="0" marB="0">
                    <a:lnL>
                      <a:noFill/>
                    </a:lnL>
                    <a:lnR>
                      <a:noFill/>
                    </a:lnR>
                    <a:lnT>
                      <a:noFill/>
                    </a:lnT>
                    <a:lnB>
                      <a:noFill/>
                    </a:lnB>
                  </a:tcPr>
                </a:tc>
              </a:tr>
              <a:tr h="165229">
                <a:tc>
                  <a:txBody>
                    <a:bodyPr/>
                    <a:lstStyle/>
                    <a:p>
                      <a:pPr algn="r" fontAlgn="t"/>
                      <a:r>
                        <a:rPr lang="en-US" sz="800" b="1" i="0" u="none" strike="noStrike" dirty="0">
                          <a:solidFill>
                            <a:schemeClr val="tx1"/>
                          </a:solidFill>
                          <a:latin typeface="Arial"/>
                        </a:rPr>
                        <a:t>Other                                                                                                                                                                                                                                                           </a:t>
                      </a:r>
                    </a:p>
                  </a:txBody>
                  <a:tcPr marL="0" marR="0" marT="0" marB="0">
                    <a:lnL>
                      <a:noFill/>
                    </a:lnL>
                    <a:lnR>
                      <a:noFill/>
                    </a:lnR>
                    <a:lnT>
                      <a:noFill/>
                    </a:lnT>
                    <a:lnB>
                      <a:noFill/>
                    </a:lnB>
                    <a:solidFill>
                      <a:srgbClr val="C0C0C0"/>
                    </a:solidFill>
                  </a:tcPr>
                </a:tc>
                <a:tc>
                  <a:txBody>
                    <a:bodyPr/>
                    <a:lstStyle/>
                    <a:p>
                      <a:pPr algn="r" fontAlgn="t"/>
                      <a:r>
                        <a:rPr lang="en-US" sz="800" b="0" i="0" u="none" strike="noStrike">
                          <a:solidFill>
                            <a:schemeClr val="tx1"/>
                          </a:solidFill>
                          <a:latin typeface="Arial"/>
                        </a:rPr>
                        <a:t>0</a:t>
                      </a:r>
                    </a:p>
                  </a:txBody>
                  <a:tcPr marL="0" marR="0" marT="0" marB="0">
                    <a:lnL>
                      <a:noFill/>
                    </a:lnL>
                    <a:lnR>
                      <a:noFill/>
                    </a:lnR>
                    <a:lnT>
                      <a:noFill/>
                    </a:lnT>
                    <a:lnB>
                      <a:noFill/>
                    </a:lnB>
                  </a:tcPr>
                </a:tc>
                <a:tc gridSpan="2">
                  <a:txBody>
                    <a:bodyPr/>
                    <a:lstStyle/>
                    <a:p>
                      <a:pPr algn="r" fontAlgn="t"/>
                      <a:r>
                        <a:rPr lang="en-US" sz="800" b="0" i="0" u="none" strike="noStrike" dirty="0">
                          <a:solidFill>
                            <a:schemeClr val="tx1"/>
                          </a:solidFill>
                          <a:latin typeface="Arial"/>
                        </a:rPr>
                        <a:t>0</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0</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0.00 %</a:t>
                      </a:r>
                    </a:p>
                  </a:txBody>
                  <a:tcPr marL="0" marR="0" marT="0" marB="0">
                    <a:lnL>
                      <a:noFill/>
                    </a:lnL>
                    <a:lnR>
                      <a:noFill/>
                    </a:lnR>
                    <a:lnT>
                      <a:noFill/>
                    </a:lnT>
                    <a:lnB>
                      <a:noFill/>
                    </a:lnB>
                  </a:tcPr>
                </a:tc>
                <a:tc hMerge="1">
                  <a:txBody>
                    <a:bodyPr/>
                    <a:lstStyle/>
                    <a:p>
                      <a:endParaRPr lang="en-US"/>
                    </a:p>
                  </a:txBody>
                  <a:tcPr/>
                </a:tc>
                <a:tc>
                  <a:txBody>
                    <a:bodyPr/>
                    <a:lstStyle/>
                    <a:p>
                      <a:pPr algn="ctr" fontAlgn="t"/>
                      <a:endParaRPr lang="en-US" sz="1000" b="1" i="0" u="none" strike="noStrike">
                        <a:solidFill>
                          <a:schemeClr val="tx1"/>
                        </a:solidFill>
                        <a:latin typeface="Arial"/>
                      </a:endParaRPr>
                    </a:p>
                  </a:txBody>
                  <a:tcPr marL="0" marR="0" marT="0" marB="0">
                    <a:lnL>
                      <a:noFill/>
                    </a:lnL>
                    <a:lnR>
                      <a:noFill/>
                    </a:lnR>
                    <a:lnT>
                      <a:noFill/>
                    </a:lnT>
                    <a:lnB>
                      <a:noFill/>
                    </a:lnB>
                  </a:tcPr>
                </a:tc>
              </a:tr>
              <a:tr h="165229">
                <a:tc>
                  <a:txBody>
                    <a:bodyPr/>
                    <a:lstStyle/>
                    <a:p>
                      <a:pPr algn="r" fontAlgn="t"/>
                      <a:r>
                        <a:rPr lang="en-US" sz="800" b="1" i="0" u="none" strike="noStrike">
                          <a:solidFill>
                            <a:schemeClr val="tx1"/>
                          </a:solidFill>
                          <a:latin typeface="Arial"/>
                        </a:rPr>
                        <a:t>SMB                                                                                                                                                                                                                                                             </a:t>
                      </a:r>
                    </a:p>
                  </a:txBody>
                  <a:tcPr marL="0" marR="0" marT="0" marB="0">
                    <a:lnL>
                      <a:noFill/>
                    </a:lnL>
                    <a:lnR>
                      <a:noFill/>
                    </a:lnR>
                    <a:lnT>
                      <a:noFill/>
                    </a:lnT>
                    <a:lnB>
                      <a:noFill/>
                    </a:lnB>
                    <a:solidFill>
                      <a:srgbClr val="C0C0C0"/>
                    </a:solidFill>
                  </a:tcPr>
                </a:tc>
                <a:tc>
                  <a:txBody>
                    <a:bodyPr/>
                    <a:lstStyle/>
                    <a:p>
                      <a:pPr algn="r" fontAlgn="t"/>
                      <a:r>
                        <a:rPr lang="en-US" sz="800" b="0" i="0" u="none" strike="noStrike">
                          <a:solidFill>
                            <a:schemeClr val="tx1"/>
                          </a:solidFill>
                          <a:latin typeface="Arial"/>
                        </a:rPr>
                        <a:t>10,395,103,851</a:t>
                      </a:r>
                    </a:p>
                  </a:txBody>
                  <a:tcPr marL="0" marR="0" marT="0" marB="0">
                    <a:lnL>
                      <a:noFill/>
                    </a:lnL>
                    <a:lnR>
                      <a:noFill/>
                    </a:lnR>
                    <a:lnT>
                      <a:noFill/>
                    </a:lnT>
                    <a:lnB>
                      <a:noFill/>
                    </a:lnB>
                  </a:tcPr>
                </a:tc>
                <a:tc gridSpan="2">
                  <a:txBody>
                    <a:bodyPr/>
                    <a:lstStyle/>
                    <a:p>
                      <a:pPr algn="r" fontAlgn="t"/>
                      <a:r>
                        <a:rPr lang="en-US" sz="800" b="0" i="0" u="none" strike="noStrike" dirty="0">
                          <a:solidFill>
                            <a:schemeClr val="tx1"/>
                          </a:solidFill>
                          <a:latin typeface="Arial"/>
                        </a:rPr>
                        <a:t>17,035,293,799</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27,430,397,650</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37.90 %</a:t>
                      </a:r>
                    </a:p>
                  </a:txBody>
                  <a:tcPr marL="0" marR="0" marT="0" marB="0">
                    <a:lnL>
                      <a:noFill/>
                    </a:lnL>
                    <a:lnR>
                      <a:noFill/>
                    </a:lnR>
                    <a:lnT>
                      <a:noFill/>
                    </a:lnT>
                    <a:lnB>
                      <a:noFill/>
                    </a:lnB>
                  </a:tcPr>
                </a:tc>
                <a:tc hMerge="1">
                  <a:txBody>
                    <a:bodyPr/>
                    <a:lstStyle/>
                    <a:p>
                      <a:endParaRPr lang="en-US"/>
                    </a:p>
                  </a:txBody>
                  <a:tcPr/>
                </a:tc>
                <a:tc>
                  <a:txBody>
                    <a:bodyPr/>
                    <a:lstStyle/>
                    <a:p>
                      <a:pPr algn="ctr" fontAlgn="t"/>
                      <a:endParaRPr lang="en-US" sz="1000" b="1" i="0" u="none" strike="noStrike">
                        <a:solidFill>
                          <a:schemeClr val="tx1"/>
                        </a:solidFill>
                        <a:latin typeface="Arial"/>
                      </a:endParaRPr>
                    </a:p>
                  </a:txBody>
                  <a:tcPr marL="0" marR="0" marT="0" marB="0">
                    <a:lnL>
                      <a:noFill/>
                    </a:lnL>
                    <a:lnR>
                      <a:noFill/>
                    </a:lnR>
                    <a:lnT>
                      <a:noFill/>
                    </a:lnT>
                    <a:lnB>
                      <a:noFill/>
                    </a:lnB>
                  </a:tcPr>
                </a:tc>
              </a:tr>
              <a:tr h="165229">
                <a:tc>
                  <a:txBody>
                    <a:bodyPr/>
                    <a:lstStyle/>
                    <a:p>
                      <a:pPr algn="r" fontAlgn="t"/>
                      <a:r>
                        <a:rPr lang="en-US" sz="800" b="1" i="0" u="none" strike="noStrike">
                          <a:solidFill>
                            <a:schemeClr val="tx1"/>
                          </a:solidFill>
                          <a:latin typeface="Arial"/>
                        </a:rPr>
                        <a:t>WINHTTP                                                                                                                                                                                                                                                         </a:t>
                      </a:r>
                    </a:p>
                  </a:txBody>
                  <a:tcPr marL="0" marR="0" marT="0" marB="0">
                    <a:lnL>
                      <a:noFill/>
                    </a:lnL>
                    <a:lnR>
                      <a:noFill/>
                    </a:lnR>
                    <a:lnT>
                      <a:noFill/>
                    </a:lnT>
                    <a:lnB>
                      <a:noFill/>
                    </a:lnB>
                    <a:solidFill>
                      <a:srgbClr val="C0C0C0"/>
                    </a:solidFill>
                  </a:tcPr>
                </a:tc>
                <a:tc>
                  <a:txBody>
                    <a:bodyPr/>
                    <a:lstStyle/>
                    <a:p>
                      <a:pPr algn="r" fontAlgn="t"/>
                      <a:r>
                        <a:rPr lang="en-US" sz="800" b="0" i="0" u="none" strike="noStrike">
                          <a:solidFill>
                            <a:schemeClr val="tx1"/>
                          </a:solidFill>
                          <a:latin typeface="Arial"/>
                        </a:rPr>
                        <a:t>3,729,408</a:t>
                      </a:r>
                    </a:p>
                  </a:txBody>
                  <a:tcPr marL="0" marR="0" marT="0" marB="0">
                    <a:lnL>
                      <a:noFill/>
                    </a:lnL>
                    <a:lnR>
                      <a:noFill/>
                    </a:lnR>
                    <a:lnT>
                      <a:noFill/>
                    </a:lnT>
                    <a:lnB>
                      <a:noFill/>
                    </a:lnB>
                  </a:tcPr>
                </a:tc>
                <a:tc gridSpan="2">
                  <a:txBody>
                    <a:bodyPr/>
                    <a:lstStyle/>
                    <a:p>
                      <a:pPr algn="r" fontAlgn="t"/>
                      <a:r>
                        <a:rPr lang="en-US" sz="800" b="0" i="0" u="none" strike="noStrike" dirty="0">
                          <a:solidFill>
                            <a:schemeClr val="tx1"/>
                          </a:solidFill>
                          <a:latin typeface="Arial"/>
                        </a:rPr>
                        <a:t>53,224,647</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56,954,055</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6.55 %</a:t>
                      </a:r>
                    </a:p>
                  </a:txBody>
                  <a:tcPr marL="0" marR="0" marT="0" marB="0">
                    <a:lnL>
                      <a:noFill/>
                    </a:lnL>
                    <a:lnR>
                      <a:noFill/>
                    </a:lnR>
                    <a:lnT>
                      <a:noFill/>
                    </a:lnT>
                    <a:lnB>
                      <a:noFill/>
                    </a:lnB>
                  </a:tcPr>
                </a:tc>
                <a:tc hMerge="1">
                  <a:txBody>
                    <a:bodyPr/>
                    <a:lstStyle/>
                    <a:p>
                      <a:endParaRPr lang="en-US"/>
                    </a:p>
                  </a:txBody>
                  <a:tcPr/>
                </a:tc>
                <a:tc>
                  <a:txBody>
                    <a:bodyPr/>
                    <a:lstStyle/>
                    <a:p>
                      <a:pPr algn="ctr" fontAlgn="t"/>
                      <a:endParaRPr lang="en-US" sz="1000" b="1" i="0" u="none" strike="noStrike">
                        <a:solidFill>
                          <a:schemeClr val="tx1"/>
                        </a:solidFill>
                        <a:latin typeface="Arial"/>
                      </a:endParaRPr>
                    </a:p>
                  </a:txBody>
                  <a:tcPr marL="0" marR="0" marT="0" marB="0">
                    <a:lnL>
                      <a:noFill/>
                    </a:lnL>
                    <a:lnR>
                      <a:noFill/>
                    </a:lnR>
                    <a:lnT>
                      <a:noFill/>
                    </a:lnT>
                    <a:lnB>
                      <a:noFill/>
                    </a:lnB>
                  </a:tcPr>
                </a:tc>
              </a:tr>
              <a:tr h="165229">
                <a:tc>
                  <a:txBody>
                    <a:bodyPr/>
                    <a:lstStyle/>
                    <a:p>
                      <a:pPr algn="r" fontAlgn="t"/>
                      <a:r>
                        <a:rPr lang="en-US" sz="800" b="1" i="0" u="none" strike="noStrike">
                          <a:solidFill>
                            <a:schemeClr val="tx1"/>
                          </a:solidFill>
                          <a:latin typeface="Arial"/>
                        </a:rPr>
                        <a:t>WININET                                                                                                                                                                                                                                                         </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fontAlgn="t"/>
                      <a:r>
                        <a:rPr lang="en-US" sz="800" b="0" i="0" u="none" strike="noStrike">
                          <a:solidFill>
                            <a:schemeClr val="tx1"/>
                          </a:solidFill>
                          <a:latin typeface="Arial"/>
                        </a:rPr>
                        <a:t>520,721,713</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t"/>
                      <a:r>
                        <a:rPr lang="en-US" sz="800" b="0" i="0" u="none" strike="noStrike" dirty="0">
                          <a:solidFill>
                            <a:schemeClr val="tx1"/>
                          </a:solidFill>
                          <a:latin typeface="Arial"/>
                        </a:rPr>
                        <a:t>405,857,305</a:t>
                      </a:r>
                    </a:p>
                  </a:txBody>
                  <a:tcPr marL="0" marR="0" marT="0" marB="0">
                    <a:lnL>
                      <a:noFill/>
                    </a:lnL>
                    <a:lnR>
                      <a:noFill/>
                    </a:lnR>
                    <a:lnT>
                      <a:noFill/>
                    </a:lnT>
                    <a:lnB>
                      <a:noFill/>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926,579,018</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t"/>
                      <a:r>
                        <a:rPr lang="en-US" sz="800" b="0" i="0" u="none" strike="noStrike">
                          <a:solidFill>
                            <a:schemeClr val="tx1"/>
                          </a:solidFill>
                          <a:latin typeface="Arial"/>
                        </a:rPr>
                        <a:t>56.20 %</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endParaRPr lang="en-US" sz="1000" b="1" i="0" u="none" strike="noStrike">
                        <a:solidFill>
                          <a:schemeClr val="tx1"/>
                        </a:solidFill>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r>
              <a:tr h="165229">
                <a:tc>
                  <a:txBody>
                    <a:bodyPr/>
                    <a:lstStyle/>
                    <a:p>
                      <a:pPr algn="r" fontAlgn="t"/>
                      <a:r>
                        <a:rPr lang="en-US" sz="800" b="1" i="0" u="none" strike="noStrike" dirty="0">
                          <a:solidFill>
                            <a:schemeClr val="tx1"/>
                          </a:solidFill>
                          <a:latin typeface="Arial"/>
                        </a:rPr>
                        <a:t>Total</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r" fontAlgn="t"/>
                      <a:r>
                        <a:rPr lang="en-US" sz="800" b="1" i="0" u="none" strike="noStrike" dirty="0">
                          <a:solidFill>
                            <a:schemeClr val="tx1"/>
                          </a:solidFill>
                          <a:latin typeface="Arial"/>
                        </a:rPr>
                        <a:t>10,936,520,900</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000" b="1" i="0" u="none" strike="noStrike" dirty="0">
                        <a:solidFill>
                          <a:schemeClr val="tx1"/>
                        </a:solidFill>
                        <a:latin typeface="Arial"/>
                      </a:endParaRPr>
                    </a:p>
                  </a:txBody>
                  <a:tcPr marL="0" marR="0" marT="0" marB="0">
                    <a:lnL>
                      <a:noFill/>
                    </a:lnL>
                    <a:lnR>
                      <a:noFill/>
                    </a:lnR>
                    <a:lnT>
                      <a:noFill/>
                    </a:lnT>
                    <a:lnB>
                      <a:noFill/>
                    </a:lnB>
                  </a:tcPr>
                </a:tc>
                <a:tc gridSpan="2">
                  <a:txBody>
                    <a:bodyPr/>
                    <a:lstStyle/>
                    <a:p>
                      <a:pPr algn="r" fontAlgn="t"/>
                      <a:r>
                        <a:rPr lang="en-US" sz="800" b="1" i="0" u="none" strike="noStrike" dirty="0">
                          <a:solidFill>
                            <a:schemeClr val="tx1"/>
                          </a:solidFill>
                          <a:latin typeface="Arial"/>
                        </a:rPr>
                        <a:t>17,577,615,127</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r" fontAlgn="t"/>
                      <a:r>
                        <a:rPr lang="en-US" sz="800" b="1" i="0" u="none" strike="noStrike" dirty="0">
                          <a:solidFill>
                            <a:schemeClr val="tx1"/>
                          </a:solidFill>
                          <a:latin typeface="Arial"/>
                        </a:rPr>
                        <a:t>28,514,136,027</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r" fontAlgn="t"/>
                      <a:r>
                        <a:rPr lang="en-US" sz="800" b="1" i="0" u="none" strike="noStrike" dirty="0">
                          <a:solidFill>
                            <a:schemeClr val="tx1"/>
                          </a:solidFill>
                          <a:latin typeface="Arial"/>
                        </a:rPr>
                        <a:t>38.355%</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bl>
          </a:graphicData>
        </a:graphic>
      </p:graphicFrame>
      <p:pic>
        <p:nvPicPr>
          <p:cNvPr id="5" name="Picture 4" descr="Chart_93"/>
          <p:cNvPicPr>
            <a:picLocks noChangeAspect="1" noChangeArrowheads="1"/>
          </p:cNvPicPr>
          <p:nvPr/>
        </p:nvPicPr>
        <p:blipFill>
          <a:blip r:embed="rId3"/>
          <a:srcRect/>
          <a:stretch>
            <a:fillRect/>
          </a:stretch>
        </p:blipFill>
        <p:spPr bwMode="auto">
          <a:xfrm>
            <a:off x="838200" y="2971800"/>
            <a:ext cx="7362825"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447799"/>
            <a:ext cx="8382000" cy="4936736"/>
          </a:xfrm>
        </p:spPr>
        <p:txBody>
          <a:bodyPr/>
          <a:lstStyle/>
          <a:p>
            <a:r>
              <a:rPr lang="en-US" sz="2800" dirty="0"/>
              <a:t>Windows 7 provides solutions for the evolving needs of a mobile workforce</a:t>
            </a:r>
          </a:p>
          <a:p>
            <a:r>
              <a:rPr lang="en-US" sz="2800" dirty="0" err="1"/>
              <a:t>DirectAccess</a:t>
            </a:r>
            <a:r>
              <a:rPr lang="en-US" sz="2800" dirty="0"/>
              <a:t> deployment requires a phased approach </a:t>
            </a:r>
            <a:r>
              <a:rPr lang="en-US" sz="2800" dirty="0" smtClean="0"/>
              <a:t>involving</a:t>
            </a:r>
          </a:p>
          <a:p>
            <a:pPr lvl="1"/>
            <a:r>
              <a:rPr lang="en-US" sz="2400" dirty="0" smtClean="0"/>
              <a:t>Strategy</a:t>
            </a:r>
          </a:p>
          <a:p>
            <a:pPr lvl="1"/>
            <a:r>
              <a:rPr lang="en-US" sz="2400" dirty="0" smtClean="0"/>
              <a:t>Infrastructure readiness</a:t>
            </a:r>
          </a:p>
          <a:p>
            <a:pPr lvl="1"/>
            <a:r>
              <a:rPr lang="en-US" sz="2400" dirty="0" smtClean="0"/>
              <a:t>Rollout</a:t>
            </a:r>
            <a:endParaRPr lang="en-US" sz="2400" dirty="0"/>
          </a:p>
          <a:p>
            <a:r>
              <a:rPr lang="en-US" sz="2800" dirty="0" err="1"/>
              <a:t>BranchCache</a:t>
            </a:r>
            <a:r>
              <a:rPr lang="en-US" sz="2800" dirty="0"/>
              <a:t> deployment requires a phased approach </a:t>
            </a:r>
            <a:r>
              <a:rPr lang="en-US" sz="2800" dirty="0" smtClean="0"/>
              <a:t>involving</a:t>
            </a:r>
          </a:p>
          <a:p>
            <a:pPr lvl="1"/>
            <a:r>
              <a:rPr lang="en-US" sz="2400" dirty="0" smtClean="0"/>
              <a:t>Strategy</a:t>
            </a:r>
          </a:p>
          <a:p>
            <a:pPr lvl="1"/>
            <a:r>
              <a:rPr lang="en-US" sz="2400" dirty="0" smtClean="0"/>
              <a:t>Infrastructure deployment</a:t>
            </a:r>
          </a:p>
          <a:p>
            <a:pPr lvl="1"/>
            <a:r>
              <a:rPr lang="en-US" sz="2400" dirty="0" smtClean="0"/>
              <a:t>Client configuration</a:t>
            </a:r>
            <a:endParaRPr lang="en-US" sz="2400" dirty="0"/>
          </a:p>
        </p:txBody>
      </p:sp>
    </p:spTree>
    <p:extLst>
      <p:ext uri="{BB962C8B-B14F-4D97-AF65-F5344CB8AC3E}">
        <p14:creationId xmlns="" xmlns:p14="http://schemas.microsoft.com/office/powerpoint/2007/7/12/main" val="873546284"/>
      </p:ext>
    </p:extLst>
  </p:cSld>
  <p:clrMapOvr>
    <a:masterClrMapping/>
  </p:clrMapOvr>
  <p:transition advTm="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2009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Rectangle 48"/>
          <p:cNvSpPr/>
          <p:nvPr/>
        </p:nvSpPr>
        <p:spPr bwMode="auto">
          <a:xfrm>
            <a:off x="6179949" y="3273702"/>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3180717" y="3273702"/>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181485" y="3273702"/>
            <a:ext cx="2783539" cy="325418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4" name="Rectangle 73"/>
          <p:cNvSpPr/>
          <p:nvPr/>
        </p:nvSpPr>
        <p:spPr bwMode="auto">
          <a:xfrm>
            <a:off x="6321058" y="3783780"/>
            <a:ext cx="2514023" cy="1307204"/>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5" name="Rectangle 74"/>
          <p:cNvSpPr/>
          <p:nvPr/>
        </p:nvSpPr>
        <p:spPr bwMode="auto">
          <a:xfrm>
            <a:off x="3318366" y="3783780"/>
            <a:ext cx="2514023" cy="1307204"/>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bwMode="auto">
          <a:xfrm>
            <a:off x="315675" y="3783780"/>
            <a:ext cx="2514023" cy="1307204"/>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3" name="Rectangle 72"/>
          <p:cNvSpPr/>
          <p:nvPr/>
        </p:nvSpPr>
        <p:spPr bwMode="auto">
          <a:xfrm>
            <a:off x="6321058" y="5217166"/>
            <a:ext cx="2514023" cy="973571"/>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2" name="Rectangle 71"/>
          <p:cNvSpPr/>
          <p:nvPr/>
        </p:nvSpPr>
        <p:spPr bwMode="auto">
          <a:xfrm>
            <a:off x="3318366" y="5217166"/>
            <a:ext cx="2514023" cy="1049165"/>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bwMode="auto">
          <a:xfrm>
            <a:off x="315675" y="5217166"/>
            <a:ext cx="2514023" cy="1049165"/>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8" name="Picture 11" descr="\\Adisbssvr\adi shared folders\Microsoft\MS_08-00483_Nash_fall_PPT\ADI_Art\Working_Art\Concept_2_images\collage05.png"/>
          <p:cNvPicPr>
            <a:picLocks noChangeAspect="1" noChangeArrowheads="1"/>
          </p:cNvPicPr>
          <p:nvPr/>
        </p:nvPicPr>
        <p:blipFill>
          <a:blip r:embed="rId3" cstate="print"/>
          <a:stretch>
            <a:fillRect/>
          </a:stretch>
        </p:blipFill>
        <p:spPr bwMode="auto">
          <a:xfrm>
            <a:off x="2427484" y="1440319"/>
            <a:ext cx="897870" cy="897870"/>
          </a:xfrm>
          <a:prstGeom prst="rect">
            <a:avLst/>
          </a:prstGeom>
          <a:noFill/>
        </p:spPr>
      </p:pic>
      <p:pic>
        <p:nvPicPr>
          <p:cNvPr id="52" name="Picture 10" descr="\\Adisbssvr\adi shared folders\Microsoft\MS_08-00483_Nash_fall_PPT\ADI_Art\Working_Art\Concept_2_images\collage04.png"/>
          <p:cNvPicPr>
            <a:picLocks noChangeAspect="1" noChangeArrowheads="1"/>
          </p:cNvPicPr>
          <p:nvPr/>
        </p:nvPicPr>
        <p:blipFill>
          <a:blip r:embed="rId4"/>
          <a:srcRect/>
          <a:stretch>
            <a:fillRect/>
          </a:stretch>
        </p:blipFill>
        <p:spPr bwMode="auto">
          <a:xfrm>
            <a:off x="341028" y="1706882"/>
            <a:ext cx="771011" cy="771011"/>
          </a:xfrm>
          <a:prstGeom prst="rect">
            <a:avLst/>
          </a:prstGeom>
          <a:noFill/>
        </p:spPr>
      </p:pic>
      <p:pic>
        <p:nvPicPr>
          <p:cNvPr id="50" name="Picture 49" descr="OEM_Wiring_Closet.jpg"/>
          <p:cNvPicPr>
            <a:picLocks noChangeAspect="1"/>
          </p:cNvPicPr>
          <p:nvPr/>
        </p:nvPicPr>
        <p:blipFill>
          <a:blip r:embed="rId5" cstate="print"/>
          <a:stretch>
            <a:fillRect/>
          </a:stretch>
        </p:blipFill>
        <p:spPr>
          <a:xfrm flipH="1">
            <a:off x="7846176" y="1387684"/>
            <a:ext cx="914537" cy="914537"/>
          </a:xfrm>
          <a:prstGeom prst="rect">
            <a:avLst/>
          </a:prstGeom>
        </p:spPr>
      </p:pic>
      <p:pic>
        <p:nvPicPr>
          <p:cNvPr id="46" name="Picture 7" descr="\\Adisbssvr\adi shared folders\ADI_Projects\Microsoft\MS_08-00483_Nash_fall_PPT\ADI_Art\Working_Art\Comp Images\ist2_3117570-computer-workstations-in-a-modern-library.jpg"/>
          <p:cNvPicPr>
            <a:picLocks noChangeAspect="1" noChangeArrowheads="1"/>
          </p:cNvPicPr>
          <p:nvPr/>
        </p:nvPicPr>
        <p:blipFill>
          <a:blip r:embed="rId6" cstate="print"/>
          <a:stretch>
            <a:fillRect/>
          </a:stretch>
        </p:blipFill>
        <p:spPr bwMode="auto">
          <a:xfrm>
            <a:off x="7846175" y="2323058"/>
            <a:ext cx="1114945" cy="1127044"/>
          </a:xfrm>
          <a:prstGeom prst="rect">
            <a:avLst/>
          </a:prstGeom>
          <a:noFill/>
        </p:spPr>
      </p:pic>
      <p:pic>
        <p:nvPicPr>
          <p:cNvPr id="60" name="Picture 59" descr="ist2_6316839-firewall.jpg"/>
          <p:cNvPicPr>
            <a:picLocks noChangeAspect="1"/>
          </p:cNvPicPr>
          <p:nvPr/>
        </p:nvPicPr>
        <p:blipFill>
          <a:blip r:embed="rId7" cstate="print"/>
          <a:stretch>
            <a:fillRect/>
          </a:stretch>
        </p:blipFill>
        <p:spPr>
          <a:xfrm>
            <a:off x="4394975" y="1406652"/>
            <a:ext cx="926136" cy="926136"/>
          </a:xfrm>
          <a:prstGeom prst="rect">
            <a:avLst/>
          </a:prstGeom>
        </p:spPr>
      </p:pic>
      <p:pic>
        <p:nvPicPr>
          <p:cNvPr id="1035" name="Picture 11" descr="\\Adisbssvr\adi shared folders\ADI_Projects\Microsoft\MS_08-00483_Nash_fall_PPT\ADI_Art\Working_Art\Comp Images\MS483_MSB08_Alexandria_02.jpg"/>
          <p:cNvPicPr>
            <a:picLocks noChangeAspect="1" noChangeArrowheads="1"/>
          </p:cNvPicPr>
          <p:nvPr/>
        </p:nvPicPr>
        <p:blipFill>
          <a:blip r:embed="rId8" cstate="print"/>
          <a:srcRect/>
          <a:stretch>
            <a:fillRect/>
          </a:stretch>
        </p:blipFill>
        <p:spPr bwMode="auto">
          <a:xfrm>
            <a:off x="3619370" y="1879932"/>
            <a:ext cx="740429" cy="740429"/>
          </a:xfrm>
          <a:prstGeom prst="rect">
            <a:avLst/>
          </a:prstGeom>
          <a:noFill/>
        </p:spPr>
      </p:pic>
      <p:sp>
        <p:nvSpPr>
          <p:cNvPr id="2" name="Title 1"/>
          <p:cNvSpPr>
            <a:spLocks noGrp="1"/>
          </p:cNvSpPr>
          <p:nvPr>
            <p:ph type="title"/>
          </p:nvPr>
        </p:nvSpPr>
        <p:spPr>
          <a:xfrm>
            <a:off x="381000" y="230188"/>
            <a:ext cx="8382000" cy="997196"/>
          </a:xfrm>
        </p:spPr>
        <p:txBody>
          <a:bodyPr/>
          <a:lstStyle/>
          <a:p>
            <a:r>
              <a:rPr lang="en-US" dirty="0" smtClean="0"/>
              <a:t>Windows 7 for the Enterprise</a:t>
            </a:r>
            <a:br>
              <a:rPr lang="en-US" dirty="0" smtClean="0"/>
            </a:br>
            <a:endParaRPr lang="en-US" sz="2400" dirty="0">
              <a:solidFill>
                <a:schemeClr val="tx1"/>
              </a:solidFill>
            </a:endParaRPr>
          </a:p>
        </p:txBody>
      </p:sp>
      <p:pic>
        <p:nvPicPr>
          <p:cNvPr id="27" name="Picture 9" descr="\\Adisbssvr\adi shared folders\Microsoft\MS_08-00483_Nash_fall_PPT\ADI_Art\Working_Art\Concept_2_images\collage03.png"/>
          <p:cNvPicPr>
            <a:picLocks noChangeAspect="1" noChangeArrowheads="1"/>
          </p:cNvPicPr>
          <p:nvPr/>
        </p:nvPicPr>
        <p:blipFill>
          <a:blip r:embed="rId9" cstate="print"/>
          <a:srcRect l="20908" r="18420" b="7553"/>
          <a:stretch>
            <a:fillRect/>
          </a:stretch>
        </p:blipFill>
        <p:spPr bwMode="auto">
          <a:xfrm flipH="1">
            <a:off x="177796" y="2501318"/>
            <a:ext cx="934243" cy="949018"/>
          </a:xfrm>
          <a:prstGeom prst="rect">
            <a:avLst/>
          </a:prstGeom>
          <a:noFill/>
        </p:spPr>
      </p:pic>
      <p:pic>
        <p:nvPicPr>
          <p:cNvPr id="25" name="Picture 8" descr="\\Adisbssvr\adi shared folders\Microsoft\MS_08-00483_Nash_fall_PPT\ADI_Art\Working_Art\Concept_2_images\collage02.png"/>
          <p:cNvPicPr>
            <a:picLocks noChangeAspect="1" noChangeArrowheads="1"/>
          </p:cNvPicPr>
          <p:nvPr/>
        </p:nvPicPr>
        <p:blipFill>
          <a:blip r:embed="rId10"/>
          <a:srcRect/>
          <a:stretch>
            <a:fillRect/>
          </a:stretch>
        </p:blipFill>
        <p:spPr bwMode="auto">
          <a:xfrm>
            <a:off x="1131307" y="2181483"/>
            <a:ext cx="1268855" cy="1268855"/>
          </a:xfrm>
          <a:prstGeom prst="rect">
            <a:avLst/>
          </a:prstGeom>
          <a:noFill/>
        </p:spPr>
      </p:pic>
      <p:pic>
        <p:nvPicPr>
          <p:cNvPr id="30" name="Picture 29" descr="MSIT08_Freb+Pearl_01.jpg"/>
          <p:cNvPicPr>
            <a:picLocks noChangeAspect="1"/>
          </p:cNvPicPr>
          <p:nvPr/>
        </p:nvPicPr>
        <p:blipFill>
          <a:blip r:embed="rId11" cstate="print"/>
          <a:srcRect r="1293"/>
          <a:stretch>
            <a:fillRect/>
          </a:stretch>
        </p:blipFill>
        <p:spPr>
          <a:xfrm flipH="1">
            <a:off x="7051729" y="2670877"/>
            <a:ext cx="770201" cy="784795"/>
          </a:xfrm>
          <a:prstGeom prst="rect">
            <a:avLst/>
          </a:prstGeom>
        </p:spPr>
      </p:pic>
      <p:sp>
        <p:nvSpPr>
          <p:cNvPr id="35" name="Rectangle 34"/>
          <p:cNvSpPr/>
          <p:nvPr/>
        </p:nvSpPr>
        <p:spPr>
          <a:xfrm>
            <a:off x="624160" y="5232286"/>
            <a:ext cx="2044104" cy="907941"/>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At their desk</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In a branch</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On the road</a:t>
            </a:r>
          </a:p>
        </p:txBody>
      </p:sp>
      <p:pic>
        <p:nvPicPr>
          <p:cNvPr id="39" name="Picture 38" descr="MSB08_Hands_01.jpg"/>
          <p:cNvPicPr>
            <a:picLocks noChangeAspect="1"/>
          </p:cNvPicPr>
          <p:nvPr/>
        </p:nvPicPr>
        <p:blipFill>
          <a:blip r:embed="rId13" cstate="print"/>
          <a:srcRect l="11342" r="22100"/>
          <a:stretch>
            <a:fillRect/>
          </a:stretch>
        </p:blipFill>
        <p:spPr>
          <a:xfrm>
            <a:off x="2427485" y="2354214"/>
            <a:ext cx="1094341" cy="1096122"/>
          </a:xfrm>
          <a:prstGeom prst="rect">
            <a:avLst/>
          </a:prstGeom>
        </p:spPr>
      </p:pic>
      <p:sp>
        <p:nvSpPr>
          <p:cNvPr id="41" name="Rectangle 40"/>
          <p:cNvSpPr/>
          <p:nvPr/>
        </p:nvSpPr>
        <p:spPr>
          <a:xfrm>
            <a:off x="3537078" y="4021720"/>
            <a:ext cx="2124833" cy="1052596"/>
          </a:xfrm>
          <a:prstGeom prst="rect">
            <a:avLst/>
          </a:prstGeom>
        </p:spPr>
        <p:txBody>
          <a:bodyPr wrap="square" lIns="0" rIns="0">
            <a:spAutoFit/>
          </a:bodyPr>
          <a:lstStyle/>
          <a:p>
            <a:pPr algn="ctr">
              <a:lnSpc>
                <a:spcPct val="8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Enhance Security &amp; Control</a:t>
            </a:r>
          </a:p>
        </p:txBody>
      </p:sp>
      <p:sp>
        <p:nvSpPr>
          <p:cNvPr id="42" name="Rectangle 41"/>
          <p:cNvSpPr/>
          <p:nvPr/>
        </p:nvSpPr>
        <p:spPr>
          <a:xfrm>
            <a:off x="3455895" y="5232286"/>
            <a:ext cx="2218765" cy="869469"/>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Protect data &amp; PCs</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Built on Windows Vista foundation </a:t>
            </a:r>
          </a:p>
        </p:txBody>
      </p:sp>
      <p:sp>
        <p:nvSpPr>
          <p:cNvPr id="43" name="Rectangle 42"/>
          <p:cNvSpPr/>
          <p:nvPr/>
        </p:nvSpPr>
        <p:spPr bwMode="auto">
          <a:xfrm>
            <a:off x="839797" y="2243328"/>
            <a:ext cx="512176" cy="512176"/>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0" name="Picture 6" descr="\\Adisbssvr\adi shared folders\ADI_Projects\Microsoft\MS_08-00483_Nash_fall_PPT\ADI_Art\Working_Art\Comp Images\ist2_1986793-data-grab.jpg"/>
          <p:cNvPicPr>
            <a:picLocks noChangeAspect="1" noChangeArrowheads="1"/>
          </p:cNvPicPr>
          <p:nvPr/>
        </p:nvPicPr>
        <p:blipFill>
          <a:blip r:embed="rId14"/>
          <a:srcRect r="25895"/>
          <a:stretch>
            <a:fillRect/>
          </a:stretch>
        </p:blipFill>
        <p:spPr bwMode="auto">
          <a:xfrm>
            <a:off x="4389845" y="2360141"/>
            <a:ext cx="1739107" cy="1087394"/>
          </a:xfrm>
          <a:prstGeom prst="rect">
            <a:avLst/>
          </a:prstGeom>
          <a:noFill/>
        </p:spPr>
      </p:pic>
      <p:sp>
        <p:nvSpPr>
          <p:cNvPr id="59" name="Rectangle 58"/>
          <p:cNvSpPr/>
          <p:nvPr/>
        </p:nvSpPr>
        <p:spPr bwMode="auto">
          <a:xfrm>
            <a:off x="2199304" y="3214261"/>
            <a:ext cx="444698" cy="444696"/>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ectangle 60"/>
          <p:cNvSpPr/>
          <p:nvPr/>
        </p:nvSpPr>
        <p:spPr bwMode="auto">
          <a:xfrm>
            <a:off x="1863713" y="1620032"/>
            <a:ext cx="538208" cy="538208"/>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a:xfrm>
            <a:off x="6390761" y="4004630"/>
            <a:ext cx="2346328" cy="812530"/>
          </a:xfrm>
          <a:prstGeom prst="rect">
            <a:avLst/>
          </a:prstGeom>
        </p:spPr>
        <p:txBody>
          <a:bodyPr wrap="square" lIns="0" rIns="0">
            <a:spAutoFit/>
          </a:bodyPr>
          <a:lstStyle/>
          <a:p>
            <a:pPr algn="ctr">
              <a:lnSpc>
                <a:spcPct val="9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Streamline PC Management</a:t>
            </a:r>
          </a:p>
        </p:txBody>
      </p:sp>
      <p:sp>
        <p:nvSpPr>
          <p:cNvPr id="37" name="Rectangle 36"/>
          <p:cNvSpPr/>
          <p:nvPr/>
        </p:nvSpPr>
        <p:spPr>
          <a:xfrm>
            <a:off x="6589059" y="5232286"/>
            <a:ext cx="2250141" cy="907941"/>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Easy migration </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Keep PCs running</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Virtualization </a:t>
            </a:r>
          </a:p>
        </p:txBody>
      </p:sp>
      <p:pic>
        <p:nvPicPr>
          <p:cNvPr id="53" name="Picture 52" descr="ist2_5539436-computer-workstation.jpg"/>
          <p:cNvPicPr>
            <a:picLocks noChangeAspect="1"/>
          </p:cNvPicPr>
          <p:nvPr/>
        </p:nvPicPr>
        <p:blipFill>
          <a:blip r:embed="rId15" cstate="print"/>
          <a:stretch>
            <a:fillRect/>
          </a:stretch>
        </p:blipFill>
        <p:spPr>
          <a:xfrm>
            <a:off x="6152018" y="2010158"/>
            <a:ext cx="1664970" cy="635506"/>
          </a:xfrm>
          <a:prstGeom prst="rect">
            <a:avLst/>
          </a:prstGeom>
        </p:spPr>
      </p:pic>
      <p:pic>
        <p:nvPicPr>
          <p:cNvPr id="54" name="Picture 53" descr="MSB08_BrianY_05.jpg"/>
          <p:cNvPicPr>
            <a:picLocks noChangeAspect="1"/>
          </p:cNvPicPr>
          <p:nvPr/>
        </p:nvPicPr>
        <p:blipFill>
          <a:blip r:embed="rId16" cstate="print"/>
          <a:srcRect t="12150" r="48418" b="19400"/>
          <a:stretch>
            <a:fillRect/>
          </a:stretch>
        </p:blipFill>
        <p:spPr>
          <a:xfrm>
            <a:off x="3545072" y="2640848"/>
            <a:ext cx="818001" cy="809488"/>
          </a:xfrm>
          <a:prstGeom prst="rect">
            <a:avLst/>
          </a:prstGeom>
        </p:spPr>
      </p:pic>
      <p:sp>
        <p:nvSpPr>
          <p:cNvPr id="57" name="Rectangle 56"/>
          <p:cNvSpPr/>
          <p:nvPr/>
        </p:nvSpPr>
        <p:spPr bwMode="auto">
          <a:xfrm>
            <a:off x="8562109" y="2108662"/>
            <a:ext cx="360771" cy="360771"/>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4140343" y="2243328"/>
            <a:ext cx="499872" cy="499872"/>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ectangle 61"/>
          <p:cNvSpPr/>
          <p:nvPr/>
        </p:nvSpPr>
        <p:spPr bwMode="auto">
          <a:xfrm>
            <a:off x="5631041" y="1832126"/>
            <a:ext cx="499872" cy="499872"/>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5" name="Picture 2" descr="\\Adisbssvr\adi shared folders\ADI_Projects\Microsoft\MS_08-00483_Nash_fall_PPT\ADI_Art\Working_Art\Comp Images\MSIT08_Freb_01.jpg"/>
          <p:cNvPicPr>
            <a:picLocks noChangeAspect="1" noChangeArrowheads="1"/>
          </p:cNvPicPr>
          <p:nvPr/>
        </p:nvPicPr>
        <p:blipFill>
          <a:blip r:embed="rId17" cstate="print"/>
          <a:srcRect t="3566" b="7189"/>
          <a:stretch>
            <a:fillRect/>
          </a:stretch>
        </p:blipFill>
        <p:spPr bwMode="auto">
          <a:xfrm>
            <a:off x="6152019" y="2670810"/>
            <a:ext cx="879440" cy="784860"/>
          </a:xfrm>
          <a:prstGeom prst="rect">
            <a:avLst/>
          </a:prstGeom>
          <a:noFill/>
        </p:spPr>
      </p:pic>
      <p:sp>
        <p:nvSpPr>
          <p:cNvPr id="63" name="Rectangle 62"/>
          <p:cNvSpPr/>
          <p:nvPr/>
        </p:nvSpPr>
        <p:spPr bwMode="auto">
          <a:xfrm>
            <a:off x="7593192" y="2425639"/>
            <a:ext cx="477912" cy="477912"/>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Rectangle 66"/>
          <p:cNvSpPr/>
          <p:nvPr/>
        </p:nvSpPr>
        <p:spPr bwMode="auto">
          <a:xfrm>
            <a:off x="5881531" y="3044492"/>
            <a:ext cx="538208" cy="538208"/>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p:cNvSpPr/>
          <p:nvPr/>
        </p:nvSpPr>
        <p:spPr bwMode="auto">
          <a:xfrm>
            <a:off x="614087" y="4950186"/>
            <a:ext cx="246888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p:cNvSpPr/>
          <p:nvPr/>
        </p:nvSpPr>
        <p:spPr bwMode="auto">
          <a:xfrm rot="10800000">
            <a:off x="3997655" y="4950185"/>
            <a:ext cx="210312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8" name="Rectangle 67"/>
          <p:cNvSpPr/>
          <p:nvPr/>
        </p:nvSpPr>
        <p:spPr bwMode="auto">
          <a:xfrm rot="10800000">
            <a:off x="6350020" y="4950185"/>
            <a:ext cx="2793980" cy="103424"/>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a:xfrm>
            <a:off x="471610" y="3907421"/>
            <a:ext cx="2165341" cy="1052596"/>
          </a:xfrm>
          <a:prstGeom prst="rect">
            <a:avLst/>
          </a:prstGeom>
        </p:spPr>
        <p:txBody>
          <a:bodyPr wrap="square" lIns="0" rIns="0">
            <a:spAutoFit/>
          </a:bodyPr>
          <a:lstStyle/>
          <a:p>
            <a:pPr algn="ctr">
              <a:lnSpc>
                <a:spcPct val="8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Make Users Productive Anywhere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idx="4294967295"/>
          </p:nvPr>
        </p:nvSpPr>
        <p:spPr>
          <a:xfrm>
            <a:off x="228600" y="228601"/>
            <a:ext cx="8915400" cy="498598"/>
          </a:xfrm>
        </p:spPr>
        <p:txBody>
          <a:bodyPr/>
          <a:lstStyle/>
          <a:p>
            <a:r>
              <a:rPr sz="3600" spc="0" dirty="0" smtClean="0">
                <a:gradFill>
                  <a:gsLst>
                    <a:gs pos="0">
                      <a:schemeClr val="tx1"/>
                    </a:gs>
                    <a:gs pos="50000">
                      <a:schemeClr val="tx1"/>
                    </a:gs>
                    <a:gs pos="100000">
                      <a:schemeClr val="tx1"/>
                    </a:gs>
                  </a:gsLst>
                  <a:lin ang="5400000" scaled="0"/>
                </a:gradFill>
              </a:rPr>
              <a:t>How can </a:t>
            </a:r>
            <a:r>
              <a:rPr sz="3600" spc="0" dirty="0" err="1" smtClean="0">
                <a:gradFill>
                  <a:gsLst>
                    <a:gs pos="0">
                      <a:schemeClr val="tx1"/>
                    </a:gs>
                    <a:gs pos="50000">
                      <a:schemeClr val="tx1"/>
                    </a:gs>
                    <a:gs pos="100000">
                      <a:schemeClr val="tx1"/>
                    </a:gs>
                  </a:gsLst>
                  <a:lin ang="5400000" scaled="0"/>
                </a:gradFill>
              </a:rPr>
              <a:t>Uers</a:t>
            </a:r>
            <a:r>
              <a:rPr sz="3600" spc="0" dirty="0" smtClean="0">
                <a:gradFill>
                  <a:gsLst>
                    <a:gs pos="0">
                      <a:schemeClr val="tx1"/>
                    </a:gs>
                    <a:gs pos="50000">
                      <a:schemeClr val="tx1"/>
                    </a:gs>
                    <a:gs pos="100000">
                      <a:schemeClr val="tx1"/>
                    </a:gs>
                  </a:gsLst>
                  <a:lin ang="5400000" scaled="0"/>
                </a:gradFill>
              </a:rPr>
              <a:t> be Productive Anywhere?</a:t>
            </a:r>
            <a:endParaRPr lang="en-US" sz="3600" spc="0" dirty="0">
              <a:gradFill>
                <a:gsLst>
                  <a:gs pos="0">
                    <a:schemeClr val="tx1"/>
                  </a:gs>
                  <a:gs pos="50000">
                    <a:schemeClr val="tx1"/>
                  </a:gs>
                  <a:gs pos="100000">
                    <a:schemeClr val="tx1"/>
                  </a:gs>
                </a:gsLst>
                <a:lin ang="5400000" scaled="0"/>
              </a:gradFill>
            </a:endParaRPr>
          </a:p>
        </p:txBody>
      </p:sp>
      <p:grpSp>
        <p:nvGrpSpPr>
          <p:cNvPr id="2" name="Group 89"/>
          <p:cNvGrpSpPr/>
          <p:nvPr/>
        </p:nvGrpSpPr>
        <p:grpSpPr>
          <a:xfrm>
            <a:off x="177408" y="1154712"/>
            <a:ext cx="4293856" cy="5703289"/>
            <a:chOff x="236482" y="1154711"/>
            <a:chExt cx="5723651" cy="5703289"/>
          </a:xfrm>
        </p:grpSpPr>
        <p:grpSp>
          <p:nvGrpSpPr>
            <p:cNvPr id="3" name="Group 108"/>
            <p:cNvGrpSpPr/>
            <p:nvPr/>
          </p:nvGrpSpPr>
          <p:grpSpPr>
            <a:xfrm>
              <a:off x="236482" y="1154711"/>
              <a:ext cx="5723651" cy="5703289"/>
              <a:chOff x="236482" y="1154711"/>
              <a:chExt cx="5723651" cy="5703289"/>
            </a:xfrm>
          </p:grpSpPr>
          <p:sp>
            <p:nvSpPr>
              <p:cNvPr id="19" name="&quot;GLASS&quot;; Transparent to White Linear; Reflection; Stroke"/>
              <p:cNvSpPr/>
              <p:nvPr/>
            </p:nvSpPr>
            <p:spPr bwMode="auto">
              <a:xfrm flipH="1">
                <a:off x="236482" y="1154711"/>
                <a:ext cx="5723651" cy="5167261"/>
              </a:xfrm>
              <a:prstGeom prst="round1Rect">
                <a:avLst>
                  <a:gd name="adj" fmla="val 8452"/>
                </a:avLst>
              </a:prstGeom>
              <a:gradFill flip="none" rotWithShape="1">
                <a:gsLst>
                  <a:gs pos="0">
                    <a:srgbClr val="0E8AFA"/>
                  </a:gs>
                  <a:gs pos="1000">
                    <a:srgbClr val="2384F9"/>
                  </a:gs>
                  <a:gs pos="50000">
                    <a:schemeClr val="accent3">
                      <a:alpha val="8000"/>
                    </a:schemeClr>
                  </a:gs>
                  <a:gs pos="9000">
                    <a:schemeClr val="accent3">
                      <a:alpha val="65000"/>
                    </a:schemeClr>
                  </a:gs>
                  <a:gs pos="100000">
                    <a:srgbClr val="000000">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val="000000"/>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indent="-302827" algn="ctr" defTabSz="816053" fontAlgn="base">
                  <a:lnSpc>
                    <a:spcPct val="90000"/>
                  </a:lnSpc>
                  <a:spcBef>
                    <a:spcPct val="0"/>
                  </a:spcBef>
                  <a:spcAft>
                    <a:spcPct val="0"/>
                  </a:spcAft>
                  <a:buSzPct val="70000"/>
                  <a:buBlip>
                    <a:blip r:embed="rId3"/>
                  </a:buBlip>
                  <a:defRPr/>
                </a:pPr>
                <a:endParaRPr lang="en-US" altLang="zh-CN" dirty="0">
                  <a:effectLst>
                    <a:outerShdw blurRad="38100" dist="38100" dir="2700000" algn="tl">
                      <a:srgbClr val="000000">
                        <a:alpha val="43137"/>
                      </a:srgbClr>
                    </a:outerShdw>
                  </a:effectLst>
                  <a:latin typeface="Segoe" pitchFamily="34" charset="0"/>
                </a:endParaRPr>
              </a:p>
            </p:txBody>
          </p:sp>
          <p:sp>
            <p:nvSpPr>
              <p:cNvPr id="20" name="Round Same Side Corner Rectangle 19"/>
              <p:cNvSpPr/>
              <p:nvPr/>
            </p:nvSpPr>
            <p:spPr>
              <a:xfrm>
                <a:off x="329664" y="1219200"/>
                <a:ext cx="5519343" cy="56388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21" name="Rectangle 20"/>
            <p:cNvSpPr/>
            <p:nvPr/>
          </p:nvSpPr>
          <p:spPr>
            <a:xfrm>
              <a:off x="236484" y="1209088"/>
              <a:ext cx="5707116" cy="584775"/>
            </a:xfrm>
            <a:prstGeom prst="rect">
              <a:avLst/>
            </a:prstGeom>
          </p:spPr>
          <p:txBody>
            <a:bodyPr wrap="square">
              <a:spAutoFit/>
            </a:bodyPr>
            <a:lstStyle/>
            <a:p>
              <a:pPr algn="ctr"/>
              <a:r>
                <a:rPr lang="en-US" sz="3200" spc="-100" dirty="0" smtClean="0">
                  <a:ln w="3175">
                    <a:noFill/>
                  </a:ln>
                  <a:solidFill>
                    <a:srgbClr val="FFFFFF"/>
                  </a:solidFill>
                  <a:effectLst>
                    <a:outerShdw blurRad="38100" dist="38100" dir="2700000" algn="tl">
                      <a:srgbClr val="000000">
                        <a:alpha val="43137"/>
                      </a:srgbClr>
                    </a:outerShdw>
                  </a:effectLst>
                  <a:cs typeface="Arial" charset="0"/>
                </a:rPr>
                <a:t>End-Users</a:t>
              </a:r>
            </a:p>
          </p:txBody>
        </p:sp>
        <p:sp>
          <p:nvSpPr>
            <p:cNvPr id="23" name="TextBox 22"/>
            <p:cNvSpPr txBox="1"/>
            <p:nvPr/>
          </p:nvSpPr>
          <p:spPr>
            <a:xfrm>
              <a:off x="412532" y="1751625"/>
              <a:ext cx="4395951" cy="2385268"/>
            </a:xfrm>
            <a:prstGeom prst="rect">
              <a:avLst/>
            </a:prstGeom>
            <a:noFill/>
          </p:spPr>
          <p:txBody>
            <a:bodyPr wrap="square" rtlCol="0">
              <a:spAutoFit/>
            </a:bodyPr>
            <a:lstStyle/>
            <a:p>
              <a:pPr marL="284163" indent="-284163">
                <a:spcBef>
                  <a:spcPts val="600"/>
                </a:spcBef>
                <a:buFont typeface="Arial" pitchFamily="34" charset="0"/>
                <a:buChar char="•"/>
              </a:pPr>
              <a:r>
                <a:rPr lang="en-US" sz="2400" dirty="0" smtClean="0"/>
                <a:t>Hard for remote users to connect to resources </a:t>
              </a:r>
            </a:p>
            <a:p>
              <a:pPr marL="284163" indent="-284163">
                <a:spcBef>
                  <a:spcPts val="600"/>
                </a:spcBef>
                <a:buFont typeface="Arial" pitchFamily="34" charset="0"/>
                <a:buChar char="•"/>
              </a:pPr>
              <a:r>
                <a:rPr lang="en-US" sz="2400" dirty="0" smtClean="0"/>
                <a:t>Hard to find information across PCs &amp; data portals</a:t>
              </a:r>
              <a:endParaRPr lang="en-US" sz="2400" dirty="0"/>
            </a:p>
          </p:txBody>
        </p:sp>
      </p:grpSp>
      <p:grpSp>
        <p:nvGrpSpPr>
          <p:cNvPr id="4" name="Group 90"/>
          <p:cNvGrpSpPr/>
          <p:nvPr/>
        </p:nvGrpSpPr>
        <p:grpSpPr>
          <a:xfrm>
            <a:off x="4636270" y="1154712"/>
            <a:ext cx="4293856" cy="5703289"/>
            <a:chOff x="6180083" y="1154711"/>
            <a:chExt cx="5723651" cy="5703289"/>
          </a:xfrm>
        </p:grpSpPr>
        <p:grpSp>
          <p:nvGrpSpPr>
            <p:cNvPr id="5" name="Group 109"/>
            <p:cNvGrpSpPr/>
            <p:nvPr/>
          </p:nvGrpSpPr>
          <p:grpSpPr>
            <a:xfrm>
              <a:off x="6180083" y="1154711"/>
              <a:ext cx="5723651" cy="5703289"/>
              <a:chOff x="6180083" y="1154711"/>
              <a:chExt cx="5723651" cy="5703289"/>
            </a:xfrm>
          </p:grpSpPr>
          <p:sp>
            <p:nvSpPr>
              <p:cNvPr id="16" name="&quot;GLASS&quot;; Transparent to White Linear; Reflection; Stroke"/>
              <p:cNvSpPr/>
              <p:nvPr/>
            </p:nvSpPr>
            <p:spPr bwMode="auto">
              <a:xfrm>
                <a:off x="6180083" y="1154711"/>
                <a:ext cx="5723651" cy="5426197"/>
              </a:xfrm>
              <a:prstGeom prst="round1Rect">
                <a:avLst>
                  <a:gd name="adj" fmla="val 8452"/>
                </a:avLst>
              </a:prstGeom>
              <a:gradFill flip="none" rotWithShape="1">
                <a:gsLst>
                  <a:gs pos="0">
                    <a:srgbClr val="92D050"/>
                  </a:gs>
                  <a:gs pos="1000">
                    <a:srgbClr val="92D050">
                      <a:alpha val="78000"/>
                    </a:srgbClr>
                  </a:gs>
                  <a:gs pos="50000">
                    <a:srgbClr val="92D050">
                      <a:alpha val="8000"/>
                    </a:srgbClr>
                  </a:gs>
                  <a:gs pos="9000">
                    <a:srgbClr val="45BD35">
                      <a:alpha val="47843"/>
                    </a:srgbClr>
                  </a:gs>
                  <a:gs pos="100000">
                    <a:srgbClr val="000000">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val="000000"/>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indent="-302827" algn="ctr" defTabSz="816053" fontAlgn="base">
                  <a:lnSpc>
                    <a:spcPct val="90000"/>
                  </a:lnSpc>
                  <a:spcBef>
                    <a:spcPct val="0"/>
                  </a:spcBef>
                  <a:spcAft>
                    <a:spcPct val="0"/>
                  </a:spcAft>
                  <a:buSzPct val="70000"/>
                  <a:buBlip>
                    <a:blip r:embed="rId3"/>
                  </a:buBlip>
                  <a:defRPr/>
                </a:pPr>
                <a:endParaRPr lang="en-US" altLang="zh-CN" dirty="0">
                  <a:effectLst>
                    <a:outerShdw blurRad="38100" dist="38100" dir="2700000" algn="tl">
                      <a:srgbClr val="000000">
                        <a:alpha val="43137"/>
                      </a:srgbClr>
                    </a:outerShdw>
                  </a:effectLst>
                  <a:latin typeface="Segoe" pitchFamily="34" charset="0"/>
                </a:endParaRPr>
              </a:p>
            </p:txBody>
          </p:sp>
          <p:sp>
            <p:nvSpPr>
              <p:cNvPr id="17" name="Round Same Side Corner Rectangle 16"/>
              <p:cNvSpPr/>
              <p:nvPr/>
            </p:nvSpPr>
            <p:spPr>
              <a:xfrm>
                <a:off x="6289031" y="1219200"/>
                <a:ext cx="5522976" cy="56388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22" name="Rectangle 21"/>
            <p:cNvSpPr/>
            <p:nvPr/>
          </p:nvSpPr>
          <p:spPr>
            <a:xfrm>
              <a:off x="6180084" y="1209088"/>
              <a:ext cx="5722882" cy="584775"/>
            </a:xfrm>
            <a:prstGeom prst="rect">
              <a:avLst/>
            </a:prstGeom>
          </p:spPr>
          <p:txBody>
            <a:bodyPr wrap="square">
              <a:spAutoFit/>
            </a:bodyPr>
            <a:lstStyle/>
            <a:p>
              <a:pPr algn="ctr"/>
              <a:r>
                <a:rPr lang="en-US" sz="3200" spc="-100" dirty="0" smtClean="0">
                  <a:ln w="3175">
                    <a:noFill/>
                  </a:ln>
                  <a:solidFill>
                    <a:srgbClr val="FFFFFF"/>
                  </a:solidFill>
                  <a:effectLst>
                    <a:outerShdw blurRad="38100" dist="38100" dir="2700000" algn="tl">
                      <a:srgbClr val="000000">
                        <a:alpha val="43137"/>
                      </a:srgbClr>
                    </a:outerShdw>
                  </a:effectLst>
                  <a:cs typeface="Arial" charset="0"/>
                </a:rPr>
                <a:t>IT </a:t>
              </a:r>
            </a:p>
          </p:txBody>
        </p:sp>
        <p:sp>
          <p:nvSpPr>
            <p:cNvPr id="24" name="TextBox 23"/>
            <p:cNvSpPr txBox="1"/>
            <p:nvPr/>
          </p:nvSpPr>
          <p:spPr>
            <a:xfrm>
              <a:off x="6371897" y="1751625"/>
              <a:ext cx="5156200" cy="3570208"/>
            </a:xfrm>
            <a:prstGeom prst="rect">
              <a:avLst/>
            </a:prstGeom>
            <a:noFill/>
          </p:spPr>
          <p:txBody>
            <a:bodyPr wrap="square" rtlCol="0">
              <a:spAutoFit/>
            </a:bodyPr>
            <a:lstStyle/>
            <a:p>
              <a:pPr marL="284163" indent="-284163">
                <a:spcBef>
                  <a:spcPts val="600"/>
                </a:spcBef>
                <a:buFont typeface="Arial" pitchFamily="34" charset="0"/>
                <a:buChar char="•"/>
              </a:pPr>
              <a:r>
                <a:rPr lang="en-US" sz="2400" dirty="0" smtClean="0"/>
                <a:t>Hard to ensure secure connectivity for remote users</a:t>
              </a:r>
            </a:p>
            <a:p>
              <a:pPr marL="284163" indent="-284163">
                <a:spcBef>
                  <a:spcPts val="600"/>
                </a:spcBef>
                <a:buFont typeface="Arial" pitchFamily="34" charset="0"/>
                <a:buChar char="•"/>
              </a:pPr>
              <a:r>
                <a:rPr lang="en-US" sz="2400" dirty="0" smtClean="0"/>
                <a:t>Hard for you to manage mobile PCs and keep them up-to date</a:t>
              </a:r>
            </a:p>
            <a:p>
              <a:pPr marL="284163" indent="-284163">
                <a:spcBef>
                  <a:spcPts val="600"/>
                </a:spcBef>
                <a:buFont typeface="Arial" pitchFamily="34" charset="0"/>
                <a:buChar char="•"/>
              </a:pPr>
              <a:r>
                <a:rPr lang="en-US" sz="2400" dirty="0" smtClean="0"/>
                <a:t>Hard for you to provide and manage access to information</a:t>
              </a:r>
              <a:endParaRPr lang="en-US" sz="2400" dirty="0"/>
            </a:p>
          </p:txBody>
        </p:sp>
      </p:grpSp>
      <p:cxnSp>
        <p:nvCxnSpPr>
          <p:cNvPr id="85" name="Straight Connector 84"/>
          <p:cNvCxnSpPr/>
          <p:nvPr/>
        </p:nvCxnSpPr>
        <p:spPr>
          <a:xfrm>
            <a:off x="0" y="-1165956"/>
            <a:ext cx="9144000" cy="1588"/>
          </a:xfrm>
          <a:prstGeom prst="line">
            <a:avLst/>
          </a:prstGeom>
          <a:ln>
            <a:gradFill>
              <a:gsLst>
                <a:gs pos="0">
                  <a:schemeClr val="tx1">
                    <a:alpha val="0"/>
                  </a:schemeClr>
                </a:gs>
                <a:gs pos="50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6" name="Group 97"/>
          <p:cNvGrpSpPr/>
          <p:nvPr/>
        </p:nvGrpSpPr>
        <p:grpSpPr>
          <a:xfrm>
            <a:off x="0" y="4324351"/>
            <a:ext cx="9312763" cy="6320036"/>
            <a:chOff x="0" y="4324351"/>
            <a:chExt cx="12413784" cy="6320036"/>
          </a:xfrm>
        </p:grpSpPr>
        <p:pic>
          <p:nvPicPr>
            <p:cNvPr id="96" name="Picture 2" descr="C:\Users\junyo.REDMOND\Pictures\DVD_ART35\Artwork_Imagery\Shapes\Circular shapes\sphere ball\Blue Sphere lg.png"/>
            <p:cNvPicPr>
              <a:picLocks noChangeAspect="1" noChangeArrowheads="1"/>
            </p:cNvPicPr>
            <p:nvPr/>
          </p:nvPicPr>
          <p:blipFill>
            <a:blip r:embed="rId4"/>
            <a:srcRect/>
            <a:stretch>
              <a:fillRect/>
            </a:stretch>
          </p:blipFill>
          <p:spPr bwMode="auto">
            <a:xfrm>
              <a:off x="0" y="4324351"/>
              <a:ext cx="12188825" cy="6320036"/>
            </a:xfrm>
            <a:prstGeom prst="rect">
              <a:avLst/>
            </a:prstGeom>
            <a:noFill/>
          </p:spPr>
        </p:pic>
        <p:sp>
          <p:nvSpPr>
            <p:cNvPr id="87" name="Rectangle 86"/>
            <p:cNvSpPr/>
            <p:nvPr/>
          </p:nvSpPr>
          <p:spPr>
            <a:xfrm rot="10800000">
              <a:off x="262620" y="5165088"/>
              <a:ext cx="11643629" cy="1692912"/>
            </a:xfrm>
            <a:prstGeom prst="rect">
              <a:avLst/>
            </a:prstGeom>
            <a:solidFill>
              <a:srgbClr val="000000">
                <a:alpha val="40000"/>
              </a:srgbClr>
            </a:soli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val="DEF5FA"/>
                </a:buClr>
                <a:buSzPct val="95000"/>
                <a:tabLst>
                  <a:tab pos="424590" algn="l"/>
                </a:tabLst>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92"/>
            <p:cNvGrpSpPr/>
            <p:nvPr/>
          </p:nvGrpSpPr>
          <p:grpSpPr>
            <a:xfrm>
              <a:off x="8298984" y="5270735"/>
              <a:ext cx="4114800" cy="1587265"/>
              <a:chOff x="8298984" y="5270735"/>
              <a:chExt cx="4114800" cy="1587265"/>
            </a:xfrm>
          </p:grpSpPr>
          <p:sp>
            <p:nvSpPr>
              <p:cNvPr id="65" name="TextBox 11277"/>
              <p:cNvSpPr txBox="1">
                <a:spLocks noChangeArrowheads="1"/>
              </p:cNvSpPr>
              <p:nvPr/>
            </p:nvSpPr>
            <p:spPr bwMode="auto">
              <a:xfrm>
                <a:off x="8298984" y="5270735"/>
                <a:ext cx="4114800" cy="3323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sz="2400" dirty="0">
                    <a:latin typeface="Segoe Semibold" pitchFamily="34" charset="0"/>
                  </a:rPr>
                  <a:t>Search Federation</a:t>
                </a:r>
              </a:p>
            </p:txBody>
          </p:sp>
          <p:grpSp>
            <p:nvGrpSpPr>
              <p:cNvPr id="8" name="Group 87"/>
              <p:cNvGrpSpPr/>
              <p:nvPr/>
            </p:nvGrpSpPr>
            <p:grpSpPr>
              <a:xfrm>
                <a:off x="9382681" y="5596759"/>
                <a:ext cx="1812015" cy="1261241"/>
                <a:chOff x="10060598" y="5551216"/>
                <a:chExt cx="1970567" cy="1371600"/>
              </a:xfrm>
            </p:grpSpPr>
            <p:pic>
              <p:nvPicPr>
                <p:cNvPr id="58" name="Picture 4" descr="C:\Documents and Settings\justin\Desktop\circle.png"/>
                <p:cNvPicPr>
                  <a:picLocks noChangeAspect="1" noChangeArrowheads="1"/>
                </p:cNvPicPr>
                <p:nvPr/>
              </p:nvPicPr>
              <p:blipFill>
                <a:blip r:embed="rId5"/>
                <a:srcRect/>
                <a:stretch>
                  <a:fillRect/>
                </a:stretch>
              </p:blipFill>
              <p:spPr bwMode="auto">
                <a:xfrm>
                  <a:off x="10060598" y="5619739"/>
                  <a:ext cx="1905000" cy="1303077"/>
                </a:xfrm>
                <a:prstGeom prst="rect">
                  <a:avLst/>
                </a:prstGeom>
                <a:noFill/>
              </p:spPr>
            </p:pic>
            <p:grpSp>
              <p:nvGrpSpPr>
                <p:cNvPr id="9" name="Group 103"/>
                <p:cNvGrpSpPr/>
                <p:nvPr/>
              </p:nvGrpSpPr>
              <p:grpSpPr>
                <a:xfrm>
                  <a:off x="10518657" y="5922046"/>
                  <a:ext cx="1037327" cy="725306"/>
                  <a:chOff x="1228060" y="7924800"/>
                  <a:chExt cx="855795" cy="676317"/>
                </a:xfrm>
              </p:grpSpPr>
              <p:pic>
                <p:nvPicPr>
                  <p:cNvPr id="66"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6" cstate="print"/>
                  <a:srcRect r="-600" b="-6222"/>
                  <a:stretch>
                    <a:fillRect/>
                  </a:stretch>
                </p:blipFill>
                <p:spPr bwMode="auto">
                  <a:xfrm>
                    <a:off x="1228060" y="7924800"/>
                    <a:ext cx="855795" cy="676317"/>
                  </a:xfrm>
                  <a:prstGeom prst="rect">
                    <a:avLst/>
                  </a:prstGeom>
                  <a:noFill/>
                  <a:effectLst>
                    <a:outerShdw blurRad="50800" dist="38100" dir="2700000" algn="tl" rotWithShape="0">
                      <a:prstClr val="black">
                        <a:alpha val="40000"/>
                      </a:prstClr>
                    </a:outerShdw>
                  </a:effectLst>
                </p:spPr>
              </p:pic>
              <p:pic>
                <p:nvPicPr>
                  <p:cNvPr id="67" name="Picture 66" descr="futuristic_screen.png"/>
                  <p:cNvPicPr>
                    <a:picLocks noChangeAspect="1"/>
                  </p:cNvPicPr>
                  <p:nvPr/>
                </p:nvPicPr>
                <p:blipFill>
                  <a:blip r:embed="rId7" cstate="print"/>
                  <a:srcRect r="30418" b="28572"/>
                  <a:stretch>
                    <a:fillRect/>
                  </a:stretch>
                </p:blipFill>
                <p:spPr>
                  <a:xfrm>
                    <a:off x="1234969" y="7925726"/>
                    <a:ext cx="590909" cy="459035"/>
                  </a:xfrm>
                  <a:prstGeom prst="rect">
                    <a:avLst/>
                  </a:prstGeom>
                </p:spPr>
              </p:pic>
              <p:pic>
                <p:nvPicPr>
                  <p:cNvPr id="68" name="Picture 3" descr="C:\Program Files\Microsoft Resource DVD Artwork\DVD_ART\Artwork_Imagery\Shapes and Graphics\Misc\magnifying glass.png"/>
                  <p:cNvPicPr>
                    <a:picLocks noChangeAspect="1" noChangeArrowheads="1"/>
                  </p:cNvPicPr>
                  <p:nvPr/>
                </p:nvPicPr>
                <p:blipFill>
                  <a:blip r:embed="rId8" cstate="print"/>
                  <a:srcRect/>
                  <a:stretch>
                    <a:fillRect/>
                  </a:stretch>
                </p:blipFill>
                <p:spPr bwMode="auto">
                  <a:xfrm>
                    <a:off x="1381135" y="7992460"/>
                    <a:ext cx="286704" cy="304800"/>
                  </a:xfrm>
                  <a:prstGeom prst="rect">
                    <a:avLst/>
                  </a:prstGeom>
                  <a:noFill/>
                </p:spPr>
              </p:pic>
            </p:grpSp>
            <p:pic>
              <p:nvPicPr>
                <p:cNvPr id="60" name="Rectangle 11298"/>
                <p:cNvPicPr>
                  <a:picLocks noChangeAspect="1" noChangeArrowheads="1"/>
                </p:cNvPicPr>
                <p:nvPr/>
              </p:nvPicPr>
              <p:blipFill>
                <a:blip r:embed="rId9" cstate="print"/>
                <a:srcRect/>
                <a:stretch>
                  <a:fillRect/>
                </a:stretch>
              </p:blipFill>
              <p:spPr bwMode="auto">
                <a:xfrm>
                  <a:off x="10254506" y="6450763"/>
                  <a:ext cx="361193" cy="396501"/>
                </a:xfrm>
                <a:prstGeom prst="rect">
                  <a:avLst/>
                </a:prstGeom>
                <a:noFill/>
                <a:ln w="9525">
                  <a:noFill/>
                  <a:miter lim="800000"/>
                  <a:headEnd/>
                  <a:tailEnd/>
                </a:ln>
              </p:spPr>
            </p:pic>
            <p:pic>
              <p:nvPicPr>
                <p:cNvPr id="61" name="Rectangle 11297"/>
                <p:cNvPicPr>
                  <a:picLocks noChangeAspect="1" noChangeArrowheads="1"/>
                </p:cNvPicPr>
                <p:nvPr/>
              </p:nvPicPr>
              <p:blipFill>
                <a:blip r:embed="rId10" cstate="print"/>
                <a:srcRect/>
                <a:stretch>
                  <a:fillRect/>
                </a:stretch>
              </p:blipFill>
              <p:spPr bwMode="auto">
                <a:xfrm>
                  <a:off x="11162867" y="5551216"/>
                  <a:ext cx="361194" cy="424152"/>
                </a:xfrm>
                <a:prstGeom prst="rect">
                  <a:avLst/>
                </a:prstGeom>
                <a:noFill/>
                <a:ln w="9525">
                  <a:noFill/>
                  <a:miter lim="800000"/>
                  <a:headEnd/>
                  <a:tailEnd/>
                </a:ln>
              </p:spPr>
            </p:pic>
            <p:pic>
              <p:nvPicPr>
                <p:cNvPr id="62" name="Rectangle 11289"/>
                <p:cNvPicPr>
                  <a:picLocks noChangeAspect="1" noChangeArrowheads="1"/>
                </p:cNvPicPr>
                <p:nvPr/>
              </p:nvPicPr>
              <p:blipFill>
                <a:blip r:embed="rId11" cstate="print"/>
                <a:srcRect/>
                <a:stretch>
                  <a:fillRect/>
                </a:stretch>
              </p:blipFill>
              <p:spPr bwMode="auto">
                <a:xfrm>
                  <a:off x="10060598" y="5703616"/>
                  <a:ext cx="401326" cy="432082"/>
                </a:xfrm>
                <a:prstGeom prst="rect">
                  <a:avLst/>
                </a:prstGeom>
                <a:noFill/>
                <a:ln w="9525">
                  <a:noFill/>
                  <a:miter lim="800000"/>
                  <a:headEnd/>
                  <a:tailEnd/>
                </a:ln>
              </p:spPr>
            </p:pic>
            <p:pic>
              <p:nvPicPr>
                <p:cNvPr id="63" name="Rectangle 11300"/>
                <p:cNvPicPr>
                  <a:picLocks noChangeAspect="1" noChangeArrowheads="1"/>
                </p:cNvPicPr>
                <p:nvPr/>
              </p:nvPicPr>
              <p:blipFill>
                <a:blip r:embed="rId12" cstate="print"/>
                <a:srcRect/>
                <a:stretch>
                  <a:fillRect/>
                </a:stretch>
              </p:blipFill>
              <p:spPr bwMode="auto">
                <a:xfrm>
                  <a:off x="11563908" y="6328455"/>
                  <a:ext cx="249290" cy="441961"/>
                </a:xfrm>
                <a:prstGeom prst="rect">
                  <a:avLst/>
                </a:prstGeom>
                <a:noFill/>
                <a:ln w="9525">
                  <a:noFill/>
                  <a:miter lim="800000"/>
                  <a:headEnd/>
                  <a:tailEnd/>
                </a:ln>
              </p:spPr>
            </p:pic>
            <p:pic>
              <p:nvPicPr>
                <p:cNvPr id="64" name="Picture 2" descr="C:\Users\aheaton\Desktop\Artwork_Imagery\Icons - Illustrations\_WINDOWS SERVER ICONS\People\users people persons man woman.png"/>
                <p:cNvPicPr>
                  <a:picLocks noChangeAspect="1" noChangeArrowheads="1"/>
                </p:cNvPicPr>
                <p:nvPr/>
              </p:nvPicPr>
              <p:blipFill>
                <a:blip r:embed="rId13" cstate="print"/>
                <a:srcRect/>
                <a:stretch>
                  <a:fillRect/>
                </a:stretch>
              </p:blipFill>
              <p:spPr bwMode="auto">
                <a:xfrm>
                  <a:off x="11702032" y="6442581"/>
                  <a:ext cx="329133" cy="304800"/>
                </a:xfrm>
                <a:prstGeom prst="rect">
                  <a:avLst/>
                </a:prstGeom>
                <a:noFill/>
              </p:spPr>
            </p:pic>
          </p:grpSp>
        </p:grpSp>
        <p:grpSp>
          <p:nvGrpSpPr>
            <p:cNvPr id="10" name="Group 103"/>
            <p:cNvGrpSpPr/>
            <p:nvPr/>
          </p:nvGrpSpPr>
          <p:grpSpPr>
            <a:xfrm>
              <a:off x="4098061" y="5270735"/>
              <a:ext cx="4114800" cy="1369099"/>
              <a:chOff x="-283439" y="5270735"/>
              <a:chExt cx="4114800" cy="1369099"/>
            </a:xfrm>
          </p:grpSpPr>
          <p:sp>
            <p:nvSpPr>
              <p:cNvPr id="13" name="TextBox 11277"/>
              <p:cNvSpPr txBox="1">
                <a:spLocks noChangeArrowheads="1"/>
              </p:cNvSpPr>
              <p:nvPr/>
            </p:nvSpPr>
            <p:spPr bwMode="auto">
              <a:xfrm>
                <a:off x="-283439" y="5270735"/>
                <a:ext cx="4114800" cy="3323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sz="2400" dirty="0" smtClean="0">
                    <a:latin typeface="Segoe Semibold" pitchFamily="34" charset="0"/>
                  </a:rPr>
                  <a:t>BranchCache™</a:t>
                </a:r>
                <a:endParaRPr lang="en-US" sz="2400" dirty="0">
                  <a:effectLst/>
                  <a:latin typeface="Segoe Semibold" pitchFamily="34" charset="0"/>
                </a:endParaRPr>
              </a:p>
            </p:txBody>
          </p:sp>
          <p:grpSp>
            <p:nvGrpSpPr>
              <p:cNvPr id="11" name="Group 85"/>
              <p:cNvGrpSpPr/>
              <p:nvPr/>
            </p:nvGrpSpPr>
            <p:grpSpPr>
              <a:xfrm>
                <a:off x="698686" y="5535291"/>
                <a:ext cx="1981449" cy="1104543"/>
                <a:chOff x="604095" y="4589529"/>
                <a:chExt cx="4041145" cy="2252705"/>
              </a:xfrm>
            </p:grpSpPr>
            <p:pic>
              <p:nvPicPr>
                <p:cNvPr id="14" name="Picture 5" descr="E:\DVD_ART34\Artwork_Imagery\Icons - Illustrations\_WINDOWS VISTA ICONS\Green Check checkmark okay.png"/>
                <p:cNvPicPr>
                  <a:picLocks noChangeAspect="1" noChangeArrowheads="1"/>
                </p:cNvPicPr>
                <p:nvPr/>
              </p:nvPicPr>
              <p:blipFill>
                <a:blip r:embed="rId14" cstate="print"/>
                <a:srcRect/>
                <a:stretch>
                  <a:fillRect/>
                </a:stretch>
              </p:blipFill>
              <p:spPr bwMode="auto">
                <a:xfrm>
                  <a:off x="4247342" y="4589529"/>
                  <a:ext cx="397898" cy="413417"/>
                </a:xfrm>
                <a:prstGeom prst="rect">
                  <a:avLst/>
                </a:prstGeom>
                <a:noFill/>
              </p:spPr>
            </p:pic>
            <p:pic>
              <p:nvPicPr>
                <p:cNvPr id="18" name="Picture 17" descr="highrise, office building skyscraper enterprise sand.png"/>
                <p:cNvPicPr>
                  <a:picLocks noChangeAspect="1"/>
                </p:cNvPicPr>
                <p:nvPr/>
              </p:nvPicPr>
              <p:blipFill>
                <a:blip r:embed="rId15" cstate="print"/>
                <a:stretch>
                  <a:fillRect/>
                </a:stretch>
              </p:blipFill>
              <p:spPr>
                <a:xfrm>
                  <a:off x="612285" y="5028514"/>
                  <a:ext cx="838200" cy="1257300"/>
                </a:xfrm>
                <a:prstGeom prst="rect">
                  <a:avLst/>
                </a:prstGeom>
              </p:spPr>
            </p:pic>
            <p:pic>
              <p:nvPicPr>
                <p:cNvPr id="25" name="Picture 19" descr="blue 3d disc with glow"/>
                <p:cNvPicPr>
                  <a:picLocks noChangeAspect="1" noChangeArrowheads="1"/>
                </p:cNvPicPr>
                <p:nvPr/>
              </p:nvPicPr>
              <p:blipFill>
                <a:blip r:embed="rId16" cstate="screen"/>
                <a:srcRect/>
                <a:stretch>
                  <a:fillRect/>
                </a:stretch>
              </p:blipFill>
              <p:spPr bwMode="auto">
                <a:xfrm>
                  <a:off x="604095" y="5925992"/>
                  <a:ext cx="798764" cy="515274"/>
                </a:xfrm>
                <a:prstGeom prst="rect">
                  <a:avLst/>
                </a:prstGeom>
                <a:noFill/>
                <a:ln w="9525" algn="ctr">
                  <a:noFill/>
                  <a:miter lim="800000"/>
                  <a:headEnd/>
                  <a:tailEnd/>
                </a:ln>
              </p:spPr>
            </p:pic>
            <p:pic>
              <p:nvPicPr>
                <p:cNvPr id="26" name="Picture 20" descr="Host Integration Server (HIS) sm"/>
                <p:cNvPicPr>
                  <a:picLocks noChangeAspect="1" noChangeArrowheads="1"/>
                </p:cNvPicPr>
                <p:nvPr/>
              </p:nvPicPr>
              <p:blipFill>
                <a:blip r:embed="rId17" cstate="screen"/>
                <a:srcRect/>
                <a:stretch>
                  <a:fillRect/>
                </a:stretch>
              </p:blipFill>
              <p:spPr bwMode="auto">
                <a:xfrm>
                  <a:off x="685162" y="5647638"/>
                  <a:ext cx="380972" cy="574375"/>
                </a:xfrm>
                <a:prstGeom prst="rect">
                  <a:avLst/>
                </a:prstGeom>
                <a:noFill/>
                <a:ln w="9525">
                  <a:noFill/>
                  <a:miter lim="800000"/>
                  <a:headEnd/>
                  <a:tailEnd/>
                </a:ln>
              </p:spPr>
            </p:pic>
            <p:pic>
              <p:nvPicPr>
                <p:cNvPr id="27" name="Picture 20" descr="Host Integration Server (HIS) sm"/>
                <p:cNvPicPr>
                  <a:picLocks noChangeAspect="1" noChangeArrowheads="1"/>
                </p:cNvPicPr>
                <p:nvPr/>
              </p:nvPicPr>
              <p:blipFill>
                <a:blip r:embed="rId17" cstate="screen"/>
                <a:srcRect/>
                <a:stretch>
                  <a:fillRect/>
                </a:stretch>
              </p:blipFill>
              <p:spPr bwMode="auto">
                <a:xfrm>
                  <a:off x="965427" y="5681699"/>
                  <a:ext cx="380972" cy="574375"/>
                </a:xfrm>
                <a:prstGeom prst="rect">
                  <a:avLst/>
                </a:prstGeom>
                <a:noFill/>
                <a:ln w="9525">
                  <a:noFill/>
                  <a:miter lim="800000"/>
                  <a:headEnd/>
                  <a:tailEnd/>
                </a:ln>
              </p:spPr>
            </p:pic>
            <p:pic>
              <p:nvPicPr>
                <p:cNvPr id="28" name="Picture 27" descr="j0431566.png"/>
                <p:cNvPicPr>
                  <a:picLocks noChangeAspect="1"/>
                </p:cNvPicPr>
                <p:nvPr/>
              </p:nvPicPr>
              <p:blipFill>
                <a:blip r:embed="rId18" cstate="screen"/>
                <a:stretch>
                  <a:fillRect/>
                </a:stretch>
              </p:blipFill>
              <p:spPr>
                <a:xfrm flipH="1">
                  <a:off x="2978561" y="5103888"/>
                  <a:ext cx="338824" cy="335563"/>
                </a:xfrm>
                <a:prstGeom prst="rect">
                  <a:avLst/>
                </a:prstGeom>
              </p:spPr>
            </p:pic>
            <p:pic>
              <p:nvPicPr>
                <p:cNvPr id="29" name="Picture 28" descr="j0431566.png"/>
                <p:cNvPicPr>
                  <a:picLocks noChangeAspect="1"/>
                </p:cNvPicPr>
                <p:nvPr/>
              </p:nvPicPr>
              <p:blipFill>
                <a:blip r:embed="rId18" cstate="screen"/>
                <a:stretch>
                  <a:fillRect/>
                </a:stretch>
              </p:blipFill>
              <p:spPr>
                <a:xfrm flipH="1">
                  <a:off x="4007261" y="5103888"/>
                  <a:ext cx="338824" cy="335563"/>
                </a:xfrm>
                <a:prstGeom prst="rect">
                  <a:avLst/>
                </a:prstGeom>
              </p:spPr>
            </p:pic>
            <p:pic>
              <p:nvPicPr>
                <p:cNvPr id="30" name="Picture 29" descr="j0431566.png"/>
                <p:cNvPicPr>
                  <a:picLocks noChangeAspect="1"/>
                </p:cNvPicPr>
                <p:nvPr/>
              </p:nvPicPr>
              <p:blipFill>
                <a:blip r:embed="rId18" cstate="screen"/>
                <a:stretch>
                  <a:fillRect/>
                </a:stretch>
              </p:blipFill>
              <p:spPr>
                <a:xfrm flipH="1">
                  <a:off x="3664361" y="5103888"/>
                  <a:ext cx="338824" cy="335563"/>
                </a:xfrm>
                <a:prstGeom prst="rect">
                  <a:avLst/>
                </a:prstGeom>
              </p:spPr>
            </p:pic>
            <p:pic>
              <p:nvPicPr>
                <p:cNvPr id="31" name="Picture 30" descr="j0431566.png"/>
                <p:cNvPicPr>
                  <a:picLocks noChangeAspect="1"/>
                </p:cNvPicPr>
                <p:nvPr/>
              </p:nvPicPr>
              <p:blipFill>
                <a:blip r:embed="rId18" cstate="screen"/>
                <a:stretch>
                  <a:fillRect/>
                </a:stretch>
              </p:blipFill>
              <p:spPr>
                <a:xfrm flipH="1">
                  <a:off x="3321461" y="5103888"/>
                  <a:ext cx="338824" cy="335563"/>
                </a:xfrm>
                <a:prstGeom prst="rect">
                  <a:avLst/>
                </a:prstGeom>
              </p:spPr>
            </p:pic>
            <p:pic>
              <p:nvPicPr>
                <p:cNvPr id="32" name="Picture 31" descr="j0431566.png"/>
                <p:cNvPicPr>
                  <a:picLocks noChangeAspect="1"/>
                </p:cNvPicPr>
                <p:nvPr/>
              </p:nvPicPr>
              <p:blipFill>
                <a:blip r:embed="rId18" cstate="screen"/>
                <a:stretch>
                  <a:fillRect/>
                </a:stretch>
              </p:blipFill>
              <p:spPr>
                <a:xfrm flipH="1">
                  <a:off x="2635661" y="5103888"/>
                  <a:ext cx="338824" cy="335563"/>
                </a:xfrm>
                <a:prstGeom prst="rect">
                  <a:avLst/>
                </a:prstGeom>
              </p:spPr>
            </p:pic>
            <p:pic>
              <p:nvPicPr>
                <p:cNvPr id="33" name="Picture 32" descr="building store retail store small business white.png"/>
                <p:cNvPicPr>
                  <a:picLocks noChangeAspect="1"/>
                </p:cNvPicPr>
                <p:nvPr/>
              </p:nvPicPr>
              <p:blipFill>
                <a:blip r:embed="rId19" cstate="screen"/>
                <a:stretch>
                  <a:fillRect/>
                </a:stretch>
              </p:blipFill>
              <p:spPr>
                <a:xfrm>
                  <a:off x="3431685" y="5942914"/>
                  <a:ext cx="990600" cy="899320"/>
                </a:xfrm>
                <a:prstGeom prst="rect">
                  <a:avLst/>
                </a:prstGeom>
              </p:spPr>
            </p:pic>
            <p:pic>
              <p:nvPicPr>
                <p:cNvPr id="34" name="Picture 13" descr="E:\Artwork_Imagery\Icons - Illustrations\documents folders Pages\data page.png"/>
                <p:cNvPicPr>
                  <a:picLocks noChangeAspect="1" noChangeArrowheads="1"/>
                </p:cNvPicPr>
                <p:nvPr/>
              </p:nvPicPr>
              <p:blipFill>
                <a:blip r:embed="rId20" cstate="print"/>
                <a:srcRect/>
                <a:stretch>
                  <a:fillRect/>
                </a:stretch>
              </p:blipFill>
              <p:spPr bwMode="auto">
                <a:xfrm>
                  <a:off x="2288685" y="6170688"/>
                  <a:ext cx="114196" cy="137160"/>
                </a:xfrm>
                <a:prstGeom prst="rect">
                  <a:avLst/>
                </a:prstGeom>
                <a:noFill/>
              </p:spPr>
            </p:pic>
            <p:pic>
              <p:nvPicPr>
                <p:cNvPr id="35" name="Picture 12" descr="E:\Artwork_Imagery\Icons - Illustrations\_XML ICONS\Database blue.png"/>
                <p:cNvPicPr>
                  <a:picLocks noChangeAspect="1" noChangeArrowheads="1"/>
                </p:cNvPicPr>
                <p:nvPr/>
              </p:nvPicPr>
              <p:blipFill>
                <a:blip r:embed="rId21" cstate="print"/>
                <a:srcRect/>
                <a:stretch>
                  <a:fillRect/>
                </a:stretch>
              </p:blipFill>
              <p:spPr bwMode="auto">
                <a:xfrm>
                  <a:off x="2898285" y="6323088"/>
                  <a:ext cx="146050" cy="175969"/>
                </a:xfrm>
                <a:prstGeom prst="rect">
                  <a:avLst/>
                </a:prstGeom>
                <a:noFill/>
              </p:spPr>
            </p:pic>
            <p:pic>
              <p:nvPicPr>
                <p:cNvPr id="36" name="Picture 7"/>
                <p:cNvPicPr>
                  <a:picLocks noChangeAspect="1" noChangeArrowheads="1"/>
                </p:cNvPicPr>
                <p:nvPr/>
              </p:nvPicPr>
              <p:blipFill>
                <a:blip r:embed="rId22"/>
                <a:srcRect/>
                <a:stretch>
                  <a:fillRect/>
                </a:stretch>
              </p:blipFill>
              <p:spPr bwMode="auto">
                <a:xfrm>
                  <a:off x="2593485" y="6246888"/>
                  <a:ext cx="152400" cy="152400"/>
                </a:xfrm>
                <a:prstGeom prst="rect">
                  <a:avLst/>
                </a:prstGeom>
                <a:noFill/>
                <a:ln w="9525">
                  <a:noFill/>
                  <a:miter lim="800000"/>
                  <a:headEnd/>
                  <a:tailEnd/>
                </a:ln>
                <a:effectLst/>
              </p:spPr>
            </p:pic>
            <p:pic>
              <p:nvPicPr>
                <p:cNvPr id="37" name="Picture 9"/>
                <p:cNvPicPr>
                  <a:picLocks noChangeAspect="1" noChangeArrowheads="1"/>
                </p:cNvPicPr>
                <p:nvPr/>
              </p:nvPicPr>
              <p:blipFill>
                <a:blip r:embed="rId23"/>
                <a:srcRect/>
                <a:stretch>
                  <a:fillRect/>
                </a:stretch>
              </p:blipFill>
              <p:spPr bwMode="auto">
                <a:xfrm>
                  <a:off x="3279285" y="6475488"/>
                  <a:ext cx="123825" cy="104775"/>
                </a:xfrm>
                <a:prstGeom prst="rect">
                  <a:avLst/>
                </a:prstGeom>
                <a:noFill/>
                <a:ln w="9525">
                  <a:noFill/>
                  <a:miter lim="800000"/>
                  <a:headEnd/>
                  <a:tailEnd/>
                </a:ln>
                <a:effectLst/>
              </p:spPr>
            </p:pic>
            <p:pic>
              <p:nvPicPr>
                <p:cNvPr id="38" name="Picture 8"/>
                <p:cNvPicPr>
                  <a:picLocks noChangeAspect="1" noChangeArrowheads="1"/>
                </p:cNvPicPr>
                <p:nvPr/>
              </p:nvPicPr>
              <p:blipFill>
                <a:blip r:embed="rId24"/>
                <a:srcRect/>
                <a:stretch>
                  <a:fillRect/>
                </a:stretch>
              </p:blipFill>
              <p:spPr bwMode="auto">
                <a:xfrm>
                  <a:off x="1907685" y="6094488"/>
                  <a:ext cx="133350" cy="152400"/>
                </a:xfrm>
                <a:prstGeom prst="rect">
                  <a:avLst/>
                </a:prstGeom>
                <a:noFill/>
                <a:ln w="9525">
                  <a:noFill/>
                  <a:miter lim="800000"/>
                  <a:headEnd/>
                  <a:tailEnd/>
                </a:ln>
                <a:effectLst/>
              </p:spPr>
            </p:pic>
            <p:pic>
              <p:nvPicPr>
                <p:cNvPr id="39" name="Picture 10"/>
                <p:cNvPicPr>
                  <a:picLocks noChangeAspect="1" noChangeArrowheads="1"/>
                </p:cNvPicPr>
                <p:nvPr/>
              </p:nvPicPr>
              <p:blipFill>
                <a:blip r:embed="rId25"/>
                <a:srcRect/>
                <a:stretch>
                  <a:fillRect/>
                </a:stretch>
              </p:blipFill>
              <p:spPr bwMode="auto">
                <a:xfrm>
                  <a:off x="1602885" y="6018288"/>
                  <a:ext cx="152400" cy="152400"/>
                </a:xfrm>
                <a:prstGeom prst="rect">
                  <a:avLst/>
                </a:prstGeom>
                <a:noFill/>
                <a:ln w="9525">
                  <a:noFill/>
                  <a:miter lim="800000"/>
                  <a:headEnd/>
                  <a:tailEnd/>
                </a:ln>
                <a:effectLst/>
              </p:spPr>
            </p:pic>
            <p:pic>
              <p:nvPicPr>
                <p:cNvPr id="40" name="Picture 7"/>
                <p:cNvPicPr>
                  <a:picLocks noChangeAspect="1" noChangeArrowheads="1"/>
                </p:cNvPicPr>
                <p:nvPr/>
              </p:nvPicPr>
              <p:blipFill>
                <a:blip r:embed="rId22"/>
                <a:srcRect/>
                <a:stretch>
                  <a:fillRect/>
                </a:stretch>
              </p:blipFill>
              <p:spPr bwMode="auto">
                <a:xfrm>
                  <a:off x="3323735" y="5813433"/>
                  <a:ext cx="152400" cy="152400"/>
                </a:xfrm>
                <a:prstGeom prst="rect">
                  <a:avLst/>
                </a:prstGeom>
                <a:noFill/>
                <a:ln w="9525">
                  <a:noFill/>
                  <a:miter lim="800000"/>
                  <a:headEnd/>
                  <a:tailEnd/>
                </a:ln>
                <a:effectLst/>
              </p:spPr>
            </p:pic>
            <p:pic>
              <p:nvPicPr>
                <p:cNvPr id="41" name="Picture 8"/>
                <p:cNvPicPr>
                  <a:picLocks noChangeAspect="1" noChangeArrowheads="1"/>
                </p:cNvPicPr>
                <p:nvPr/>
              </p:nvPicPr>
              <p:blipFill>
                <a:blip r:embed="rId24"/>
                <a:srcRect/>
                <a:stretch>
                  <a:fillRect/>
                </a:stretch>
              </p:blipFill>
              <p:spPr bwMode="auto">
                <a:xfrm>
                  <a:off x="3342785" y="5624588"/>
                  <a:ext cx="133350" cy="152400"/>
                </a:xfrm>
                <a:prstGeom prst="rect">
                  <a:avLst/>
                </a:prstGeom>
                <a:noFill/>
                <a:ln w="9525">
                  <a:noFill/>
                  <a:miter lim="800000"/>
                  <a:headEnd/>
                  <a:tailEnd/>
                </a:ln>
                <a:effectLst/>
              </p:spPr>
            </p:pic>
            <p:pic>
              <p:nvPicPr>
                <p:cNvPr id="42" name="Picture 10"/>
                <p:cNvPicPr>
                  <a:picLocks noChangeAspect="1" noChangeArrowheads="1"/>
                </p:cNvPicPr>
                <p:nvPr/>
              </p:nvPicPr>
              <p:blipFill>
                <a:blip r:embed="rId25"/>
                <a:srcRect/>
                <a:stretch>
                  <a:fillRect/>
                </a:stretch>
              </p:blipFill>
              <p:spPr bwMode="auto">
                <a:xfrm>
                  <a:off x="3552335" y="5813433"/>
                  <a:ext cx="152400" cy="152400"/>
                </a:xfrm>
                <a:prstGeom prst="rect">
                  <a:avLst/>
                </a:prstGeom>
                <a:noFill/>
                <a:ln w="9525">
                  <a:noFill/>
                  <a:miter lim="800000"/>
                  <a:headEnd/>
                  <a:tailEnd/>
                </a:ln>
                <a:effectLst/>
              </p:spPr>
            </p:pic>
            <p:pic>
              <p:nvPicPr>
                <p:cNvPr id="43" name="Picture 11"/>
                <p:cNvPicPr>
                  <a:picLocks noChangeAspect="1" noChangeArrowheads="1"/>
                </p:cNvPicPr>
                <p:nvPr/>
              </p:nvPicPr>
              <p:blipFill>
                <a:blip r:embed="rId26"/>
                <a:srcRect/>
                <a:stretch>
                  <a:fillRect/>
                </a:stretch>
              </p:blipFill>
              <p:spPr bwMode="auto">
                <a:xfrm>
                  <a:off x="3552335" y="5624588"/>
                  <a:ext cx="152400" cy="152400"/>
                </a:xfrm>
                <a:prstGeom prst="rect">
                  <a:avLst/>
                </a:prstGeom>
                <a:noFill/>
                <a:ln w="9525">
                  <a:noFill/>
                  <a:miter lim="800000"/>
                  <a:headEnd/>
                  <a:tailEnd/>
                </a:ln>
                <a:effectLst/>
              </p:spPr>
            </p:pic>
            <p:pic>
              <p:nvPicPr>
                <p:cNvPr id="44" name="Picture 6" descr="E:\Artwork_Imagery\Shapes\Cylinder\transparent cylinder blue.png"/>
                <p:cNvPicPr>
                  <a:picLocks noChangeAspect="1" noChangeArrowheads="1"/>
                </p:cNvPicPr>
                <p:nvPr/>
              </p:nvPicPr>
              <p:blipFill>
                <a:blip r:embed="rId27" cstate="print"/>
                <a:srcRect/>
                <a:stretch>
                  <a:fillRect/>
                </a:stretch>
              </p:blipFill>
              <p:spPr bwMode="auto">
                <a:xfrm>
                  <a:off x="3126885" y="5561088"/>
                  <a:ext cx="838200" cy="457200"/>
                </a:xfrm>
                <a:prstGeom prst="rect">
                  <a:avLst/>
                </a:prstGeom>
                <a:noFill/>
              </p:spPr>
            </p:pic>
            <p:cxnSp>
              <p:nvCxnSpPr>
                <p:cNvPr id="45" name="Straight Connector 44"/>
                <p:cNvCxnSpPr/>
                <p:nvPr/>
              </p:nvCxnSpPr>
              <p:spPr>
                <a:xfrm>
                  <a:off x="2822085" y="5332488"/>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147649" y="5353252"/>
                  <a:ext cx="228600" cy="18707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4" idx="0"/>
                </p:cNvCxnSpPr>
                <p:nvPr/>
              </p:nvCxnSpPr>
              <p:spPr>
                <a:xfrm rot="16200000" flipH="1">
                  <a:off x="3413429" y="5428532"/>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657651" y="5389652"/>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V="1">
                  <a:off x="3736485" y="5395686"/>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50" name="Picture 7"/>
                <p:cNvPicPr>
                  <a:picLocks noChangeAspect="1" noChangeArrowheads="1"/>
                </p:cNvPicPr>
                <p:nvPr/>
              </p:nvPicPr>
              <p:blipFill>
                <a:blip r:embed="rId22"/>
                <a:srcRect/>
                <a:stretch>
                  <a:fillRect/>
                </a:stretch>
              </p:blipFill>
              <p:spPr bwMode="auto">
                <a:xfrm>
                  <a:off x="3736485" y="5713488"/>
                  <a:ext cx="152400" cy="152400"/>
                </a:xfrm>
                <a:prstGeom prst="rect">
                  <a:avLst/>
                </a:prstGeom>
                <a:noFill/>
                <a:ln w="9525">
                  <a:noFill/>
                  <a:miter lim="800000"/>
                  <a:headEnd/>
                  <a:tailEnd/>
                </a:ln>
                <a:effectLst/>
              </p:spPr>
            </p:pic>
            <p:pic>
              <p:nvPicPr>
                <p:cNvPr id="51" name="Picture 10"/>
                <p:cNvPicPr>
                  <a:picLocks noChangeAspect="1" noChangeArrowheads="1"/>
                </p:cNvPicPr>
                <p:nvPr/>
              </p:nvPicPr>
              <p:blipFill>
                <a:blip r:embed="rId25"/>
                <a:srcRect/>
                <a:stretch>
                  <a:fillRect/>
                </a:stretch>
              </p:blipFill>
              <p:spPr bwMode="auto">
                <a:xfrm>
                  <a:off x="3126885" y="5713488"/>
                  <a:ext cx="152400" cy="152400"/>
                </a:xfrm>
                <a:prstGeom prst="rect">
                  <a:avLst/>
                </a:prstGeom>
                <a:noFill/>
                <a:ln w="9525">
                  <a:noFill/>
                  <a:miter lim="800000"/>
                  <a:headEnd/>
                  <a:tailEnd/>
                </a:ln>
                <a:effectLst/>
              </p:spPr>
            </p:pic>
            <p:pic>
              <p:nvPicPr>
                <p:cNvPr id="52" name="Picture 10"/>
                <p:cNvPicPr>
                  <a:picLocks noChangeAspect="1" noChangeArrowheads="1"/>
                </p:cNvPicPr>
                <p:nvPr/>
              </p:nvPicPr>
              <p:blipFill>
                <a:blip r:embed="rId25"/>
                <a:srcRect/>
                <a:stretch>
                  <a:fillRect/>
                </a:stretch>
              </p:blipFill>
              <p:spPr bwMode="auto">
                <a:xfrm>
                  <a:off x="2745885" y="5148189"/>
                  <a:ext cx="152400" cy="152400"/>
                </a:xfrm>
                <a:prstGeom prst="rect">
                  <a:avLst/>
                </a:prstGeom>
                <a:noFill/>
                <a:ln w="9525">
                  <a:noFill/>
                  <a:miter lim="800000"/>
                  <a:headEnd/>
                  <a:tailEnd/>
                </a:ln>
                <a:effectLst/>
              </p:spPr>
            </p:pic>
            <p:pic>
              <p:nvPicPr>
                <p:cNvPr id="53" name="Picture 7"/>
                <p:cNvPicPr>
                  <a:picLocks noChangeAspect="1" noChangeArrowheads="1"/>
                </p:cNvPicPr>
                <p:nvPr/>
              </p:nvPicPr>
              <p:blipFill>
                <a:blip r:embed="rId22"/>
                <a:srcRect/>
                <a:stretch>
                  <a:fillRect/>
                </a:stretch>
              </p:blipFill>
              <p:spPr bwMode="auto">
                <a:xfrm>
                  <a:off x="3441210" y="5148189"/>
                  <a:ext cx="152400" cy="152400"/>
                </a:xfrm>
                <a:prstGeom prst="rect">
                  <a:avLst/>
                </a:prstGeom>
                <a:noFill/>
                <a:ln w="9525">
                  <a:noFill/>
                  <a:miter lim="800000"/>
                  <a:headEnd/>
                  <a:tailEnd/>
                </a:ln>
                <a:effectLst/>
              </p:spPr>
            </p:pic>
            <p:pic>
              <p:nvPicPr>
                <p:cNvPr id="54" name="Picture 8"/>
                <p:cNvPicPr>
                  <a:picLocks noChangeAspect="1" noChangeArrowheads="1"/>
                </p:cNvPicPr>
                <p:nvPr/>
              </p:nvPicPr>
              <p:blipFill>
                <a:blip r:embed="rId24"/>
                <a:srcRect/>
                <a:stretch>
                  <a:fillRect/>
                </a:stretch>
              </p:blipFill>
              <p:spPr bwMode="auto">
                <a:xfrm>
                  <a:off x="4136535" y="5148189"/>
                  <a:ext cx="133350" cy="152400"/>
                </a:xfrm>
                <a:prstGeom prst="rect">
                  <a:avLst/>
                </a:prstGeom>
                <a:noFill/>
                <a:ln w="9525">
                  <a:noFill/>
                  <a:miter lim="800000"/>
                  <a:headEnd/>
                  <a:tailEnd/>
                </a:ln>
                <a:effectLst/>
              </p:spPr>
            </p:pic>
            <p:pic>
              <p:nvPicPr>
                <p:cNvPr id="55" name="Picture 11"/>
                <p:cNvPicPr>
                  <a:picLocks noChangeAspect="1" noChangeArrowheads="1"/>
                </p:cNvPicPr>
                <p:nvPr/>
              </p:nvPicPr>
              <p:blipFill>
                <a:blip r:embed="rId26"/>
                <a:srcRect/>
                <a:stretch>
                  <a:fillRect/>
                </a:stretch>
              </p:blipFill>
              <p:spPr bwMode="auto">
                <a:xfrm>
                  <a:off x="3093547" y="5148189"/>
                  <a:ext cx="152400" cy="152400"/>
                </a:xfrm>
                <a:prstGeom prst="rect">
                  <a:avLst/>
                </a:prstGeom>
                <a:noFill/>
                <a:ln w="9525">
                  <a:noFill/>
                  <a:miter lim="800000"/>
                  <a:headEnd/>
                  <a:tailEnd/>
                </a:ln>
                <a:effectLst/>
              </p:spPr>
            </p:pic>
            <p:pic>
              <p:nvPicPr>
                <p:cNvPr id="56" name="Picture 11"/>
                <p:cNvPicPr>
                  <a:picLocks noChangeAspect="1" noChangeArrowheads="1"/>
                </p:cNvPicPr>
                <p:nvPr/>
              </p:nvPicPr>
              <p:blipFill>
                <a:blip r:embed="rId26"/>
                <a:srcRect/>
                <a:stretch>
                  <a:fillRect/>
                </a:stretch>
              </p:blipFill>
              <p:spPr bwMode="auto">
                <a:xfrm>
                  <a:off x="3788873" y="5148189"/>
                  <a:ext cx="152400" cy="152400"/>
                </a:xfrm>
                <a:prstGeom prst="rect">
                  <a:avLst/>
                </a:prstGeom>
                <a:noFill/>
                <a:ln w="9525">
                  <a:noFill/>
                  <a:miter lim="800000"/>
                  <a:headEnd/>
                  <a:tailEnd/>
                </a:ln>
                <a:effectLst/>
              </p:spPr>
            </p:pic>
          </p:grpSp>
        </p:grpSp>
        <p:grpSp>
          <p:nvGrpSpPr>
            <p:cNvPr id="12" name="Group 91"/>
            <p:cNvGrpSpPr/>
            <p:nvPr/>
          </p:nvGrpSpPr>
          <p:grpSpPr>
            <a:xfrm>
              <a:off x="420692" y="5270735"/>
              <a:ext cx="4240477" cy="1437935"/>
              <a:chOff x="230192" y="5270735"/>
              <a:chExt cx="4240477" cy="1437935"/>
            </a:xfrm>
          </p:grpSpPr>
          <p:sp>
            <p:nvSpPr>
              <p:cNvPr id="84" name="TextBox 11277"/>
              <p:cNvSpPr txBox="1">
                <a:spLocks noChangeArrowheads="1"/>
              </p:cNvSpPr>
              <p:nvPr/>
            </p:nvSpPr>
            <p:spPr bwMode="auto">
              <a:xfrm>
                <a:off x="230192" y="5270735"/>
                <a:ext cx="4240477" cy="332399"/>
              </a:xfrm>
              <a:prstGeom prst="rect">
                <a:avLst/>
              </a:prstGeom>
              <a:noFill/>
              <a:ln w="9525">
                <a:noFill/>
                <a:miter lim="800000"/>
                <a:headEnd/>
                <a:tailEnd/>
              </a:ln>
            </p:spPr>
            <p:txBody>
              <a:bodyPr wrap="square" lIns="0" tIns="0" rIns="0" bIns="0" anchor="ctr">
                <a:spAutoFit/>
              </a:bodyPr>
              <a:lstStyle/>
              <a:p>
                <a:pPr algn="ctr" fontAlgn="base">
                  <a:lnSpc>
                    <a:spcPct val="90000"/>
                  </a:lnSpc>
                  <a:spcBef>
                    <a:spcPct val="0"/>
                  </a:spcBef>
                  <a:spcAft>
                    <a:spcPct val="0"/>
                  </a:spcAft>
                  <a:defRPr/>
                </a:pPr>
                <a:r>
                  <a:rPr lang="en-US" sz="2400" b="1" dirty="0" smtClean="0">
                    <a:latin typeface="Segoe Semibold" pitchFamily="34" charset="0"/>
                  </a:rPr>
                  <a:t>DirectAccess</a:t>
                </a:r>
                <a:endParaRPr lang="en-US" sz="2400" b="1" dirty="0">
                  <a:latin typeface="Segoe Semibold" pitchFamily="34" charset="0"/>
                </a:endParaRPr>
              </a:p>
            </p:txBody>
          </p:sp>
          <p:grpSp>
            <p:nvGrpSpPr>
              <p:cNvPr id="57" name="Group 88"/>
              <p:cNvGrpSpPr/>
              <p:nvPr/>
            </p:nvGrpSpPr>
            <p:grpSpPr>
              <a:xfrm>
                <a:off x="993091" y="5578106"/>
                <a:ext cx="3247076" cy="1130564"/>
                <a:chOff x="6473802" y="4058816"/>
                <a:chExt cx="4593775" cy="1599456"/>
              </a:xfrm>
            </p:grpSpPr>
            <p:pic>
              <p:nvPicPr>
                <p:cNvPr id="70" name="Picture 69" descr="dome.png"/>
                <p:cNvPicPr>
                  <a:picLocks noChangeAspect="1"/>
                </p:cNvPicPr>
                <p:nvPr/>
              </p:nvPicPr>
              <p:blipFill>
                <a:blip r:embed="rId28"/>
                <a:stretch>
                  <a:fillRect/>
                </a:stretch>
              </p:blipFill>
              <p:spPr>
                <a:xfrm>
                  <a:off x="6473802" y="4058816"/>
                  <a:ext cx="2103121" cy="1292051"/>
                </a:xfrm>
                <a:prstGeom prst="rect">
                  <a:avLst/>
                </a:prstGeom>
              </p:spPr>
            </p:pic>
            <p:pic>
              <p:nvPicPr>
                <p:cNvPr id="71" name="Picture 14" descr="\\eventsql\dvd\Online_ART\DVD_ART34\Artwork_Imagery\Icons - Illustrations\_WINDOWS VISTA ICONS\Digital Locker lock locked.png"/>
                <p:cNvPicPr>
                  <a:picLocks noChangeAspect="1" noChangeArrowheads="1"/>
                </p:cNvPicPr>
                <p:nvPr/>
              </p:nvPicPr>
              <p:blipFill>
                <a:blip r:embed="rId29" cstate="print"/>
                <a:srcRect/>
                <a:stretch>
                  <a:fillRect/>
                </a:stretch>
              </p:blipFill>
              <p:spPr bwMode="auto">
                <a:xfrm>
                  <a:off x="8700397" y="4529463"/>
                  <a:ext cx="689753" cy="689753"/>
                </a:xfrm>
                <a:prstGeom prst="rect">
                  <a:avLst/>
                </a:prstGeom>
                <a:noFill/>
              </p:spPr>
            </p:pic>
            <p:pic>
              <p:nvPicPr>
                <p:cNvPr id="72" name="Picture 71" descr="house home yellow.png"/>
                <p:cNvPicPr>
                  <a:picLocks noChangeAspect="1"/>
                </p:cNvPicPr>
                <p:nvPr/>
              </p:nvPicPr>
              <p:blipFill>
                <a:blip r:embed="rId30" cstate="print"/>
                <a:stretch>
                  <a:fillRect/>
                </a:stretch>
              </p:blipFill>
              <p:spPr>
                <a:xfrm>
                  <a:off x="9550806" y="4300487"/>
                  <a:ext cx="990601" cy="990601"/>
                </a:xfrm>
                <a:prstGeom prst="rect">
                  <a:avLst/>
                </a:prstGeom>
              </p:spPr>
            </p:pic>
            <p:pic>
              <p:nvPicPr>
                <p:cNvPr id="7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1" cstate="print"/>
                <a:srcRect r="-600" b="-6222"/>
                <a:stretch>
                  <a:fillRect/>
                </a:stretch>
              </p:blipFill>
              <p:spPr bwMode="auto">
                <a:xfrm>
                  <a:off x="9319111" y="4714568"/>
                  <a:ext cx="651464" cy="527208"/>
                </a:xfrm>
                <a:prstGeom prst="rect">
                  <a:avLst/>
                </a:prstGeom>
                <a:noFill/>
                <a:effectLst>
                  <a:outerShdw blurRad="50800" dist="38100" dir="2700000" algn="tl" rotWithShape="0">
                    <a:prstClr val="black">
                      <a:alpha val="40000"/>
                    </a:prstClr>
                  </a:outerShdw>
                </a:effectLst>
              </p:spPr>
            </p:pic>
            <p:sp>
              <p:nvSpPr>
                <p:cNvPr id="74" name="TextBox 73"/>
                <p:cNvSpPr txBox="1"/>
                <p:nvPr/>
              </p:nvSpPr>
              <p:spPr>
                <a:xfrm>
                  <a:off x="9758016" y="5222847"/>
                  <a:ext cx="1309561" cy="435425"/>
                </a:xfrm>
                <a:prstGeom prst="rect">
                  <a:avLst/>
                </a:prstGeom>
                <a:noFill/>
              </p:spPr>
              <p:txBody>
                <a:bodyPr wrap="none" rtlCol="0">
                  <a:spAutoFit/>
                </a:bodyPr>
                <a:lstStyle/>
                <a:p>
                  <a:r>
                    <a:rPr lang="en-US" sz="1400" b="1" dirty="0" smtClean="0">
                      <a:solidFill>
                        <a:schemeClr val="tx1"/>
                      </a:solidFill>
                    </a:rPr>
                    <a:t>Home</a:t>
                  </a:r>
                  <a:endParaRPr lang="en-US" sz="1400" b="1" dirty="0">
                    <a:solidFill>
                      <a:schemeClr val="tx1"/>
                    </a:solidFill>
                  </a:endParaRPr>
                </a:p>
              </p:txBody>
            </p:sp>
            <p:pic>
              <p:nvPicPr>
                <p:cNvPr id="75" name="Rectangle 11300"/>
                <p:cNvPicPr>
                  <a:picLocks noChangeAspect="1" noChangeArrowheads="1"/>
                </p:cNvPicPr>
                <p:nvPr/>
              </p:nvPicPr>
              <p:blipFill>
                <a:blip r:embed="rId32"/>
                <a:srcRect/>
                <a:stretch>
                  <a:fillRect/>
                </a:stretch>
              </p:blipFill>
              <p:spPr bwMode="auto">
                <a:xfrm>
                  <a:off x="7082323" y="4192441"/>
                  <a:ext cx="282913" cy="508901"/>
                </a:xfrm>
                <a:prstGeom prst="rect">
                  <a:avLst/>
                </a:prstGeom>
                <a:noFill/>
                <a:ln w="9525">
                  <a:noFill/>
                  <a:miter lim="800000"/>
                  <a:headEnd/>
                  <a:tailEnd/>
                </a:ln>
              </p:spPr>
            </p:pic>
            <p:pic>
              <p:nvPicPr>
                <p:cNvPr id="76" name="Rectangle 11297"/>
                <p:cNvPicPr>
                  <a:picLocks noChangeAspect="1" noChangeArrowheads="1"/>
                </p:cNvPicPr>
                <p:nvPr/>
              </p:nvPicPr>
              <p:blipFill>
                <a:blip r:embed="rId33"/>
                <a:srcRect/>
                <a:stretch>
                  <a:fillRect/>
                </a:stretch>
              </p:blipFill>
              <p:spPr bwMode="auto">
                <a:xfrm>
                  <a:off x="7598661" y="4167942"/>
                  <a:ext cx="376177" cy="506584"/>
                </a:xfrm>
                <a:prstGeom prst="rect">
                  <a:avLst/>
                </a:prstGeom>
                <a:noFill/>
                <a:ln w="9525">
                  <a:noFill/>
                  <a:miter lim="800000"/>
                  <a:headEnd/>
                  <a:tailEnd/>
                </a:ln>
              </p:spPr>
            </p:pic>
            <p:pic>
              <p:nvPicPr>
                <p:cNvPr id="77" name="Rectangle 11289"/>
                <p:cNvPicPr>
                  <a:picLocks noChangeAspect="1" noChangeArrowheads="1"/>
                </p:cNvPicPr>
                <p:nvPr/>
              </p:nvPicPr>
              <p:blipFill>
                <a:blip r:embed="rId34" cstate="print"/>
                <a:srcRect/>
                <a:stretch>
                  <a:fillRect/>
                </a:stretch>
              </p:blipFill>
              <p:spPr bwMode="auto">
                <a:xfrm>
                  <a:off x="6755637" y="4559403"/>
                  <a:ext cx="417976" cy="516054"/>
                </a:xfrm>
                <a:prstGeom prst="rect">
                  <a:avLst/>
                </a:prstGeom>
                <a:noFill/>
                <a:ln w="9525">
                  <a:noFill/>
                  <a:miter lim="800000"/>
                  <a:headEnd/>
                  <a:tailEnd/>
                </a:ln>
              </p:spPr>
            </p:pic>
            <p:pic>
              <p:nvPicPr>
                <p:cNvPr id="78"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1" cstate="print"/>
                <a:srcRect r="-600" b="-6222"/>
                <a:stretch>
                  <a:fillRect/>
                </a:stretch>
              </p:blipFill>
              <p:spPr bwMode="auto">
                <a:xfrm>
                  <a:off x="7302685" y="4799150"/>
                  <a:ext cx="651465" cy="527208"/>
                </a:xfrm>
                <a:prstGeom prst="rect">
                  <a:avLst/>
                </a:prstGeom>
                <a:noFill/>
                <a:effectLst>
                  <a:outerShdw blurRad="50800" dist="38100" dir="2700000" algn="tl" rotWithShape="0">
                    <a:prstClr val="black">
                      <a:alpha val="40000"/>
                    </a:prstClr>
                  </a:outerShdw>
                </a:effectLst>
              </p:spPr>
            </p:pic>
            <p:pic>
              <p:nvPicPr>
                <p:cNvPr id="79" name="Rectangle 11298"/>
                <p:cNvPicPr>
                  <a:picLocks noChangeAspect="1" noChangeArrowheads="1"/>
                </p:cNvPicPr>
                <p:nvPr/>
              </p:nvPicPr>
              <p:blipFill>
                <a:blip r:embed="rId35"/>
                <a:srcRect/>
                <a:stretch>
                  <a:fillRect/>
                </a:stretch>
              </p:blipFill>
              <p:spPr bwMode="auto">
                <a:xfrm>
                  <a:off x="7973972" y="4532583"/>
                  <a:ext cx="376177" cy="473558"/>
                </a:xfrm>
                <a:prstGeom prst="rect">
                  <a:avLst/>
                </a:prstGeom>
                <a:noFill/>
                <a:ln w="9525">
                  <a:noFill/>
                  <a:miter lim="800000"/>
                  <a:headEnd/>
                  <a:tailEnd/>
                </a:ln>
              </p:spPr>
            </p:pic>
            <p:sp>
              <p:nvSpPr>
                <p:cNvPr id="80" name="TextBox 79"/>
                <p:cNvSpPr txBox="1"/>
                <p:nvPr/>
              </p:nvSpPr>
              <p:spPr>
                <a:xfrm>
                  <a:off x="7216377" y="5222846"/>
                  <a:ext cx="1309561" cy="435425"/>
                </a:xfrm>
                <a:prstGeom prst="rect">
                  <a:avLst/>
                </a:prstGeom>
                <a:noFill/>
              </p:spPr>
              <p:txBody>
                <a:bodyPr wrap="none" rtlCol="0">
                  <a:spAutoFit/>
                </a:bodyPr>
                <a:lstStyle/>
                <a:p>
                  <a:r>
                    <a:rPr lang="en-US" sz="1400" b="1" dirty="0" smtClean="0">
                      <a:solidFill>
                        <a:schemeClr val="tx1"/>
                      </a:solidFill>
                    </a:rPr>
                    <a:t>Office</a:t>
                  </a:r>
                  <a:endParaRPr lang="en-US" sz="1400" b="1" dirty="0">
                    <a:solidFill>
                      <a:schemeClr val="tx1"/>
                    </a:solidFill>
                  </a:endParaRPr>
                </a:p>
              </p:txBody>
            </p:sp>
            <p:sp>
              <p:nvSpPr>
                <p:cNvPr id="81" name="Freeform 10"/>
                <p:cNvSpPr>
                  <a:spLocks/>
                </p:cNvSpPr>
                <p:nvPr/>
              </p:nvSpPr>
              <p:spPr bwMode="auto">
                <a:xfrm>
                  <a:off x="8293463" y="4231482"/>
                  <a:ext cx="1371601" cy="473029"/>
                </a:xfrm>
                <a:custGeom>
                  <a:avLst/>
                  <a:gdLst/>
                  <a:ahLst/>
                  <a:cxnLst>
                    <a:cxn ang="0">
                      <a:pos x="194" y="839"/>
                    </a:cxn>
                    <a:cxn ang="0">
                      <a:pos x="848" y="143"/>
                    </a:cxn>
                    <a:cxn ang="0">
                      <a:pos x="1497" y="856"/>
                    </a:cxn>
                    <a:cxn ang="0">
                      <a:pos x="1394" y="834"/>
                    </a:cxn>
                    <a:cxn ang="0">
                      <a:pos x="1593" y="1156"/>
                    </a:cxn>
                    <a:cxn ang="0">
                      <a:pos x="1794" y="835"/>
                    </a:cxn>
                    <a:cxn ang="0">
                      <a:pos x="1691" y="857"/>
                    </a:cxn>
                    <a:cxn ang="0">
                      <a:pos x="847" y="3"/>
                    </a:cxn>
                    <a:cxn ang="0">
                      <a:pos x="0" y="859"/>
                    </a:cxn>
                    <a:cxn ang="0">
                      <a:pos x="100" y="694"/>
                    </a:cxn>
                    <a:cxn ang="0">
                      <a:pos x="194" y="839"/>
                    </a:cxn>
                  </a:cxnLst>
                  <a:rect l="0" t="0" r="r" b="b"/>
                  <a:pathLst>
                    <a:path w="1794" h="1156">
                      <a:moveTo>
                        <a:pt x="194" y="839"/>
                      </a:moveTo>
                      <a:cubicBezTo>
                        <a:pt x="194" y="839"/>
                        <a:pt x="213" y="143"/>
                        <a:pt x="848" y="143"/>
                      </a:cubicBezTo>
                      <a:cubicBezTo>
                        <a:pt x="1446" y="143"/>
                        <a:pt x="1497" y="856"/>
                        <a:pt x="1497" y="856"/>
                      </a:cubicBezTo>
                      <a:cubicBezTo>
                        <a:pt x="1394" y="834"/>
                        <a:pt x="1394" y="834"/>
                        <a:pt x="1394" y="834"/>
                      </a:cubicBezTo>
                      <a:cubicBezTo>
                        <a:pt x="1593" y="1156"/>
                        <a:pt x="1593" y="1156"/>
                        <a:pt x="1593" y="1156"/>
                      </a:cubicBezTo>
                      <a:cubicBezTo>
                        <a:pt x="1794" y="835"/>
                        <a:pt x="1794" y="835"/>
                        <a:pt x="1794" y="835"/>
                      </a:cubicBezTo>
                      <a:cubicBezTo>
                        <a:pt x="1691" y="857"/>
                        <a:pt x="1691" y="857"/>
                        <a:pt x="1691" y="857"/>
                      </a:cubicBezTo>
                      <a:cubicBezTo>
                        <a:pt x="1691" y="857"/>
                        <a:pt x="1598" y="7"/>
                        <a:pt x="847" y="3"/>
                      </a:cubicBezTo>
                      <a:cubicBezTo>
                        <a:pt x="98" y="0"/>
                        <a:pt x="0" y="859"/>
                        <a:pt x="0" y="859"/>
                      </a:cubicBezTo>
                      <a:cubicBezTo>
                        <a:pt x="100" y="694"/>
                        <a:pt x="100" y="694"/>
                        <a:pt x="100" y="694"/>
                      </a:cubicBezTo>
                      <a:lnTo>
                        <a:pt x="194" y="839"/>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b="1" i="1" spc="-20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82" name="Freeform 11"/>
                <p:cNvSpPr>
                  <a:spLocks/>
                </p:cNvSpPr>
                <p:nvPr/>
              </p:nvSpPr>
              <p:spPr bwMode="auto">
                <a:xfrm>
                  <a:off x="8255671" y="4997749"/>
                  <a:ext cx="1371601" cy="515347"/>
                </a:xfrm>
                <a:custGeom>
                  <a:avLst/>
                  <a:gdLst/>
                  <a:ahLst/>
                  <a:cxnLst>
                    <a:cxn ang="0">
                      <a:pos x="1794" y="302"/>
                    </a:cxn>
                    <a:cxn ang="0">
                      <a:pos x="950" y="1156"/>
                    </a:cxn>
                    <a:cxn ang="0">
                      <a:pos x="103" y="300"/>
                    </a:cxn>
                    <a:cxn ang="0">
                      <a:pos x="0" y="322"/>
                    </a:cxn>
                    <a:cxn ang="0">
                      <a:pos x="200" y="0"/>
                    </a:cxn>
                    <a:cxn ang="0">
                      <a:pos x="400" y="322"/>
                    </a:cxn>
                    <a:cxn ang="0">
                      <a:pos x="297" y="300"/>
                    </a:cxn>
                    <a:cxn ang="0">
                      <a:pos x="951" y="1016"/>
                    </a:cxn>
                    <a:cxn ang="0">
                      <a:pos x="1600" y="320"/>
                    </a:cxn>
                    <a:cxn ang="0">
                      <a:pos x="1688" y="477"/>
                    </a:cxn>
                    <a:cxn ang="0">
                      <a:pos x="1794" y="302"/>
                    </a:cxn>
                  </a:cxnLst>
                  <a:rect l="0" t="0" r="r" b="b"/>
                  <a:pathLst>
                    <a:path w="1794" h="1159">
                      <a:moveTo>
                        <a:pt x="1794" y="302"/>
                      </a:moveTo>
                      <a:cubicBezTo>
                        <a:pt x="1794" y="302"/>
                        <a:pt x="1701" y="1152"/>
                        <a:pt x="950" y="1156"/>
                      </a:cubicBezTo>
                      <a:cubicBezTo>
                        <a:pt x="201" y="1159"/>
                        <a:pt x="103" y="300"/>
                        <a:pt x="103" y="300"/>
                      </a:cubicBezTo>
                      <a:cubicBezTo>
                        <a:pt x="0" y="322"/>
                        <a:pt x="0" y="322"/>
                        <a:pt x="0" y="322"/>
                      </a:cubicBezTo>
                      <a:cubicBezTo>
                        <a:pt x="200" y="0"/>
                        <a:pt x="200" y="0"/>
                        <a:pt x="200" y="0"/>
                      </a:cubicBezTo>
                      <a:cubicBezTo>
                        <a:pt x="400" y="322"/>
                        <a:pt x="400" y="322"/>
                        <a:pt x="400" y="322"/>
                      </a:cubicBezTo>
                      <a:cubicBezTo>
                        <a:pt x="297" y="300"/>
                        <a:pt x="297" y="300"/>
                        <a:pt x="297" y="300"/>
                      </a:cubicBezTo>
                      <a:cubicBezTo>
                        <a:pt x="297" y="300"/>
                        <a:pt x="316" y="1016"/>
                        <a:pt x="951" y="1016"/>
                      </a:cubicBezTo>
                      <a:cubicBezTo>
                        <a:pt x="1549" y="1016"/>
                        <a:pt x="1600" y="320"/>
                        <a:pt x="1600" y="320"/>
                      </a:cubicBezTo>
                      <a:cubicBezTo>
                        <a:pt x="1688" y="477"/>
                        <a:pt x="1688" y="477"/>
                        <a:pt x="1688" y="477"/>
                      </a:cubicBezTo>
                      <a:lnTo>
                        <a:pt x="1794" y="302"/>
                      </a:lnTo>
                      <a:close/>
                    </a:path>
                  </a:pathLst>
                </a:custGeom>
                <a:gradFill flip="none" rotWithShape="1">
                  <a:gsLst>
                    <a:gs pos="0">
                      <a:srgbClr val="FFFFFF"/>
                    </a:gs>
                    <a:gs pos="18000">
                      <a:srgbClr val="FFFFFF">
                        <a:alpha val="52000"/>
                      </a:srgbClr>
                    </a:gs>
                    <a:gs pos="54000">
                      <a:schemeClr val="tx1">
                        <a:lumMod val="65000"/>
                      </a:schemeClr>
                    </a:gs>
                    <a:gs pos="87000">
                      <a:schemeClr val="tx1">
                        <a:alpha val="51000"/>
                      </a:schemeClr>
                    </a:gs>
                    <a:gs pos="100000">
                      <a:srgbClr val="FFFFFF">
                        <a:alpha val="31000"/>
                      </a:srgbClr>
                    </a:gs>
                  </a:gsLst>
                  <a:lin ang="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b="1" i="1" spc="-20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pic>
              <p:nvPicPr>
                <p:cNvPr id="83" name="Picture 5" descr="E:\DVD_ART34\Artwork_Imagery\Icons - Illustrations\_WINDOWS VISTA ICONS\Green Check checkmark okay.png"/>
                <p:cNvPicPr>
                  <a:picLocks noChangeAspect="1" noChangeArrowheads="1"/>
                </p:cNvPicPr>
                <p:nvPr/>
              </p:nvPicPr>
              <p:blipFill>
                <a:blip r:embed="rId14" cstate="print"/>
                <a:srcRect/>
                <a:stretch>
                  <a:fillRect/>
                </a:stretch>
              </p:blipFill>
              <p:spPr bwMode="auto">
                <a:xfrm>
                  <a:off x="8743065" y="4108988"/>
                  <a:ext cx="397898" cy="413417"/>
                </a:xfrm>
                <a:prstGeom prst="rect">
                  <a:avLst/>
                </a:prstGeom>
                <a:noFill/>
              </p:spPr>
            </p:pic>
          </p:grpSp>
        </p:grpSp>
        <p:pic>
          <p:nvPicPr>
            <p:cNvPr id="89" name="Picture 2" descr="C:\Documents and Settings\Eva\Desktop\Windows7_h_rgb_r.png"/>
            <p:cNvPicPr>
              <a:picLocks noChangeAspect="1" noChangeArrowheads="1"/>
            </p:cNvPicPr>
            <p:nvPr/>
          </p:nvPicPr>
          <p:blipFill>
            <a:blip r:embed="rId36"/>
            <a:srcRect/>
            <a:stretch>
              <a:fillRect/>
            </a:stretch>
          </p:blipFill>
          <p:spPr bwMode="auto">
            <a:xfrm>
              <a:off x="3794153" y="4620915"/>
              <a:ext cx="2421590" cy="382356"/>
            </a:xfrm>
            <a:prstGeom prst="rect">
              <a:avLst/>
            </a:prstGeom>
            <a:ln>
              <a:noFill/>
            </a:ln>
            <a:effectLst>
              <a:outerShdw blurRad="50800" dist="38100" dir="2700000" algn="tl" rotWithShape="0">
                <a:prstClr val="black">
                  <a:alpha val="40000"/>
                </a:prstClr>
              </a:outerShdw>
            </a:effectLst>
          </p:spPr>
        </p:pic>
      </p:grpSp>
      <p:pic>
        <p:nvPicPr>
          <p:cNvPr id="88" name="Picture 3" descr="c:\Users\petermck\Pictures\DVD_ART\BoxShots_Logos\Desktop Optimization Pack\Desktop Optimzation Pack for Software Assurance logo r.png"/>
          <p:cNvPicPr>
            <a:picLocks noChangeAspect="1" noChangeArrowheads="1"/>
          </p:cNvPicPr>
          <p:nvPr/>
        </p:nvPicPr>
        <p:blipFill>
          <a:blip r:embed="rId37" cstate="screen"/>
          <a:stretch>
            <a:fillRect/>
          </a:stretch>
        </p:blipFill>
        <p:spPr bwMode="auto">
          <a:xfrm>
            <a:off x="4762145" y="4643667"/>
            <a:ext cx="1646070" cy="378309"/>
          </a:xfrm>
          <a:prstGeom prst="rect">
            <a:avLst/>
          </a:prstGeom>
          <a:noFill/>
          <a:ln>
            <a:noFill/>
          </a:ln>
        </p:spPr>
      </p:pic>
      <p:pic>
        <p:nvPicPr>
          <p:cNvPr id="94" name="Picture 2" descr="C:\Users\chajones\Desktop\Logo-MSAV.png"/>
          <p:cNvPicPr>
            <a:picLocks noChangeAspect="1" noChangeArrowheads="1"/>
          </p:cNvPicPr>
          <p:nvPr/>
        </p:nvPicPr>
        <p:blipFill>
          <a:blip r:embed="rId38" cstate="print"/>
          <a:srcRect/>
          <a:stretch>
            <a:fillRect/>
          </a:stretch>
        </p:blipFill>
        <p:spPr bwMode="auto">
          <a:xfrm>
            <a:off x="5529244" y="6357549"/>
            <a:ext cx="958971" cy="316303"/>
          </a:xfrm>
          <a:prstGeom prst="rect">
            <a:avLst/>
          </a:prstGeom>
          <a:noFill/>
        </p:spPr>
      </p:pic>
      <p:pic>
        <p:nvPicPr>
          <p:cNvPr id="95" name="Picture 2" descr="C:\Users\aheaton\AppData\Local\Microsoft\Windows\Temporary Internet Files\Content.Outlook\RUD1F8JY\EDVwithicon_wht (2).png"/>
          <p:cNvPicPr>
            <a:picLocks noChangeAspect="1" noChangeArrowheads="1"/>
          </p:cNvPicPr>
          <p:nvPr/>
        </p:nvPicPr>
        <p:blipFill>
          <a:blip r:embed="rId39" cstate="print"/>
          <a:srcRect/>
          <a:stretch>
            <a:fillRect/>
          </a:stretch>
        </p:blipFill>
        <p:spPr bwMode="auto">
          <a:xfrm>
            <a:off x="5535233" y="5906971"/>
            <a:ext cx="1206887" cy="31630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2000"/>
                                        <p:tgtEl>
                                          <p:spTgt spid="94"/>
                                        </p:tgtEl>
                                      </p:cBhvr>
                                    </p:animEffect>
                                  </p:childTnLst>
                                </p:cTn>
                              </p:par>
                              <p:par>
                                <p:cTn id="22" presetID="10"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2000"/>
                                        <p:tgtEl>
                                          <p:spTgt spid="95"/>
                                        </p:tgtEl>
                                      </p:cBhvr>
                                    </p:animEffect>
                                  </p:childTnLst>
                                </p:cTn>
                              </p:par>
                            </p:childTnLst>
                          </p:cTn>
                        </p:par>
                        <p:par>
                          <p:cTn id="25" fill="hold">
                            <p:stCondLst>
                              <p:cond delay="2500"/>
                            </p:stCondLst>
                            <p:childTnLst>
                              <p:par>
                                <p:cTn id="26" presetID="3" presetClass="entr" presetSubtype="10" fill="hold"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blinds(horizontal)">
                                      <p:cBhvr>
                                        <p:cTn id="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descr="dome.png"/>
          <p:cNvPicPr>
            <a:picLocks noChangeAspect="1"/>
          </p:cNvPicPr>
          <p:nvPr/>
        </p:nvPicPr>
        <p:blipFill>
          <a:blip r:embed="rId3" cstate="print"/>
          <a:stretch>
            <a:fillRect/>
          </a:stretch>
        </p:blipFill>
        <p:spPr>
          <a:xfrm>
            <a:off x="204717" y="2895600"/>
            <a:ext cx="2442950" cy="2209800"/>
          </a:xfrm>
          <a:prstGeom prst="rect">
            <a:avLst/>
          </a:prstGeom>
        </p:spPr>
      </p:pic>
      <p:sp>
        <p:nvSpPr>
          <p:cNvPr id="2" name="Title 1"/>
          <p:cNvSpPr>
            <a:spLocks noGrp="1"/>
          </p:cNvSpPr>
          <p:nvPr>
            <p:ph type="title"/>
          </p:nvPr>
        </p:nvSpPr>
        <p:spPr/>
        <p:txBody>
          <a:bodyPr/>
          <a:lstStyle/>
          <a:p>
            <a:r>
              <a:rPr lang="en-US" smtClean="0"/>
              <a:t>Information Worker’s World Has Been Changing</a:t>
            </a:r>
            <a:endParaRPr lang="en-US" dirty="0"/>
          </a:p>
        </p:txBody>
      </p:sp>
      <p:pic>
        <p:nvPicPr>
          <p:cNvPr id="1030" name="Picture 6" descr="\\eventsql\dvd\Online_ART\DVD_ART34\Artwork_Imagery\Icons - Illustrations\people\people icons color shadow silhouette.png"/>
          <p:cNvPicPr>
            <a:picLocks noGrp="1" noChangeAspect="1" noChangeArrowheads="1"/>
          </p:cNvPicPr>
          <p:nvPr>
            <p:ph idx="4294967295"/>
          </p:nvPr>
        </p:nvPicPr>
        <p:blipFill>
          <a:blip r:embed="rId4" cstate="print"/>
          <a:srcRect/>
          <a:stretch>
            <a:fillRect/>
          </a:stretch>
        </p:blipFill>
        <p:spPr bwMode="auto">
          <a:xfrm>
            <a:off x="2934494" y="4365625"/>
            <a:ext cx="3275012" cy="1074738"/>
          </a:xfrm>
          <a:prstGeom prst="rect">
            <a:avLst/>
          </a:prstGeom>
          <a:noFill/>
        </p:spPr>
      </p:pic>
      <p:pic>
        <p:nvPicPr>
          <p:cNvPr id="40" name="Picture 39" descr="dome.png"/>
          <p:cNvPicPr>
            <a:picLocks noChangeAspect="1"/>
          </p:cNvPicPr>
          <p:nvPr/>
        </p:nvPicPr>
        <p:blipFill>
          <a:blip r:embed="rId3" cstate="print"/>
          <a:stretch>
            <a:fillRect/>
          </a:stretch>
        </p:blipFill>
        <p:spPr>
          <a:xfrm>
            <a:off x="6477001" y="2971800"/>
            <a:ext cx="2448635" cy="2057400"/>
          </a:xfrm>
          <a:prstGeom prst="rect">
            <a:avLst/>
          </a:prstGeom>
        </p:spPr>
      </p:pic>
      <p:pic>
        <p:nvPicPr>
          <p:cNvPr id="1028" name="Picture 4" descr="\\eventsql\dvd\Online_ART\DVD_ART34\Artwork_Imagery\Icons - Illustrations\Maps Globes\binary globe world developers.png"/>
          <p:cNvPicPr>
            <a:picLocks noChangeAspect="1" noChangeArrowheads="1"/>
          </p:cNvPicPr>
          <p:nvPr/>
        </p:nvPicPr>
        <p:blipFill>
          <a:blip r:embed="rId5" cstate="print"/>
          <a:srcRect/>
          <a:stretch>
            <a:fillRect/>
          </a:stretch>
        </p:blipFill>
        <p:spPr bwMode="auto">
          <a:xfrm>
            <a:off x="7010400" y="3199722"/>
            <a:ext cx="1371600" cy="1796142"/>
          </a:xfrm>
          <a:prstGeom prst="rect">
            <a:avLst/>
          </a:prstGeom>
          <a:noFill/>
        </p:spPr>
      </p:pic>
      <p:sp>
        <p:nvSpPr>
          <p:cNvPr id="18" name="Round Same Side Corner Rectangle 17"/>
          <p:cNvSpPr/>
          <p:nvPr/>
        </p:nvSpPr>
        <p:spPr>
          <a:xfrm>
            <a:off x="7080250" y="4648200"/>
            <a:ext cx="1676400" cy="6858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algn="ctr" fontAlgn="base">
              <a:lnSpc>
                <a:spcPct val="90000"/>
              </a:lnSpc>
              <a:spcBef>
                <a:spcPct val="0"/>
              </a:spcBef>
              <a:spcAft>
                <a:spcPct val="0"/>
              </a:spcAft>
              <a:defRPr/>
            </a:pPr>
            <a:r>
              <a:rPr lang="en-US" b="1" cap="all" dirty="0" smtClean="0">
                <a:ln/>
                <a:solidFill>
                  <a:schemeClr val="bg1"/>
                </a:solidFill>
                <a:effectLst/>
                <a:latin typeface="+mj-lt"/>
              </a:rPr>
              <a:t>BRANCH OFFICES</a:t>
            </a:r>
          </a:p>
          <a:p>
            <a:pPr algn="ctr" fontAlgn="base">
              <a:lnSpc>
                <a:spcPct val="90000"/>
              </a:lnSpc>
              <a:spcBef>
                <a:spcPct val="0"/>
              </a:spcBef>
              <a:spcAft>
                <a:spcPct val="0"/>
              </a:spcAft>
              <a:defRPr/>
            </a:pPr>
            <a:endParaRPr lang="en-US" b="1" cap="all" dirty="0">
              <a:ln/>
              <a:solidFill>
                <a:schemeClr val="bg1"/>
              </a:solidFill>
              <a:effectLst/>
              <a:latin typeface="+mj-lt"/>
            </a:endParaRPr>
          </a:p>
        </p:txBody>
      </p:sp>
      <p:sp>
        <p:nvSpPr>
          <p:cNvPr id="20" name="Round Same Side Corner Rectangle 19"/>
          <p:cNvSpPr/>
          <p:nvPr/>
        </p:nvSpPr>
        <p:spPr>
          <a:xfrm>
            <a:off x="3048000" y="5334000"/>
            <a:ext cx="3200400" cy="7620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algn="ctr" fontAlgn="base">
              <a:lnSpc>
                <a:spcPct val="90000"/>
              </a:lnSpc>
              <a:spcBef>
                <a:spcPct val="0"/>
              </a:spcBef>
              <a:spcAft>
                <a:spcPct val="0"/>
              </a:spcAft>
              <a:defRPr/>
            </a:pPr>
            <a:r>
              <a:rPr lang="en-US" b="1" cap="all" dirty="0" smtClean="0">
                <a:ln/>
                <a:solidFill>
                  <a:schemeClr val="bg1"/>
                </a:solidFill>
                <a:effectLst/>
                <a:latin typeface="+mj-lt"/>
              </a:rPr>
              <a:t>MOBILE &amp; DISTRIBUTED WORKFORCE</a:t>
            </a:r>
          </a:p>
          <a:p>
            <a:pPr algn="ctr" fontAlgn="base">
              <a:lnSpc>
                <a:spcPct val="90000"/>
              </a:lnSpc>
              <a:spcBef>
                <a:spcPct val="0"/>
              </a:spcBef>
              <a:spcAft>
                <a:spcPct val="0"/>
              </a:spcAft>
              <a:defRPr/>
            </a:pPr>
            <a:endParaRPr lang="en-US" b="1" cap="all" dirty="0">
              <a:ln/>
              <a:solidFill>
                <a:schemeClr val="bg1"/>
              </a:solidFill>
              <a:effectLst/>
              <a:latin typeface="+mj-lt"/>
            </a:endParaRPr>
          </a:p>
        </p:txBody>
      </p:sp>
      <p:pic>
        <p:nvPicPr>
          <p:cNvPr id="37" name="Picture 11" descr="\\eventsql\dvd\Online_ART\DVD_ART34\Artwork_Imagery\Shapes\Arrows\Blue Gradient Collection\arrow 0 blue arrow double headed 1-2.png"/>
          <p:cNvPicPr>
            <a:picLocks noChangeAspect="1" noChangeArrowheads="1"/>
          </p:cNvPicPr>
          <p:nvPr/>
        </p:nvPicPr>
        <p:blipFill>
          <a:blip r:embed="rId6" cstate="print"/>
          <a:srcRect/>
          <a:stretch>
            <a:fillRect/>
          </a:stretch>
        </p:blipFill>
        <p:spPr bwMode="auto">
          <a:xfrm rot="9152363" flipH="1">
            <a:off x="6169248" y="4449282"/>
            <a:ext cx="937968" cy="546859"/>
          </a:xfrm>
          <a:prstGeom prst="rect">
            <a:avLst/>
          </a:prstGeom>
          <a:noFill/>
        </p:spPr>
      </p:pic>
      <p:pic>
        <p:nvPicPr>
          <p:cNvPr id="38" name="Picture 11" descr="\\eventsql\dvd\Online_ART\DVD_ART34\Artwork_Imagery\Shapes\Arrows\Blue Gradient Collection\arrow 0 blue arrow double headed 1-2.png"/>
          <p:cNvPicPr>
            <a:picLocks noChangeAspect="1" noChangeArrowheads="1"/>
          </p:cNvPicPr>
          <p:nvPr/>
        </p:nvPicPr>
        <p:blipFill>
          <a:blip r:embed="rId7" cstate="print"/>
          <a:srcRect/>
          <a:stretch>
            <a:fillRect/>
          </a:stretch>
        </p:blipFill>
        <p:spPr bwMode="auto">
          <a:xfrm rot="12839491" flipH="1">
            <a:off x="2012173" y="4479444"/>
            <a:ext cx="995294" cy="546859"/>
          </a:xfrm>
          <a:prstGeom prst="rect">
            <a:avLst/>
          </a:prstGeom>
          <a:noFill/>
        </p:spPr>
      </p:pic>
      <p:grpSp>
        <p:nvGrpSpPr>
          <p:cNvPr id="3" name="Group 21"/>
          <p:cNvGrpSpPr/>
          <p:nvPr/>
        </p:nvGrpSpPr>
        <p:grpSpPr>
          <a:xfrm>
            <a:off x="2843048" y="1510542"/>
            <a:ext cx="3329152" cy="2985258"/>
            <a:chOff x="2843048" y="685800"/>
            <a:chExt cx="3329152" cy="2985258"/>
          </a:xfrm>
        </p:grpSpPr>
        <p:pic>
          <p:nvPicPr>
            <p:cNvPr id="42" name="Picture 41" descr="dome.png"/>
            <p:cNvPicPr>
              <a:picLocks noChangeAspect="1"/>
            </p:cNvPicPr>
            <p:nvPr/>
          </p:nvPicPr>
          <p:blipFill>
            <a:blip r:embed="rId3" cstate="print"/>
            <a:stretch>
              <a:fillRect/>
            </a:stretch>
          </p:blipFill>
          <p:spPr>
            <a:xfrm>
              <a:off x="2843048" y="762000"/>
              <a:ext cx="3026980" cy="1828800"/>
            </a:xfrm>
            <a:prstGeom prst="rect">
              <a:avLst/>
            </a:prstGeom>
          </p:spPr>
        </p:pic>
        <p:pic>
          <p:nvPicPr>
            <p:cNvPr id="1027" name="Picture 3" descr="\\eventsql\dvd\Online_ART\DVD_ART34\Artwork_Imagery\Icons - Illustrations\Buildings\highrise, office building skyscraper enterprise blue.png"/>
            <p:cNvPicPr>
              <a:picLocks noChangeAspect="1" noChangeArrowheads="1"/>
            </p:cNvPicPr>
            <p:nvPr/>
          </p:nvPicPr>
          <p:blipFill>
            <a:blip r:embed="rId8" cstate="print"/>
            <a:srcRect/>
            <a:stretch>
              <a:fillRect/>
            </a:stretch>
          </p:blipFill>
          <p:spPr bwMode="auto">
            <a:xfrm>
              <a:off x="3505200" y="685800"/>
              <a:ext cx="1533525" cy="2300288"/>
            </a:xfrm>
            <a:prstGeom prst="rect">
              <a:avLst/>
            </a:prstGeom>
            <a:noFill/>
          </p:spPr>
        </p:pic>
        <p:sp>
          <p:nvSpPr>
            <p:cNvPr id="17" name="Round Same Side Corner Rectangle 16"/>
            <p:cNvSpPr/>
            <p:nvPr/>
          </p:nvSpPr>
          <p:spPr>
            <a:xfrm>
              <a:off x="4495800" y="2286000"/>
              <a:ext cx="1676400" cy="6858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algn="ctr" defTabSz="914363" fontAlgn="base">
                <a:lnSpc>
                  <a:spcPct val="90000"/>
                </a:lnSpc>
                <a:spcBef>
                  <a:spcPct val="0"/>
                </a:spcBef>
                <a:spcAft>
                  <a:spcPct val="0"/>
                </a:spcAft>
                <a:defRPr/>
              </a:pPr>
              <a:r>
                <a:rPr lang="en-US" b="1" cap="all" dirty="0" smtClean="0">
                  <a:ln/>
                  <a:solidFill>
                    <a:schemeClr val="bg1"/>
                  </a:solidFill>
                  <a:effectLst/>
                  <a:latin typeface="+mj-lt"/>
                </a:rPr>
                <a:t>CENTRAL OFFICE</a:t>
              </a:r>
            </a:p>
            <a:p>
              <a:pPr algn="ctr" defTabSz="914363" fontAlgn="base">
                <a:lnSpc>
                  <a:spcPct val="90000"/>
                </a:lnSpc>
                <a:spcBef>
                  <a:spcPct val="0"/>
                </a:spcBef>
                <a:spcAft>
                  <a:spcPct val="0"/>
                </a:spcAft>
                <a:defRPr/>
              </a:pPr>
              <a:endParaRPr lang="en-US" b="1" dirty="0">
                <a:solidFill>
                  <a:schemeClr val="bg1"/>
                </a:solidFill>
                <a:effectLst/>
                <a:latin typeface="+mj-lt"/>
              </a:endParaRPr>
            </a:p>
          </p:txBody>
        </p:sp>
        <p:pic>
          <p:nvPicPr>
            <p:cNvPr id="1035" name="Picture 11" descr="\\eventsql\dvd\Online_ART\DVD_ART34\Artwork_Imagery\Shapes\Arrows\Blue Gradient Collection\arrow 0 blue arrow double headed 1-2.png"/>
            <p:cNvPicPr>
              <a:picLocks noChangeAspect="1" noChangeArrowheads="1"/>
            </p:cNvPicPr>
            <p:nvPr/>
          </p:nvPicPr>
          <p:blipFill>
            <a:blip r:embed="rId9" cstate="print"/>
            <a:srcRect/>
            <a:stretch>
              <a:fillRect/>
            </a:stretch>
          </p:blipFill>
          <p:spPr bwMode="auto">
            <a:xfrm rot="5400000" flipH="1">
              <a:off x="3581400" y="2743199"/>
              <a:ext cx="1308858" cy="546859"/>
            </a:xfrm>
            <a:prstGeom prst="rect">
              <a:avLst/>
            </a:prstGeom>
            <a:noFill/>
          </p:spPr>
        </p:pic>
      </p:grpSp>
      <p:pic>
        <p:nvPicPr>
          <p:cNvPr id="5" name="Picture 4" descr="\\eventsql\dvd\Online_ART\DVD_ART34\Artwork_Imagery\Icons - Illustrations\_MISC ICONS\Connecting people icon.png"/>
          <p:cNvPicPr>
            <a:picLocks noChangeAspect="1" noChangeArrowheads="1"/>
          </p:cNvPicPr>
          <p:nvPr/>
        </p:nvPicPr>
        <p:blipFill>
          <a:blip r:embed="rId10" cstate="print"/>
          <a:srcRect/>
          <a:stretch>
            <a:fillRect/>
          </a:stretch>
        </p:blipFill>
        <p:spPr bwMode="auto">
          <a:xfrm>
            <a:off x="318448" y="2938816"/>
            <a:ext cx="2133600" cy="2133600"/>
          </a:xfrm>
          <a:prstGeom prst="rect">
            <a:avLst/>
          </a:prstGeom>
          <a:noFill/>
        </p:spPr>
      </p:pic>
      <p:sp>
        <p:nvSpPr>
          <p:cNvPr id="19" name="Round Same Side Corner Rectangle 18"/>
          <p:cNvSpPr/>
          <p:nvPr/>
        </p:nvSpPr>
        <p:spPr>
          <a:xfrm>
            <a:off x="387350" y="4724400"/>
            <a:ext cx="1676400" cy="6858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algn="ctr" fontAlgn="base">
              <a:lnSpc>
                <a:spcPct val="90000"/>
              </a:lnSpc>
              <a:spcBef>
                <a:spcPct val="0"/>
              </a:spcBef>
              <a:spcAft>
                <a:spcPct val="0"/>
              </a:spcAft>
              <a:defRPr/>
            </a:pPr>
            <a:r>
              <a:rPr lang="en-US" b="1" cap="all" dirty="0" smtClean="0">
                <a:ln/>
                <a:solidFill>
                  <a:schemeClr val="bg1"/>
                </a:solidFill>
                <a:effectLst/>
                <a:latin typeface="+mj-lt"/>
              </a:rPr>
              <a:t>REMOTE WORK</a:t>
            </a:r>
          </a:p>
          <a:p>
            <a:pPr algn="ctr" fontAlgn="base">
              <a:lnSpc>
                <a:spcPct val="90000"/>
              </a:lnSpc>
              <a:spcBef>
                <a:spcPct val="0"/>
              </a:spcBef>
              <a:spcAft>
                <a:spcPct val="0"/>
              </a:spcAft>
              <a:defRPr/>
            </a:pPr>
            <a:endParaRPr lang="en-US" b="1" cap="all" dirty="0">
              <a:ln/>
              <a:solidFill>
                <a:schemeClr val="bg1"/>
              </a:solidFill>
              <a:effectLst/>
              <a:latin typeface="+mj-lt"/>
            </a:endParaRPr>
          </a:p>
        </p:txBody>
      </p:sp>
    </p:spTree>
    <p:extLst>
      <p:ext uri="{BB962C8B-B14F-4D97-AF65-F5344CB8AC3E}">
        <p14:creationId xmlns="" xmlns:p14="http://schemas.microsoft.com/office/powerpoint/2007/7/12/main" val="2871051462"/>
      </p:ext>
    </p:extLst>
  </p:cSld>
  <p:clrMapOvr>
    <a:masterClrMapping/>
  </p:clrMapOvr>
  <p:transition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eventsql\dvd\Online_ART\DVD_ART34\Artwork_Imagery\Icons - Illustrations\Misc\scales weigh justice legal weight.png"/>
          <p:cNvPicPr>
            <a:picLocks noChangeAspect="1" noChangeArrowheads="1"/>
          </p:cNvPicPr>
          <p:nvPr/>
        </p:nvPicPr>
        <p:blipFill>
          <a:blip r:embed="rId3" cstate="print"/>
          <a:srcRect/>
          <a:stretch>
            <a:fillRect/>
          </a:stretch>
        </p:blipFill>
        <p:spPr bwMode="auto">
          <a:xfrm>
            <a:off x="225777" y="2122027"/>
            <a:ext cx="8763000" cy="3886200"/>
          </a:xfrm>
          <a:prstGeom prst="rect">
            <a:avLst/>
          </a:prstGeom>
          <a:noFill/>
        </p:spPr>
      </p:pic>
      <p:sp>
        <p:nvSpPr>
          <p:cNvPr id="16" name="Round Same Side Corner Rectangle 15"/>
          <p:cNvSpPr/>
          <p:nvPr/>
        </p:nvSpPr>
        <p:spPr>
          <a:xfrm rot="10800000">
            <a:off x="387350" y="1705336"/>
            <a:ext cx="4184650" cy="4768028"/>
          </a:xfrm>
          <a:prstGeom prst="round2SameRect">
            <a:avLst>
              <a:gd name="adj1" fmla="val 2714"/>
              <a:gd name="adj2" fmla="val 0"/>
            </a:avLst>
          </a:prstGeom>
          <a:gradFill>
            <a:gsLst>
              <a:gs pos="0">
                <a:schemeClr val="accent4">
                  <a:lumMod val="50000"/>
                </a:schemeClr>
              </a:gs>
              <a:gs pos="100000">
                <a:schemeClr val="accent4">
                  <a:lumMod val="75000"/>
                  <a:alpha val="57000"/>
                </a:schemeClr>
              </a:gs>
            </a:gsLst>
            <a:lin ang="16200000" scaled="0"/>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val="FFFFFF"/>
              </a:solidFill>
              <a:latin typeface="Segoe"/>
              <a:ea typeface="+mn-ea"/>
              <a:cs typeface="+mn-cs"/>
            </a:endParaRPr>
          </a:p>
        </p:txBody>
      </p:sp>
      <p:sp>
        <p:nvSpPr>
          <p:cNvPr id="17" name="Rounded Rectangle 16"/>
          <p:cNvSpPr/>
          <p:nvPr/>
        </p:nvSpPr>
        <p:spPr>
          <a:xfrm rot="5400000">
            <a:off x="2254045" y="-338133"/>
            <a:ext cx="451260" cy="4184650"/>
          </a:xfrm>
          <a:prstGeom prst="roundRect">
            <a:avLst>
              <a:gd name="adj" fmla="val 3062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36000" numCol="1" rtlCol="0" anchor="ctr" anchorCtr="0" compatLnSpc="1">
            <a:prstTxWarp prst="textNoShape">
              <a:avLst/>
            </a:prstTxWarp>
          </a:bodyPr>
          <a:lstStyle/>
          <a:p>
            <a:pPr marL="177800" indent="-177800" defTabSz="914099" fontAlgn="base">
              <a:lnSpc>
                <a:spcPts val="2000"/>
              </a:lnSpc>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Calibri" pitchFamily="34" charset="0"/>
            </a:endParaRPr>
          </a:p>
        </p:txBody>
      </p:sp>
      <p:sp>
        <p:nvSpPr>
          <p:cNvPr id="18" name="Round Same Side Corner Rectangle 17"/>
          <p:cNvSpPr/>
          <p:nvPr/>
        </p:nvSpPr>
        <p:spPr>
          <a:xfrm rot="10800000">
            <a:off x="4733922" y="1819585"/>
            <a:ext cx="4022725" cy="4653778"/>
          </a:xfrm>
          <a:prstGeom prst="round2SameRect">
            <a:avLst>
              <a:gd name="adj1" fmla="val 2922"/>
              <a:gd name="adj2" fmla="val 0"/>
            </a:avLst>
          </a:prstGeom>
          <a:gradFill>
            <a:gsLst>
              <a:gs pos="0">
                <a:schemeClr val="accent4">
                  <a:lumMod val="50000"/>
                </a:schemeClr>
              </a:gs>
              <a:gs pos="100000">
                <a:schemeClr val="accent4">
                  <a:lumMod val="75000"/>
                  <a:alpha val="57000"/>
                </a:schemeClr>
              </a:gs>
            </a:gsLst>
            <a:lin ang="16200000" scaled="0"/>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val="FFFFFF"/>
              </a:solidFill>
              <a:latin typeface="Segoe"/>
              <a:ea typeface="+mn-ea"/>
              <a:cs typeface="+mn-cs"/>
            </a:endParaRPr>
          </a:p>
        </p:txBody>
      </p:sp>
      <p:sp>
        <p:nvSpPr>
          <p:cNvPr id="20" name="Rounded Rectangle 19"/>
          <p:cNvSpPr/>
          <p:nvPr/>
        </p:nvSpPr>
        <p:spPr>
          <a:xfrm rot="5400000">
            <a:off x="6519656" y="-261732"/>
            <a:ext cx="451260" cy="4022724"/>
          </a:xfrm>
          <a:prstGeom prst="roundRect">
            <a:avLst>
              <a:gd name="adj" fmla="val 3062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36000" numCol="1" rtlCol="0" anchor="ctr" anchorCtr="0" compatLnSpc="1">
            <a:prstTxWarp prst="textNoShape">
              <a:avLst/>
            </a:prstTxWarp>
          </a:bodyPr>
          <a:lstStyle/>
          <a:p>
            <a:pPr marL="177800" indent="-177800" defTabSz="914099" fontAlgn="base">
              <a:lnSpc>
                <a:spcPts val="2000"/>
              </a:lnSpc>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Calibri" pitchFamily="34" charset="0"/>
            </a:endParaRPr>
          </a:p>
        </p:txBody>
      </p:sp>
      <p:sp>
        <p:nvSpPr>
          <p:cNvPr id="21" name="TextBox 11277"/>
          <p:cNvSpPr txBox="1">
            <a:spLocks noChangeArrowheads="1"/>
          </p:cNvSpPr>
          <p:nvPr/>
        </p:nvSpPr>
        <p:spPr bwMode="white">
          <a:xfrm>
            <a:off x="621707" y="1625720"/>
            <a:ext cx="3854774" cy="266868"/>
          </a:xfrm>
          <a:prstGeom prst="rect">
            <a:avLst/>
          </a:prstGeom>
          <a:noFill/>
          <a:ln w="9525">
            <a:noFill/>
            <a:miter lim="800000"/>
            <a:headEnd/>
            <a:tailEnd/>
          </a:ln>
        </p:spPr>
        <p:txBody>
          <a:bodyPr wrap="square" lIns="0" tIns="0" rIns="0" bIns="0" anchor="ctr">
            <a:spAutoFit/>
          </a:bodyPr>
          <a:lstStyle/>
          <a:p>
            <a:pPr marL="177800" lvl="0" indent="-177800" defTabSz="914099" fontAlgn="base">
              <a:lnSpc>
                <a:spcPts val="2000"/>
              </a:lnSpc>
              <a:spcBef>
                <a:spcPct val="0"/>
              </a:spcBef>
              <a:spcAft>
                <a:spcPct val="0"/>
              </a:spcAft>
              <a:defRPr/>
            </a:pPr>
            <a:r>
              <a:rPr lang="en-US" sz="2200" b="1" dirty="0" smtClean="0">
                <a:solidFill>
                  <a:srgbClr val="FFFFFF"/>
                </a:solidFill>
                <a:effectLst>
                  <a:outerShdw blurRad="38100" dist="38100" dir="2700000" algn="tl">
                    <a:srgbClr val="000000">
                      <a:alpha val="43137"/>
                    </a:srgbClr>
                  </a:outerShdw>
                </a:effectLst>
                <a:latin typeface="Calibri" pitchFamily="34" charset="0"/>
              </a:rPr>
              <a:t>Supporting IT Professionals</a:t>
            </a:r>
          </a:p>
        </p:txBody>
      </p:sp>
      <p:sp>
        <p:nvSpPr>
          <p:cNvPr id="22" name="TextBox 11277"/>
          <p:cNvSpPr txBox="1">
            <a:spLocks noChangeArrowheads="1"/>
          </p:cNvSpPr>
          <p:nvPr/>
        </p:nvSpPr>
        <p:spPr bwMode="white">
          <a:xfrm>
            <a:off x="4986872" y="1630281"/>
            <a:ext cx="3923690" cy="266868"/>
          </a:xfrm>
          <a:prstGeom prst="rect">
            <a:avLst/>
          </a:prstGeom>
          <a:noFill/>
          <a:ln w="9525">
            <a:noFill/>
            <a:miter lim="800000"/>
            <a:headEnd/>
            <a:tailEnd/>
          </a:ln>
        </p:spPr>
        <p:txBody>
          <a:bodyPr wrap="square" lIns="0" tIns="0" rIns="0" bIns="0" anchor="ctr">
            <a:spAutoFit/>
          </a:bodyPr>
          <a:lstStyle/>
          <a:p>
            <a:pPr marL="177800" indent="-177800" defTabSz="914099" fontAlgn="base">
              <a:lnSpc>
                <a:spcPts val="2000"/>
              </a:lnSpc>
              <a:spcBef>
                <a:spcPct val="0"/>
              </a:spcBef>
              <a:spcAft>
                <a:spcPct val="0"/>
              </a:spcAft>
              <a:defRPr/>
            </a:pPr>
            <a:r>
              <a:rPr lang="en-US" sz="2200" b="1" dirty="0" smtClean="0">
                <a:solidFill>
                  <a:srgbClr val="FFFFFF"/>
                </a:solidFill>
                <a:effectLst>
                  <a:outerShdw blurRad="38100" dist="38100" dir="2700000" algn="tl">
                    <a:srgbClr val="000000">
                      <a:alpha val="43137"/>
                    </a:srgbClr>
                  </a:outerShdw>
                </a:effectLst>
                <a:latin typeface="Calibri" pitchFamily="34" charset="0"/>
              </a:rPr>
              <a:t>Addressing User Needs</a:t>
            </a:r>
          </a:p>
        </p:txBody>
      </p:sp>
      <p:sp>
        <p:nvSpPr>
          <p:cNvPr id="40" name="Title 39"/>
          <p:cNvSpPr>
            <a:spLocks noGrp="1"/>
          </p:cNvSpPr>
          <p:nvPr>
            <p:ph type="title"/>
          </p:nvPr>
        </p:nvSpPr>
        <p:spPr>
          <a:xfrm>
            <a:off x="387054" y="228600"/>
            <a:ext cx="8375946" cy="581698"/>
          </a:xfrm>
        </p:spPr>
        <p:txBody>
          <a:bodyPr/>
          <a:lstStyle/>
          <a:p>
            <a:r>
              <a:rPr lang="en-US" sz="4200" dirty="0" smtClean="0"/>
              <a:t>Windows 7 Addressing Enterprise Needs </a:t>
            </a:r>
            <a:endParaRPr lang="en-US" dirty="0"/>
          </a:p>
        </p:txBody>
      </p:sp>
      <p:sp>
        <p:nvSpPr>
          <p:cNvPr id="55" name="Rectangle 54"/>
          <p:cNvSpPr/>
          <p:nvPr/>
        </p:nvSpPr>
        <p:spPr bwMode="white">
          <a:xfrm>
            <a:off x="582959" y="2045827"/>
            <a:ext cx="4464759" cy="3510192"/>
          </a:xfrm>
          <a:prstGeom prst="rect">
            <a:avLst/>
          </a:prstGeom>
        </p:spPr>
        <p:txBody>
          <a:bodyPr wrap="square">
            <a:spAutoFit/>
          </a:bodyPr>
          <a:lstStyle/>
          <a:p>
            <a:pPr marL="228600" lvl="1" indent="-228600" fontAlgn="base">
              <a:lnSpc>
                <a:spcPct val="90000"/>
              </a:lnSpc>
              <a:spcBef>
                <a:spcPct val="20000"/>
              </a:spcBef>
              <a:spcAft>
                <a:spcPts val="100"/>
              </a:spcAft>
              <a:defRPr/>
            </a:pPr>
            <a:r>
              <a:rPr lang="en-US" sz="2000" dirty="0" smtClean="0">
                <a:solidFill>
                  <a:schemeClr val="tx1">
                    <a:tint val="75000"/>
                  </a:schemeClr>
                </a:solidFill>
                <a:latin typeface="Calibri" pitchFamily="34" charset="0"/>
              </a:rPr>
              <a:t>Secure  &amp; Flexible Infrastructure</a:t>
            </a:r>
          </a:p>
          <a:p>
            <a:pPr marL="238125" indent="-238125" fontAlgn="base">
              <a:lnSpc>
                <a:spcPct val="90000"/>
              </a:lnSpc>
              <a:spcBef>
                <a:spcPct val="20000"/>
              </a:spcBef>
              <a:spcAft>
                <a:spcPts val="100"/>
              </a:spcAft>
              <a:buSzPct val="120000"/>
              <a:buBlip>
                <a:blip r:embed="rId4"/>
              </a:buBlip>
              <a:defRPr/>
            </a:pPr>
            <a:r>
              <a:rPr lang="en-US" dirty="0" smtClean="0">
                <a:solidFill>
                  <a:schemeClr val="bg2">
                    <a:lumMod val="40000"/>
                    <a:lumOff val="60000"/>
                  </a:schemeClr>
                </a:solidFill>
                <a:latin typeface="Calibri" pitchFamily="34" charset="0"/>
              </a:rPr>
              <a:t>DirectAccess</a:t>
            </a:r>
          </a:p>
          <a:p>
            <a:pPr marL="238125" lvl="1" indent="-238125" fontAlgn="base">
              <a:lnSpc>
                <a:spcPct val="90000"/>
              </a:lnSpc>
              <a:spcBef>
                <a:spcPct val="20000"/>
              </a:spcBef>
              <a:spcAft>
                <a:spcPts val="100"/>
              </a:spcAft>
              <a:buSzPct val="120000"/>
              <a:buBlip>
                <a:blip r:embed="rId4"/>
              </a:buBlip>
              <a:defRPr/>
            </a:pPr>
            <a:r>
              <a:rPr lang="en-US" dirty="0" smtClean="0">
                <a:latin typeface="Calibri" pitchFamily="34" charset="0"/>
              </a:rPr>
              <a:t>VPN Reconnect  &amp; Mobile Broadband</a:t>
            </a:r>
          </a:p>
          <a:p>
            <a:pPr marL="238125" lvl="1" indent="-238125" fontAlgn="base">
              <a:lnSpc>
                <a:spcPct val="90000"/>
              </a:lnSpc>
              <a:spcBef>
                <a:spcPct val="20000"/>
              </a:spcBef>
              <a:spcAft>
                <a:spcPts val="100"/>
              </a:spcAft>
              <a:buSzPct val="120000"/>
              <a:buBlip>
                <a:blip r:embed="rId4"/>
              </a:buBlip>
              <a:defRPr/>
            </a:pPr>
            <a:r>
              <a:rPr lang="en-US" dirty="0" smtClean="0">
                <a:latin typeface="Calibri" pitchFamily="34" charset="0"/>
              </a:rPr>
              <a:t>DNS Security</a:t>
            </a:r>
          </a:p>
          <a:p>
            <a:pPr marL="238125" lvl="1" indent="-238125" fontAlgn="base">
              <a:lnSpc>
                <a:spcPct val="90000"/>
              </a:lnSpc>
              <a:spcBef>
                <a:spcPct val="20000"/>
              </a:spcBef>
              <a:spcAft>
                <a:spcPts val="100"/>
              </a:spcAft>
              <a:buSzPct val="120000"/>
              <a:defRPr/>
            </a:pPr>
            <a:endParaRPr lang="en-US" dirty="0" smtClean="0">
              <a:solidFill>
                <a:schemeClr val="bg1"/>
              </a:solidFill>
              <a:latin typeface="Segoe" pitchFamily="34" charset="0"/>
            </a:endParaRPr>
          </a:p>
          <a:p>
            <a:pPr marL="463550" lvl="1" indent="-463550" fontAlgn="base">
              <a:lnSpc>
                <a:spcPct val="90000"/>
              </a:lnSpc>
              <a:spcBef>
                <a:spcPct val="20000"/>
              </a:spcBef>
              <a:spcAft>
                <a:spcPts val="100"/>
              </a:spcAft>
              <a:defRPr/>
            </a:pPr>
            <a:r>
              <a:rPr lang="en-US" sz="2000" dirty="0" smtClean="0">
                <a:solidFill>
                  <a:schemeClr val="tx1">
                    <a:tint val="75000"/>
                  </a:schemeClr>
                </a:solidFill>
                <a:latin typeface="Calibri" pitchFamily="34" charset="0"/>
              </a:rPr>
              <a:t>Reduce Costs</a:t>
            </a:r>
          </a:p>
          <a:p>
            <a:pPr marL="238125" lvl="1" indent="-238125" fontAlgn="base">
              <a:lnSpc>
                <a:spcPct val="90000"/>
              </a:lnSpc>
              <a:spcBef>
                <a:spcPct val="20000"/>
              </a:spcBef>
              <a:spcAft>
                <a:spcPts val="100"/>
              </a:spcAft>
              <a:buSzPct val="120000"/>
              <a:buBlip>
                <a:blip r:embed="rId4"/>
              </a:buBlip>
              <a:defRPr/>
            </a:pPr>
            <a:r>
              <a:rPr lang="en-US" dirty="0" smtClean="0">
                <a:solidFill>
                  <a:schemeClr val="bg2">
                    <a:lumMod val="40000"/>
                    <a:lumOff val="60000"/>
                  </a:schemeClr>
                </a:solidFill>
                <a:latin typeface="Calibri" pitchFamily="34" charset="0"/>
              </a:rPr>
              <a:t>BranchCache™</a:t>
            </a:r>
            <a:r>
              <a:rPr lang="en-US" dirty="0" smtClean="0">
                <a:latin typeface="Calibri" pitchFamily="34" charset="0"/>
              </a:rPr>
              <a:t> &amp;</a:t>
            </a:r>
            <a:br>
              <a:rPr lang="en-US" dirty="0" smtClean="0">
                <a:latin typeface="Calibri" pitchFamily="34" charset="0"/>
              </a:rPr>
            </a:br>
            <a:r>
              <a:rPr lang="en-US" dirty="0" smtClean="0">
                <a:latin typeface="Calibri" pitchFamily="34" charset="0"/>
              </a:rPr>
              <a:t>SMB Enhancements</a:t>
            </a:r>
          </a:p>
          <a:p>
            <a:pPr marL="238125" lvl="1" indent="-238125" fontAlgn="base">
              <a:lnSpc>
                <a:spcPct val="90000"/>
              </a:lnSpc>
              <a:spcBef>
                <a:spcPct val="20000"/>
              </a:spcBef>
              <a:spcAft>
                <a:spcPts val="100"/>
              </a:spcAft>
              <a:buSzPct val="120000"/>
              <a:buBlip>
                <a:blip r:embed="rId4"/>
              </a:buBlip>
              <a:defRPr/>
            </a:pPr>
            <a:r>
              <a:rPr lang="en-US" dirty="0" smtClean="0">
                <a:latin typeface="Calibri" pitchFamily="34" charset="0"/>
              </a:rPr>
              <a:t>URL based </a:t>
            </a:r>
            <a:r>
              <a:rPr lang="en-US" dirty="0" err="1" smtClean="0">
                <a:latin typeface="Calibri" pitchFamily="34" charset="0"/>
              </a:rPr>
              <a:t>QoS</a:t>
            </a:r>
            <a:endParaRPr lang="en-US" dirty="0" smtClean="0">
              <a:latin typeface="Calibri" pitchFamily="34" charset="0"/>
            </a:endParaRPr>
          </a:p>
          <a:p>
            <a:pPr marL="238125" lvl="1" indent="-238125" fontAlgn="base">
              <a:lnSpc>
                <a:spcPct val="90000"/>
              </a:lnSpc>
              <a:spcBef>
                <a:spcPct val="20000"/>
              </a:spcBef>
              <a:spcAft>
                <a:spcPts val="100"/>
              </a:spcAft>
              <a:buSzPct val="120000"/>
              <a:buBlip>
                <a:blip r:embed="rId4"/>
              </a:buBlip>
              <a:defRPr/>
            </a:pPr>
            <a:r>
              <a:rPr lang="en-US" dirty="0" smtClean="0">
                <a:latin typeface="Calibri" pitchFamily="34" charset="0"/>
              </a:rPr>
              <a:t>Support for Green IT</a:t>
            </a:r>
          </a:p>
          <a:p>
            <a:pPr marL="463550" lvl="2" indent="-238125" fontAlgn="base">
              <a:lnSpc>
                <a:spcPct val="90000"/>
              </a:lnSpc>
              <a:spcBef>
                <a:spcPct val="20000"/>
              </a:spcBef>
              <a:spcAft>
                <a:spcPts val="100"/>
              </a:spcAft>
              <a:buFont typeface="Segoe" pitchFamily="34" charset="0"/>
              <a:buChar char="»"/>
              <a:defRPr/>
            </a:pPr>
            <a:endParaRPr lang="en-US" dirty="0">
              <a:solidFill>
                <a:schemeClr val="bg1"/>
              </a:solidFill>
              <a:latin typeface="Segoe" pitchFamily="34" charset="0"/>
            </a:endParaRPr>
          </a:p>
        </p:txBody>
      </p:sp>
      <p:sp>
        <p:nvSpPr>
          <p:cNvPr id="68" name="TextBox 67"/>
          <p:cNvSpPr txBox="1"/>
          <p:nvPr/>
        </p:nvSpPr>
        <p:spPr bwMode="white">
          <a:xfrm>
            <a:off x="4915551" y="2045827"/>
            <a:ext cx="3581400" cy="2625847"/>
          </a:xfrm>
          <a:prstGeom prst="rect">
            <a:avLst/>
          </a:prstGeom>
        </p:spPr>
        <p:txBody>
          <a:bodyPr wrap="square">
            <a:spAutoFit/>
          </a:bodyPr>
          <a:lstStyle/>
          <a:p>
            <a:pPr marL="228600" lvl="1" indent="-228600" fontAlgn="base">
              <a:lnSpc>
                <a:spcPct val="90000"/>
              </a:lnSpc>
              <a:spcBef>
                <a:spcPct val="20000"/>
              </a:spcBef>
              <a:spcAft>
                <a:spcPts val="100"/>
              </a:spcAft>
              <a:defRPr/>
            </a:pPr>
            <a:r>
              <a:rPr lang="en-US" sz="2000" dirty="0" smtClean="0">
                <a:solidFill>
                  <a:schemeClr val="tx1">
                    <a:tint val="75000"/>
                  </a:schemeClr>
                </a:solidFill>
                <a:latin typeface="Calibri" pitchFamily="34" charset="0"/>
              </a:rPr>
              <a:t>Work Anywhere Infrastructure</a:t>
            </a:r>
          </a:p>
          <a:p>
            <a:pPr marL="273050" lvl="1" indent="-273050" fontAlgn="base">
              <a:lnSpc>
                <a:spcPct val="90000"/>
              </a:lnSpc>
              <a:spcBef>
                <a:spcPct val="20000"/>
              </a:spcBef>
              <a:spcAft>
                <a:spcPts val="100"/>
              </a:spcAft>
              <a:buSzPct val="120000"/>
              <a:buBlip>
                <a:blip r:embed="rId4"/>
              </a:buBlip>
              <a:defRPr/>
            </a:pPr>
            <a:r>
              <a:rPr lang="en-US" dirty="0" smtClean="0">
                <a:solidFill>
                  <a:schemeClr val="bg2">
                    <a:lumMod val="40000"/>
                    <a:lumOff val="60000"/>
                  </a:schemeClr>
                </a:solidFill>
                <a:latin typeface="Calibri" pitchFamily="34" charset="0"/>
              </a:rPr>
              <a:t>DirectAccess</a:t>
            </a:r>
          </a:p>
          <a:p>
            <a:pPr marL="273050" lvl="1" indent="-273050" fontAlgn="base">
              <a:lnSpc>
                <a:spcPct val="90000"/>
              </a:lnSpc>
              <a:spcBef>
                <a:spcPct val="20000"/>
              </a:spcBef>
              <a:spcAft>
                <a:spcPts val="100"/>
              </a:spcAft>
              <a:buSzPct val="120000"/>
              <a:buBlip>
                <a:blip r:embed="rId4"/>
              </a:buBlip>
              <a:defRPr/>
            </a:pPr>
            <a:r>
              <a:rPr lang="en-US" dirty="0" smtClean="0">
                <a:latin typeface="Calibri" pitchFamily="34" charset="0"/>
              </a:rPr>
              <a:t>VPN Reconnect</a:t>
            </a:r>
          </a:p>
          <a:p>
            <a:pPr marL="273050" lvl="1" indent="-273050" fontAlgn="base">
              <a:lnSpc>
                <a:spcPct val="90000"/>
              </a:lnSpc>
              <a:spcBef>
                <a:spcPct val="20000"/>
              </a:spcBef>
              <a:spcAft>
                <a:spcPts val="100"/>
              </a:spcAft>
              <a:buSzPct val="120000"/>
              <a:buBlip>
                <a:blip r:embed="rId4"/>
              </a:buBlip>
              <a:defRPr/>
            </a:pPr>
            <a:r>
              <a:rPr lang="en-US" dirty="0" smtClean="0">
                <a:latin typeface="Calibri" pitchFamily="34" charset="0"/>
              </a:rPr>
              <a:t>Mobile Broadband</a:t>
            </a:r>
          </a:p>
          <a:p>
            <a:pPr marL="685800" lvl="2" indent="-228600" fontAlgn="base">
              <a:lnSpc>
                <a:spcPct val="90000"/>
              </a:lnSpc>
              <a:spcBef>
                <a:spcPct val="20000"/>
              </a:spcBef>
              <a:spcAft>
                <a:spcPts val="100"/>
              </a:spcAft>
              <a:defRPr/>
            </a:pPr>
            <a:endParaRPr lang="en-US" dirty="0" smtClean="0">
              <a:solidFill>
                <a:schemeClr val="bg1"/>
              </a:solidFill>
              <a:latin typeface="Segoe" pitchFamily="34" charset="0"/>
            </a:endParaRPr>
          </a:p>
          <a:p>
            <a:pPr marL="228600" lvl="1" indent="-228600" fontAlgn="base">
              <a:lnSpc>
                <a:spcPct val="90000"/>
              </a:lnSpc>
              <a:spcBef>
                <a:spcPct val="20000"/>
              </a:spcBef>
              <a:spcAft>
                <a:spcPts val="100"/>
              </a:spcAft>
              <a:defRPr/>
            </a:pPr>
            <a:r>
              <a:rPr lang="en-US" sz="2000" dirty="0" smtClean="0">
                <a:solidFill>
                  <a:schemeClr val="tx1">
                    <a:tint val="75000"/>
                  </a:schemeClr>
                </a:solidFill>
                <a:latin typeface="Calibri" pitchFamily="34" charset="0"/>
              </a:rPr>
              <a:t>Fast Access</a:t>
            </a:r>
          </a:p>
          <a:p>
            <a:pPr marL="273050" lvl="1" indent="-273050" fontAlgn="base">
              <a:lnSpc>
                <a:spcPct val="90000"/>
              </a:lnSpc>
              <a:spcBef>
                <a:spcPct val="20000"/>
              </a:spcBef>
              <a:spcAft>
                <a:spcPts val="100"/>
              </a:spcAft>
              <a:buSzPct val="120000"/>
              <a:buBlip>
                <a:blip r:embed="rId4"/>
              </a:buBlip>
              <a:defRPr/>
            </a:pPr>
            <a:r>
              <a:rPr lang="en-US" dirty="0" smtClean="0">
                <a:solidFill>
                  <a:schemeClr val="bg2">
                    <a:lumMod val="40000"/>
                    <a:lumOff val="60000"/>
                  </a:schemeClr>
                </a:solidFill>
                <a:latin typeface="Calibri" pitchFamily="34" charset="0"/>
              </a:rPr>
              <a:t>BranchCache™ </a:t>
            </a:r>
          </a:p>
          <a:p>
            <a:pPr marL="273050" lvl="1" indent="-273050" fontAlgn="base">
              <a:lnSpc>
                <a:spcPct val="90000"/>
              </a:lnSpc>
              <a:spcBef>
                <a:spcPct val="20000"/>
              </a:spcBef>
              <a:spcAft>
                <a:spcPts val="100"/>
              </a:spcAft>
              <a:buSzPct val="120000"/>
              <a:buBlip>
                <a:blip r:embed="rId4"/>
              </a:buBlip>
              <a:defRPr/>
            </a:pPr>
            <a:r>
              <a:rPr lang="en-US" dirty="0" smtClean="0">
                <a:latin typeface="Calibri" pitchFamily="34" charset="0"/>
              </a:rPr>
              <a:t>SMB Enhancements</a:t>
            </a:r>
          </a:p>
        </p:txBody>
      </p:sp>
    </p:spTree>
    <p:extLst>
      <p:ext uri="{BB962C8B-B14F-4D97-AF65-F5344CB8AC3E}">
        <p14:creationId xmlns="" xmlns:p14="http://schemas.microsoft.com/office/powerpoint/2007/7/12/main" val="2271125632"/>
      </p:ext>
    </p:extLst>
  </p:cSld>
  <p:clrMapOvr>
    <a:masterClrMapping/>
  </p:clrMapOvr>
  <p:transition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DirectAccess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 xmlns:p14="http://schemas.microsoft.com/office/powerpoint/2007/7/12/main" val="3384552993"/>
      </p:ext>
    </p:extLst>
  </p:cSld>
  <p:clrMapOvr>
    <a:masterClrMapping/>
  </p:clrMapOvr>
  <p:transition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3" descr="\\eventsql\dvd27\Clip_Installer\DVD_ART\Artwork_Imagery\Shapes and Graphics\Internet Cloud\cloud illustration icon.png"/>
          <p:cNvPicPr>
            <a:picLocks noChangeAspect="1" noChangeArrowheads="1"/>
          </p:cNvPicPr>
          <p:nvPr/>
        </p:nvPicPr>
        <p:blipFill>
          <a:blip r:embed="rId3" cstate="screen"/>
          <a:srcRect b="7111"/>
          <a:stretch>
            <a:fillRect/>
          </a:stretch>
        </p:blipFill>
        <p:spPr bwMode="auto">
          <a:xfrm>
            <a:off x="-330200" y="1"/>
            <a:ext cx="9779000" cy="6858000"/>
          </a:xfrm>
          <a:prstGeom prst="rect">
            <a:avLst/>
          </a:prstGeom>
          <a:noFill/>
          <a:effectLst>
            <a:outerShdw blurRad="50800" dist="38100" dir="5400000" algn="t" rotWithShape="0">
              <a:schemeClr val="tx1">
                <a:lumMod val="85000"/>
              </a:schemeClr>
            </a:outerShdw>
          </a:effectLst>
        </p:spPr>
      </p:pic>
      <p:sp>
        <p:nvSpPr>
          <p:cNvPr id="6" name="Oval 5"/>
          <p:cNvSpPr/>
          <p:nvPr/>
        </p:nvSpPr>
        <p:spPr bwMode="auto">
          <a:xfrm>
            <a:off x="567562" y="2286000"/>
            <a:ext cx="4800600" cy="3429000"/>
          </a:xfrm>
          <a:prstGeom prst="ellipse">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t="100000" r="100000"/>
            </a:path>
            <a:tileRect l="-100000" b="-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b" anchorCtr="0" compatLnSpc="1">
            <a:prstTxWarp prst="textNoShape">
              <a:avLst/>
            </a:prstTxWarp>
          </a:bodyPr>
          <a:lstStyle/>
          <a:p>
            <a:pPr algn="ctr" defTabSz="914099" fontAlgn="base">
              <a:spcBef>
                <a:spcPct val="0"/>
              </a:spcBef>
              <a:spcAft>
                <a:spcPct val="0"/>
              </a:spcAft>
            </a:pPr>
            <a:endParaRPr lang="en-US" sz="2400" smtClean="0">
              <a:solidFill>
                <a:schemeClr val="bg1"/>
              </a:solidFill>
            </a:endParaRPr>
          </a:p>
        </p:txBody>
      </p:sp>
      <p:grpSp>
        <p:nvGrpSpPr>
          <p:cNvPr id="2" name="Group 48"/>
          <p:cNvGrpSpPr/>
          <p:nvPr/>
        </p:nvGrpSpPr>
        <p:grpSpPr>
          <a:xfrm>
            <a:off x="990600" y="3276600"/>
            <a:ext cx="1304975" cy="1527811"/>
            <a:chOff x="2391859" y="3846096"/>
            <a:chExt cx="1304975" cy="1527811"/>
          </a:xfrm>
        </p:grpSpPr>
        <p:sp>
          <p:nvSpPr>
            <p:cNvPr id="17" name="TextBox 16"/>
            <p:cNvSpPr txBox="1"/>
            <p:nvPr/>
          </p:nvSpPr>
          <p:spPr>
            <a:xfrm>
              <a:off x="2400285" y="4912242"/>
              <a:ext cx="1288122" cy="461665"/>
            </a:xfrm>
            <a:prstGeom prst="rect">
              <a:avLst/>
            </a:prstGeom>
            <a:noFill/>
          </p:spPr>
          <p:txBody>
            <a:bodyPr wrap="square" rtlCol="0">
              <a:spAutoFit/>
            </a:bodyPr>
            <a:lstStyle/>
            <a:p>
              <a:pPr algn="ctr"/>
              <a:r>
                <a:rPr lang="en-US" sz="1200" smtClean="0">
                  <a:solidFill>
                    <a:schemeClr val="bg1"/>
                  </a:solidFill>
                  <a:latin typeface="Segoe Semibold" pitchFamily="34" charset="0"/>
                  <a:cs typeface="Arial" pitchFamily="34" charset="0"/>
                </a:rPr>
                <a:t>Datacenter Servers</a:t>
              </a:r>
            </a:p>
          </p:txBody>
        </p:sp>
        <p:grpSp>
          <p:nvGrpSpPr>
            <p:cNvPr id="3" name="Group 19"/>
            <p:cNvGrpSpPr/>
            <p:nvPr/>
          </p:nvGrpSpPr>
          <p:grpSpPr>
            <a:xfrm>
              <a:off x="2391859" y="3846096"/>
              <a:ext cx="1304975" cy="1066800"/>
              <a:chOff x="685800" y="3657600"/>
              <a:chExt cx="1304975" cy="1066800"/>
            </a:xfrm>
          </p:grpSpPr>
          <p:pic>
            <p:nvPicPr>
              <p:cNvPr id="21" name="Picture 9" descr="C:\Program Files\Microsoft Resource DVD Artwork\DVD_ART\Artwork_Imagery\HARDWARE_IMAGERY\Illustration - Misc Hardware\XML Icons\Server.png"/>
              <p:cNvPicPr>
                <a:picLocks noChangeAspect="1" noChangeArrowheads="1"/>
              </p:cNvPicPr>
              <p:nvPr/>
            </p:nvPicPr>
            <p:blipFill>
              <a:blip r:embed="rId4" cstate="screen"/>
              <a:srcRect/>
              <a:stretch>
                <a:fillRect/>
              </a:stretch>
            </p:blipFill>
            <p:spPr bwMode="auto">
              <a:xfrm>
                <a:off x="685800" y="3657600"/>
                <a:ext cx="619175" cy="914400"/>
              </a:xfrm>
              <a:prstGeom prst="rect">
                <a:avLst/>
              </a:prstGeom>
              <a:noFill/>
              <a:ln w="9525">
                <a:noFill/>
                <a:miter lim="800000"/>
                <a:headEnd/>
                <a:tailEnd/>
              </a:ln>
            </p:spPr>
          </p:pic>
          <p:pic>
            <p:nvPicPr>
              <p:cNvPr id="22" name="Picture 9" descr="C:\Program Files\Microsoft Resource DVD Artwork\DVD_ART\Artwork_Imagery\HARDWARE_IMAGERY\Illustration - Misc Hardware\XML Icons\Server.png"/>
              <p:cNvPicPr>
                <a:picLocks noChangeAspect="1" noChangeArrowheads="1"/>
              </p:cNvPicPr>
              <p:nvPr/>
            </p:nvPicPr>
            <p:blipFill>
              <a:blip r:embed="rId4" cstate="screen"/>
              <a:srcRect/>
              <a:stretch>
                <a:fillRect/>
              </a:stretch>
            </p:blipFill>
            <p:spPr bwMode="auto">
              <a:xfrm>
                <a:off x="990600" y="3733800"/>
                <a:ext cx="619175" cy="914400"/>
              </a:xfrm>
              <a:prstGeom prst="rect">
                <a:avLst/>
              </a:prstGeom>
              <a:noFill/>
              <a:ln w="9525">
                <a:noFill/>
                <a:miter lim="800000"/>
                <a:headEnd/>
                <a:tailEnd/>
              </a:ln>
            </p:spPr>
          </p:pic>
          <p:pic>
            <p:nvPicPr>
              <p:cNvPr id="23" name="Picture 9" descr="C:\Program Files\Microsoft Resource DVD Artwork\DVD_ART\Artwork_Imagery\HARDWARE_IMAGERY\Illustration - Misc Hardware\XML Icons\Server.png"/>
              <p:cNvPicPr>
                <a:picLocks noChangeAspect="1" noChangeArrowheads="1"/>
              </p:cNvPicPr>
              <p:nvPr/>
            </p:nvPicPr>
            <p:blipFill>
              <a:blip r:embed="rId4" cstate="screen"/>
              <a:srcRect/>
              <a:stretch>
                <a:fillRect/>
              </a:stretch>
            </p:blipFill>
            <p:spPr bwMode="auto">
              <a:xfrm>
                <a:off x="1371600" y="3810000"/>
                <a:ext cx="619175" cy="914400"/>
              </a:xfrm>
              <a:prstGeom prst="rect">
                <a:avLst/>
              </a:prstGeom>
              <a:noFill/>
              <a:ln w="9525">
                <a:noFill/>
                <a:miter lim="800000"/>
                <a:headEnd/>
                <a:tailEnd/>
              </a:ln>
            </p:spPr>
          </p:pic>
        </p:grpSp>
      </p:grpSp>
      <p:sp>
        <p:nvSpPr>
          <p:cNvPr id="24" name="TextBox 23"/>
          <p:cNvSpPr txBox="1"/>
          <p:nvPr/>
        </p:nvSpPr>
        <p:spPr>
          <a:xfrm>
            <a:off x="3733800" y="1524000"/>
            <a:ext cx="1454865" cy="400110"/>
          </a:xfrm>
          <a:prstGeom prst="rect">
            <a:avLst/>
          </a:prstGeom>
          <a:noFill/>
        </p:spPr>
        <p:txBody>
          <a:bodyPr wrap="square" rtlCol="0">
            <a:spAutoFit/>
          </a:bodyPr>
          <a:lstStyle/>
          <a:p>
            <a:pPr algn="ctr"/>
            <a:r>
              <a:rPr lang="en-US" sz="2000" smtClean="0">
                <a:solidFill>
                  <a:schemeClr val="bg1"/>
                </a:solidFill>
                <a:effectLst>
                  <a:outerShdw blurRad="38100" dist="38100" dir="2700000" algn="tl">
                    <a:srgbClr val="000000">
                      <a:alpha val="43137"/>
                    </a:srgbClr>
                  </a:outerShdw>
                </a:effectLst>
                <a:latin typeface="Segoe Semibold" pitchFamily="34" charset="0"/>
              </a:rPr>
              <a:t>Internet</a:t>
            </a:r>
            <a:endParaRPr lang="en-US" sz="240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33" name="TextBox 32"/>
          <p:cNvSpPr txBox="1"/>
          <p:nvPr/>
        </p:nvSpPr>
        <p:spPr>
          <a:xfrm>
            <a:off x="2094614" y="2540391"/>
            <a:ext cx="1752600" cy="646331"/>
          </a:xfrm>
          <a:prstGeom prst="rect">
            <a:avLst/>
          </a:prstGeom>
          <a:noFill/>
        </p:spPr>
        <p:txBody>
          <a:bodyPr wrap="square" rtlCol="0">
            <a:spAutoFit/>
          </a:bodyPr>
          <a:lstStyle/>
          <a:p>
            <a:pPr algn="ctr"/>
            <a:r>
              <a:rPr lang="en-US" smtClean="0">
                <a:solidFill>
                  <a:schemeClr val="bg1"/>
                </a:solidFill>
                <a:effectLst>
                  <a:outerShdw blurRad="38100" dist="38100" dir="2700000" algn="tl">
                    <a:srgbClr val="000000">
                      <a:alpha val="43137"/>
                    </a:srgbClr>
                  </a:outerShdw>
                </a:effectLst>
                <a:latin typeface="Segoe Semibold" pitchFamily="34" charset="0"/>
              </a:rPr>
              <a:t>Enterprise Network</a:t>
            </a:r>
            <a:endParaRPr lang="en-US" sz="110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39" name="Rounded Rectangle 38"/>
          <p:cNvSpPr/>
          <p:nvPr/>
        </p:nvSpPr>
        <p:spPr bwMode="auto">
          <a:xfrm>
            <a:off x="5562600" y="3124200"/>
            <a:ext cx="3326240" cy="676656"/>
          </a:xfrm>
          <a:prstGeom prst="roundRect">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l="100000" b="100000"/>
            </a:path>
            <a:tileRect t="-100000" r="-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smtClean="0">
                <a:solidFill>
                  <a:schemeClr val="bg1"/>
                </a:solidFill>
                <a:latin typeface="Segoe Semibold" pitchFamily="34" charset="0"/>
              </a:rPr>
              <a:t>Identity</a:t>
            </a:r>
            <a:r>
              <a:rPr lang="en-US" sz="1400" smtClean="0">
                <a:solidFill>
                  <a:schemeClr val="bg1"/>
                </a:solidFill>
              </a:rPr>
              <a:t>: Strong authentication required for all users</a:t>
            </a:r>
          </a:p>
        </p:txBody>
      </p:sp>
      <p:sp>
        <p:nvSpPr>
          <p:cNvPr id="40" name="Rounded Rectangle 39"/>
          <p:cNvSpPr/>
          <p:nvPr/>
        </p:nvSpPr>
        <p:spPr bwMode="auto">
          <a:xfrm>
            <a:off x="5562600" y="3922574"/>
            <a:ext cx="3326240" cy="676656"/>
          </a:xfrm>
          <a:prstGeom prst="roundRect">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l="100000" b="100000"/>
            </a:path>
            <a:tileRect t="-100000" r="-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smtClean="0">
                <a:solidFill>
                  <a:schemeClr val="bg1"/>
                </a:solidFill>
                <a:latin typeface="Segoe Semibold" pitchFamily="34" charset="0"/>
              </a:rPr>
              <a:t>Authorization</a:t>
            </a:r>
            <a:r>
              <a:rPr lang="en-US" sz="1400" smtClean="0">
                <a:solidFill>
                  <a:schemeClr val="bg1"/>
                </a:solidFill>
              </a:rPr>
              <a:t>: Machine health is validated or remediated before allowing network access</a:t>
            </a:r>
          </a:p>
        </p:txBody>
      </p:sp>
      <p:sp>
        <p:nvSpPr>
          <p:cNvPr id="42" name="Title 41"/>
          <p:cNvSpPr>
            <a:spLocks noGrp="1"/>
          </p:cNvSpPr>
          <p:nvPr>
            <p:ph type="title"/>
          </p:nvPr>
        </p:nvSpPr>
        <p:spPr/>
        <p:txBody>
          <a:bodyPr/>
          <a:lstStyle/>
          <a:p>
            <a:r>
              <a:rPr lang="en-US" smtClean="0"/>
              <a:t>Trustworthy Networking Vision</a:t>
            </a:r>
            <a:endParaRPr lang="en-US"/>
          </a:p>
        </p:txBody>
      </p:sp>
      <p:sp>
        <p:nvSpPr>
          <p:cNvPr id="41" name="Rounded Rectangle 40"/>
          <p:cNvSpPr/>
          <p:nvPr/>
        </p:nvSpPr>
        <p:spPr bwMode="auto">
          <a:xfrm>
            <a:off x="5562600" y="4733544"/>
            <a:ext cx="3328416" cy="676656"/>
          </a:xfrm>
          <a:prstGeom prst="roundRect">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l="100000" b="100000"/>
            </a:path>
            <a:tileRect t="-100000" r="-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smtClean="0">
                <a:solidFill>
                  <a:schemeClr val="bg1"/>
                </a:solidFill>
                <a:latin typeface="Segoe Semibold" pitchFamily="34" charset="0"/>
              </a:rPr>
              <a:t>Protection</a:t>
            </a:r>
            <a:r>
              <a:rPr lang="en-US" sz="1400" smtClean="0">
                <a:solidFill>
                  <a:schemeClr val="bg1"/>
                </a:solidFill>
                <a:latin typeface="Segoe Semibold" pitchFamily="34" charset="0"/>
              </a:rPr>
              <a:t>: </a:t>
            </a:r>
            <a:r>
              <a:rPr lang="en-US" sz="1400" smtClean="0">
                <a:solidFill>
                  <a:schemeClr val="bg1"/>
                </a:solidFill>
              </a:rPr>
              <a:t>All network transactions are authenticated and encrypted</a:t>
            </a:r>
          </a:p>
        </p:txBody>
      </p:sp>
      <p:grpSp>
        <p:nvGrpSpPr>
          <p:cNvPr id="4" name="Group 56"/>
          <p:cNvGrpSpPr/>
          <p:nvPr/>
        </p:nvGrpSpPr>
        <p:grpSpPr>
          <a:xfrm>
            <a:off x="5742457" y="1752600"/>
            <a:ext cx="914400" cy="1035847"/>
            <a:chOff x="5742457" y="1752600"/>
            <a:chExt cx="914400" cy="1035847"/>
          </a:xfrm>
        </p:grpSpPr>
        <p:sp>
          <p:nvSpPr>
            <p:cNvPr id="12" name="TextBox 11"/>
            <p:cNvSpPr txBox="1"/>
            <p:nvPr/>
          </p:nvSpPr>
          <p:spPr>
            <a:xfrm>
              <a:off x="5742457" y="2326782"/>
              <a:ext cx="914400" cy="461665"/>
            </a:xfrm>
            <a:prstGeom prst="rect">
              <a:avLst/>
            </a:prstGeom>
            <a:noFill/>
          </p:spPr>
          <p:txBody>
            <a:bodyPr wrap="square" rtlCol="0">
              <a:spAutoFit/>
            </a:bodyPr>
            <a:lstStyle/>
            <a:p>
              <a:pPr algn="ctr"/>
              <a:r>
                <a:rPr lang="en-US" sz="1200" smtClean="0">
                  <a:solidFill>
                    <a:schemeClr val="bg1"/>
                  </a:solidFill>
                  <a:latin typeface="Segoe Semibold" pitchFamily="34" charset="0"/>
                </a:rPr>
                <a:t>Remote Client</a:t>
              </a:r>
            </a:p>
          </p:txBody>
        </p:sp>
        <p:pic>
          <p:nvPicPr>
            <p:cNvPr id="3077" name="Picture 5" descr="C:\Users\Public\Documents\DVD Art\Artwork_Imagery\Icons - Illustrations\_MISC ICONS\computer wide screen.png"/>
            <p:cNvPicPr>
              <a:picLocks noChangeAspect="1" noChangeArrowheads="1"/>
            </p:cNvPicPr>
            <p:nvPr/>
          </p:nvPicPr>
          <p:blipFill>
            <a:blip r:embed="rId5" cstate="screen"/>
            <a:srcRect/>
            <a:stretch>
              <a:fillRect/>
            </a:stretch>
          </p:blipFill>
          <p:spPr bwMode="auto">
            <a:xfrm>
              <a:off x="5759602" y="1752600"/>
              <a:ext cx="880110" cy="640175"/>
            </a:xfrm>
            <a:prstGeom prst="rect">
              <a:avLst/>
            </a:prstGeom>
            <a:noFill/>
          </p:spPr>
        </p:pic>
      </p:grpSp>
      <p:grpSp>
        <p:nvGrpSpPr>
          <p:cNvPr id="5" name="Group 55"/>
          <p:cNvGrpSpPr/>
          <p:nvPr/>
        </p:nvGrpSpPr>
        <p:grpSpPr>
          <a:xfrm>
            <a:off x="3477577" y="3581400"/>
            <a:ext cx="880110" cy="1023200"/>
            <a:chOff x="3477577" y="3581400"/>
            <a:chExt cx="880110" cy="1023200"/>
          </a:xfrm>
        </p:grpSpPr>
        <p:sp>
          <p:nvSpPr>
            <p:cNvPr id="32" name="TextBox 31"/>
            <p:cNvSpPr txBox="1"/>
            <p:nvPr/>
          </p:nvSpPr>
          <p:spPr>
            <a:xfrm>
              <a:off x="3498532" y="4142935"/>
              <a:ext cx="838200" cy="461665"/>
            </a:xfrm>
            <a:prstGeom prst="rect">
              <a:avLst/>
            </a:prstGeom>
            <a:noFill/>
          </p:spPr>
          <p:txBody>
            <a:bodyPr wrap="square" rtlCol="0">
              <a:spAutoFit/>
            </a:bodyPr>
            <a:lstStyle/>
            <a:p>
              <a:pPr algn="ctr"/>
              <a:r>
                <a:rPr lang="en-US" sz="1200" smtClean="0">
                  <a:solidFill>
                    <a:schemeClr val="bg1"/>
                  </a:solidFill>
                  <a:latin typeface="Segoe Semibold" pitchFamily="34" charset="0"/>
                  <a:cs typeface="Arial" pitchFamily="34" charset="0"/>
                </a:rPr>
                <a:t>Local Client</a:t>
              </a:r>
            </a:p>
          </p:txBody>
        </p:sp>
        <p:pic>
          <p:nvPicPr>
            <p:cNvPr id="55" name="Picture 5" descr="C:\Users\Public\Documents\DVD Art\Artwork_Imagery\Icons - Illustrations\_MISC ICONS\computer wide screen.png"/>
            <p:cNvPicPr>
              <a:picLocks noChangeAspect="1" noChangeArrowheads="1"/>
            </p:cNvPicPr>
            <p:nvPr/>
          </p:nvPicPr>
          <p:blipFill>
            <a:blip r:embed="rId5" cstate="screen"/>
            <a:srcRect/>
            <a:stretch>
              <a:fillRect/>
            </a:stretch>
          </p:blipFill>
          <p:spPr bwMode="auto">
            <a:xfrm>
              <a:off x="3477577" y="3581400"/>
              <a:ext cx="880110" cy="640175"/>
            </a:xfrm>
            <a:prstGeom prst="rect">
              <a:avLst/>
            </a:prstGeom>
            <a:noFill/>
          </p:spPr>
        </p:pic>
      </p:grpSp>
      <p:sp>
        <p:nvSpPr>
          <p:cNvPr id="58" name="Rounded Rectangle 57"/>
          <p:cNvSpPr/>
          <p:nvPr/>
        </p:nvSpPr>
        <p:spPr bwMode="auto">
          <a:xfrm>
            <a:off x="1828800" y="5867400"/>
            <a:ext cx="5943600" cy="676656"/>
          </a:xfrm>
          <a:prstGeom prst="roundRect">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t="100000" r="100000"/>
            </a:path>
            <a:tileRect l="-100000" b="-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smtClean="0">
                <a:solidFill>
                  <a:schemeClr val="bg1"/>
                </a:solidFill>
                <a:latin typeface="Segoe Semibold" pitchFamily="34" charset="0"/>
              </a:rPr>
              <a:t>Policies are based on identity, not on location</a:t>
            </a: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31/2009 2:24:08 PM&quot;&gt;&lt;Slide id=&quot;256&quot; dur=&quot;2.484375&quot; bld=&quot;INVLD&quot;/&gt;&lt;Slide id=&quot;257&quot; dur=&quot;1136.719&quot;/&gt;&lt;Slide id=&quot;301&quot; dur=&quot;2.140625&quot;/&gt;&lt;Slide id=&quot;257&quot; dur=&quot;5.734375&quot;/&gt;&lt;Slide id=&quot;301&quot; dur=&quot;2.359375&quot;/&gt;&lt;Slide id=&quot;257&quot; dur=&quot;11.70313&quot;/&gt;&lt;Slide id=&quot;301&quot; dur=&quot;4.25&quot;/&gt;&lt;Slide id=&quot;257&quot; dur=&quot;6.859375&quot;/&gt;&lt;Slide id=&quot;301&quot; dur=&quot;2.078125&quot;/&gt;&lt;Slide id=&quot;257&quot; dur=&quot;433.4688&quot;/&gt;&lt;Slide id=&quot;256&quot; dur=&quot;1.328125&quot;/&gt;&lt;Slide id=&quot;257&quot; dur=&quot;.765625&quot;/&gt;&lt;Slide id=&quot;301&quot; dur=&quot;57.85938&quot; bld=&quot;|1.5&quot;/&gt;&lt;Slide id=&quot;306&quot; dur=&quot;66.76563&quot;/&gt;&lt;Slide id=&quot;364&quot; dur=&quot;41&quot;/&gt;&lt;Slide id=&quot;365&quot; dur=&quot;49.5&quot;/&gt;&lt;Slide id=&quot;366&quot; dur=&quot;59.5625&quot;/&gt;&lt;Slide id=&quot;310&quot; dur=&quot;37.17188&quot;/&gt;&lt;Slide id=&quot;367&quot; dur=&quot;110.0469&quot; bld=&quot;|34.5|3|18.4|11.7&quot;/&gt;&lt;Slide id=&quot;313&quot; dur=&quot;2.65625&quot;/&gt;&lt;Slide id=&quot;367&quot; dur=&quot;35.75&quot;/&gt;&lt;Slide id=&quot;313&quot; dur=&quot;102.6094&quot; bld=&quot;|39.8|18.6|18.2&quot;/&gt;&lt;Slide id=&quot;314&quot; dur=&quot;524.875&quot; bld=&quot;|32.2|402.5|47&quot;/&gt;&lt;Slide id=&quot;369&quot; dur=&quot;84.6875&quot;/&gt;&lt;Slide id=&quot;315&quot; dur=&quot;198.875&quot;/&gt;&lt;Slide id=&quot;316&quot; dur=&quot;174.25&quot;/&gt;&lt;Slide id=&quot;315&quot; dur=&quot;2.4375&quot;/&gt;&lt;Slide id=&quot;316&quot; dur=&quot;.9375&quot;/&gt;&lt;Slide id=&quot;318&quot; dur=&quot;117.5469&quot;/&gt;&lt;Slide id=&quot;317&quot; dur=&quot;2.15625&quot;/&gt;&lt;Slide id=&quot;318&quot; dur=&quot;2.546875&quot;/&gt;&lt;Slide id=&quot;316&quot; dur=&quot;7.25&quot;/&gt;&lt;Slide id=&quot;318&quot; dur=&quot;138.4063&quot;/&gt;&lt;Slide id=&quot;317&quot; dur=&quot;114.4219&quot;/&gt;&lt;Slide id=&quot;368&quot; dur=&quot;.953125&quot;/&gt;&lt;Slide id=&quot;317&quot; dur=&quot;39.89063&quot;/&gt;&lt;Slide id=&quot;368&quot; dur=&quot;1.15625&quot;/&gt;&lt;Slide id=&quot;317&quot; dur=&quot;155.5781&quot;/&gt;&lt;Slide id=&quot;368&quot; dur=&quot;43.375&quot;/&gt;&lt;Slide id=&quot;319&quot; dur=&quot;195.7344&quot;/&gt;&lt;Slide id=&quot;320&quot; dur=&quot;91.40625&quot;/&gt;&lt;Slide id=&quot;321&quot; dur=&quot;134.5313&quot;/&gt;&lt;Slide id=&quot;327&quot; dur=&quot;34&quot;/&gt;&lt;Slide id=&quot;328&quot; dur=&quot;37.32813&quot;/&gt;&lt;Slide id=&quot;329&quot; dur=&quot;2.84375&quot;/&gt;&lt;Slide id=&quot;330&quot; dur=&quot;60.20313&quot;/&gt;&lt;Slide id=&quot;337&quot; dur=&quot;4.90625&quot; bld=&quot;|.9|.5|.3|.2|.4|.5|.7&quot;/&gt;&lt;Slide id=&quot;361&quot; dur=&quot;36.48438&quot; bld=&quot;|9.4&quot;/&gt;&lt;Slide id=&quot;362&quot; dur=&quot;30.35938&quot;/&gt;&lt;Slide id=&quot;331&quot; dur=&quot;66.0625&quot; bld=&quot;|10.8|4.2|6.2|1.7|1.5|2|22.3|1.7|3.5|2.4|1|1.9&quot;/&gt;&lt;Slide id=&quot;332&quot; dur=&quot;44.09375&quot; bld=&quot;|2.2|1.3|2.4|6|1.2|1.3|3.1|.8|1.4|1.1|0|2|2.5|5.5|1|2.5|1.3|.8&quot;/&gt;&lt;Slide id=&quot;333&quot; dur=&quot;100.3125&quot;/&gt;&lt;Slide id=&quot;334&quot; dur=&quot;2.1875&quot;/&gt;&lt;Slide id=&quot;333&quot; dur=&quot;27.82813&quot;/&gt;&lt;Slide id=&quot;334&quot; dur=&quot;23.625&quot;/&gt;&lt;Slide id=&quot;335&quot; dur=&quot;2.828125&quot;/&gt;&lt;Slide id=&quot;334&quot; dur=&quot;17.6875&quot;/&gt;&lt;Slide id=&quot;335&quot; dur=&quot;204.2813&quot; bld=&quot;|10.8|131.1|26.8&quot;/&gt;&lt;Slide id=&quot;336&quot; dur=&quot;200.4375&quot; bld=&quot;|5|31.9|11.2|9.4&quot;/&gt;&lt;Slide id=&quot;363&quot; dur=&quot;82.875&quot;/&gt;&lt;Slide id=&quot;338&quot; dur=&quot;32.8125&quot;/&gt;&lt;Slide id=&quot;370&quot; dur=&quot;554.8008&quot; bld=&quot;|28.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9.4"/>
</p:tagLst>
</file>

<file path=ppt/tags/tag3.xml><?xml version="1.0" encoding="utf-8"?>
<p:tagLst xmlns:a="http://schemas.openxmlformats.org/drawingml/2006/main" xmlns:r="http://schemas.openxmlformats.org/officeDocument/2006/relationships" xmlns:p="http://schemas.openxmlformats.org/presentationml/2006/main">
  <p:tag name="TIMING" val="|10.8|4.2|6.2|1.7|1.5|2|22.3|1.7|3.5|2.4|1|1.9"/>
</p:tagLst>
</file>

<file path=ppt/tags/tag4.xml><?xml version="1.0" encoding="utf-8"?>
<p:tagLst xmlns:a="http://schemas.openxmlformats.org/drawingml/2006/main" xmlns:r="http://schemas.openxmlformats.org/officeDocument/2006/relationships" xmlns:p="http://schemas.openxmlformats.org/presentationml/2006/main">
  <p:tag name="TIMING" val="|2.2|1.3|2.4|6|1.2|1.3|3.1|.8|1.4|1.1|0|2|2.5|5.5|1|2.5|1.3|.8"/>
</p:tagLst>
</file>

<file path=ppt/tags/tag5.xml><?xml version="1.0" encoding="utf-8"?>
<p:tagLst xmlns:a="http://schemas.openxmlformats.org/drawingml/2006/main" xmlns:r="http://schemas.openxmlformats.org/officeDocument/2006/relationships" xmlns:p="http://schemas.openxmlformats.org/presentationml/2006/main">
  <p:tag name="TIMING" val="|10.8|131.1|26.8"/>
</p:tagLst>
</file>

<file path=ppt/tags/tag6.xml><?xml version="1.0" encoding="utf-8"?>
<p:tagLst xmlns:a="http://schemas.openxmlformats.org/drawingml/2006/main" xmlns:r="http://schemas.openxmlformats.org/officeDocument/2006/relationships" xmlns:p="http://schemas.openxmlformats.org/presentationml/2006/main">
  <p:tag name="TIMING" val="|5|31.9|11.2|9.4"/>
</p:tagLst>
</file>

<file path=ppt/theme/theme1.xml><?xml version="1.0" encoding="utf-8"?>
<a:theme xmlns:a="http://schemas.openxmlformats.org/drawingml/2006/main" name="5-10140_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outs:outSpaceData xmlns:outs="http://schemas.microsoft.com/office/2009/outspace/metadata">
  <outs:relatedDates>
    <outs:relatedDate>
      <outs:type>3</outs:type>
      <outs:displayName>Last Modified</outs:displayName>
      <outs:dateTime>2009-07-28T19:54:19Z</outs:dateTime>
      <outs:isPinned>true</outs:isPinned>
    </outs:relatedDate>
    <outs:relatedDate>
      <outs:type>2</outs:type>
      <outs:displayName>Created</outs:displayName>
      <outs:dateTime>2009-05-26T17:06:57Z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Speaker Name here</outs:displayName>
          <outs:accountName/>
        </outs:relatedPerson>
      </outs:people>
      <outs:source>0</outs:source>
      <outs:isPinned>true</outs:isPinned>
    </outs:relatedPeopleItem>
    <outs:relatedPeopleItem>
      <outs:category>Last modified by</outs:category>
      <outs:people>
        <outs:relatedPerson>
          <outs:displayName>Sean Siler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Item>
      <outs:category>Feature Owner</outs:category>
      <outs:people/>
      <outs:source>1</outs:source>
      <outs:isPinned>true</outs:isPinned>
    </outs:relatedPeopleItem>
    <outs:relatedPeopleItem>
      <outs:category>Team Members</outs:category>
      <outs:people/>
      <outs:source>1</outs:source>
      <outs:isPinned>true</outs:isPinned>
    </outs:relatedPeopleItem>
    <outs:relatedPeopleItem>
      <outs:category>Document Owner</outs:category>
      <outs:people>
        <outs:relatedPerson>
          <outs:displayName>NTDEV\ssiler</outs:displayName>
          <outs:accountName>74678</outs:accountName>
        </outs:relatedPerson>
      </outs:people>
      <outs:source>1</outs:source>
      <outs:isPinned>true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TFS Error</outs:propertyName>
      <outs:isPinned>false</outs:isPinned>
    </outs:propertyMetadata>
    <outs:propertyMetadata>
      <outs:type>1</outs:type>
      <outs:propertyId>0</outs:propertyId>
      <outs:propertyName>Milestone</outs:propertyName>
      <outs:isPinned>false</outs:isPinned>
    </outs:propertyMetadata>
    <outs:propertyMetadata>
      <outs:type>1</outs:type>
      <outs:propertyId>0</outs:propertyId>
      <outs:propertyName>Status</outs:propertyName>
      <outs:isPinned>false</outs:isPinned>
    </outs:propertyMetadata>
    <outs:propertyMetadata>
      <outs:type>1</outs:type>
      <outs:propertyId>0</outs:propertyId>
      <outs:propertyName>Release Vehicle</outs:propertyName>
      <outs:isPinned>false</outs:isPinned>
    </outs:propertyMetadata>
    <outs:propertyMetadata>
      <outs:type>1</outs:type>
      <outs:propertyId>0</outs:propertyId>
      <outs:propertyName>Patent Review</outs:propertyName>
      <outs:isPinned>false</outs:isPinned>
    </outs:propertyMetadata>
    <outs:propertyMetadata>
      <outs:type>1</outs:type>
      <outs:propertyId>0</outs:propertyId>
      <outs:propertyName>Feature ID</outs:propertyName>
      <outs:isPinned>false</outs:isPinned>
    </outs:propertyMetadata>
    <outs:propertyMetadata>
      <outs:type>1</outs:type>
      <outs:propertyId>0</outs:propertyId>
      <outs:propertyName>Threat Model</outs:propertyName>
      <outs:isPinned>false</outs:isPinned>
    </outs:propertyMetadata>
    <outs:propertyMetadata>
      <outs:type>1</outs:type>
      <outs:propertyId>0</outs:propertyId>
      <outs:propertyName>Document Type</outs:propertyName>
      <outs:isPinned>true</outs:isPinned>
    </outs:propertyMetadata>
  </propertyMetadataList>
  <outs:corruptMetadataWasLost/>
</outs:outSpaceData>
</file>

<file path=customXml/item2.xml><?xml version="1.0" encoding="utf-8"?>
<p:properties xmlns:p="http://schemas.microsoft.com/office/2006/metadata/properties" xmlns:xsi="http://www.w3.org/2001/XMLSchema-instance">
  <documentManagement>
    <TFS_x0020_Error xmlns="f19ca351-ba6a-4950-985c-8f52332131b5" xsi:nil="true"/>
    <Document_x0020_Author xmlns="f19ca351-ba6a-4950-985c-8f52332131b5">
      <UserInfo>
        <DisplayName>NTDEV\ssiler</DisplayName>
        <AccountId>74678</AccountId>
        <AccountType/>
      </UserInfo>
    </Document_x0020_Author>
    <Milestone xmlns="f19ca351-ba6a-4950-985c-8f52332131b5" xsi:nil="true"/>
    <Status xmlns="f19ca351-ba6a-4950-985c-8f52332131b5">Draft</Status>
    <Release_x0020_Vehicle xmlns="f19ca351-ba6a-4950-985c-8f52332131b5">Client</Release_x0020_Vehicle>
    <Patent_x0020_Review xmlns="f19ca351-ba6a-4950-985c-8f52332131b5">No</Patent_x0020_Review>
    <Team_x0020_Members xmlns="f19ca351-ba6a-4950-985c-8f52332131b5">
      <UserInfo>
        <DisplayName/>
        <AccountId xsi:nil="true"/>
        <AccountType/>
      </UserInfo>
    </Team_x0020_Members>
    <Feature_x0020_ID xmlns="f19ca351-ba6a-4950-985c-8f52332131b5" xsi:nil="true"/>
    <Threat_x0020_Model xmlns="f19ca351-ba6a-4950-985c-8f52332131b5" xsi:nil="true"/>
    <Owner xmlns="f19ca351-ba6a-4950-985c-8f52332131b5">
      <UserInfo>
        <DisplayName/>
        <AccountId xsi:nil="true"/>
        <AccountType/>
      </UserInfo>
    </Owner>
    <Document_x0020_Type xmlns="f19ca351-ba6a-4950-985c-8f52332131b5">Presentation (Internal)</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E81F4FA68549459809A074AB821393" ma:contentTypeVersion="20" ma:contentTypeDescription="Create a new document." ma:contentTypeScope="" ma:versionID="e4984543a05d49bf56366e865d68a9be">
  <xsd:schema xmlns:xsd="http://www.w3.org/2001/XMLSchema" xmlns:p="http://schemas.microsoft.com/office/2006/metadata/properties" xmlns:ns2="f19ca351-ba6a-4950-985c-8f52332131b5" targetNamespace="http://schemas.microsoft.com/office/2006/metadata/properties" ma:root="true" ma:fieldsID="cc4543e6308face343be10b672d66ddb" ns2:_="">
    <xsd:import namespace="f19ca351-ba6a-4950-985c-8f52332131b5"/>
    <xsd:element name="properties">
      <xsd:complexType>
        <xsd:sequence>
          <xsd:element name="documentManagement">
            <xsd:complexType>
              <xsd:all>
                <xsd:element ref="ns2:Document_x0020_Author"/>
                <xsd:element ref="ns2:Document_x0020_Type"/>
                <xsd:element ref="ns2:Owner" minOccurs="0"/>
                <xsd:element ref="ns2:Status" minOccurs="0"/>
                <xsd:element ref="ns2:Release_x0020_Vehicle" minOccurs="0"/>
                <xsd:element ref="ns2:Team_x0020_Members" minOccurs="0"/>
                <xsd:element ref="ns2:Feature_x0020_ID" minOccurs="0"/>
                <xsd:element ref="ns2:Milestone" minOccurs="0"/>
                <xsd:element ref="ns2:Threat_x0020_Model" minOccurs="0"/>
                <xsd:element ref="ns2:Patent_x0020_Review" minOccurs="0"/>
                <xsd:element ref="ns2:TFS_x0020_Error" minOccurs="0"/>
              </xsd:all>
            </xsd:complexType>
          </xsd:element>
        </xsd:sequence>
      </xsd:complexType>
    </xsd:element>
  </xsd:schema>
  <xsd:schema xmlns:xsd="http://www.w3.org/2001/XMLSchema" xmlns:dms="http://schemas.microsoft.com/office/2006/documentManagement/types" targetNamespace="f19ca351-ba6a-4950-985c-8f52332131b5" elementFormDefault="qualified">
    <xsd:import namespace="http://schemas.microsoft.com/office/2006/documentManagement/types"/>
    <xsd:element name="Document_x0020_Author" ma:index="2" ma:displayName="Document Owner" ma:list="UserInfo" ma:internalName="Document_x0020_Auth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Type" ma:index="3" ma:displayName="Document Type" ma:description="This document type will be reflected in the associated TFS entry" ma:format="Dropdown" ma:internalName="Document_x0020_Type">
      <xsd:simpleType>
        <xsd:restriction base="dms:Choice">
          <xsd:enumeration value="Architecture Doc"/>
          <xsd:enumeration value="Design Doc"/>
          <xsd:enumeration value="Functional Spec"/>
          <xsd:enumeration value="Other"/>
          <xsd:enumeration value="Partner Contract"/>
          <xsd:enumeration value="Planning Doc"/>
          <xsd:enumeration value="Presentation (External)"/>
          <xsd:enumeration value="Presentation (Internal)"/>
          <xsd:enumeration value="Risk Assessment"/>
          <xsd:enumeration value="Summary Spec"/>
          <xsd:enumeration value="Test Design Spec"/>
          <xsd:enumeration value="Test Plan"/>
          <xsd:enumeration value="Threat Model"/>
          <xsd:enumeration value="Usability Spec"/>
          <xsd:enumeration value="In Draft"/>
        </xsd:restriction>
      </xsd:simpleType>
    </xsd:element>
    <xsd:element name="Owner" ma:index="4" nillable="true" ma:displayName="Feature Owner" ma:list="UserInfo" ma:internalName="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5" nillable="true" ma:displayName="Status" ma:default="Draft" ma:format="Dropdown" ma:internalName="Status">
      <xsd:simpleType>
        <xsd:restriction base="dms:Choice">
          <xsd:enumeration value="Placeholder"/>
          <xsd:enumeration value="Draft"/>
          <xsd:enumeration value="In Review"/>
          <xsd:enumeration value="Signed Off"/>
          <xsd:enumeration value="Cut/Obsolete"/>
          <xsd:enumeration value="Not Needed"/>
        </xsd:restriction>
      </xsd:simpleType>
    </xsd:element>
    <xsd:element name="Release_x0020_Vehicle" ma:index="6" nillable="true" ma:displayName="Release Vehicle" ma:default="Client" ma:description="How will this be released?" ma:format="Dropdown" ma:internalName="Release_x0020_Vehicle">
      <xsd:simpleType>
        <xsd:restriction base="dms:Choice">
          <xsd:enumeration value="Client"/>
          <xsd:enumeration value="Server"/>
          <xsd:enumeration value="OOB"/>
          <xsd:enumeration value="SDK"/>
          <xsd:enumeration value="Internal Tool"/>
        </xsd:restriction>
      </xsd:simpleType>
    </xsd:element>
    <xsd:element name="Team_x0020_Members" ma:index="7" nillable="true" ma:displayName="Team Members" ma:description="Related team members who also contribute to document or who are in some ways related to the document. For example, the test owner for a product specification." ma:list="UserInfo" ma:internalName="Team_x0020_Memb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eature_x0020_ID" ma:index="8" nillable="true" ma:displayName="Feature ID" ma:default="" ma:description="Separate multiple IDs with semicolons" ma:internalName="Feature_x0020_ID">
      <xsd:simpleType>
        <xsd:restriction base="dms:Text">
          <xsd:maxLength value="255"/>
        </xsd:restriction>
      </xsd:simpleType>
    </xsd:element>
    <xsd:element name="Milestone" ma:index="9" nillable="true" ma:displayName="Milestone" ma:description="The milestone the document is most associated with." ma:format="Dropdown" ma:internalName="Milestone">
      <xsd:simpleType>
        <xsd:restriction base="dms:Choice">
          <xsd:enumeration value="MQ"/>
          <xsd:enumeration value="M1"/>
          <xsd:enumeration value="M2"/>
          <xsd:enumeration value="M3"/>
          <xsd:enumeration value="Beta"/>
          <xsd:enumeration value="Windows 8"/>
          <xsd:enumeration value="E1"/>
          <xsd:enumeration value="E2"/>
          <xsd:enumeration value="E3"/>
          <xsd:enumeration value="MQ1"/>
          <xsd:enumeration value="MQ2"/>
        </xsd:restriction>
      </xsd:simpleType>
    </xsd:element>
    <xsd:element name="Threat_x0020_Model" ma:index="11" nillable="true" ma:displayName="Threat Model" ma:description="&#10;Many documents also have an external threat model that is associated with them. If this document has such an external threat model (the location of the document should be referenced in the document) choose “Yes”." ma:format="Dropdown" ma:internalName="Threat_x0020_Model">
      <xsd:simpleType>
        <xsd:restriction base="dms:Choice">
          <xsd:enumeration value="Yes"/>
          <xsd:enumeration value="No"/>
        </xsd:restriction>
      </xsd:simpleType>
    </xsd:element>
    <xsd:element name="Patent_x0020_Review" ma:index="12" nillable="true" ma:displayName="Patent Review" ma:default="No" ma:description="this is a spec or design doc, has it been sent to your LCA contact for review?&#10;&#10;See http://lcaweb/Patents/Default.htm for details." ma:format="Dropdown" ma:internalName="Patent_x0020_Review">
      <xsd:simpleType>
        <xsd:restriction base="dms:Choice">
          <xsd:enumeration value="Yes"/>
          <xsd:enumeration value="No"/>
          <xsd:enumeration value="Not Applicable"/>
        </xsd:restriction>
      </xsd:simpleType>
    </xsd:element>
    <xsd:element name="TFS_x0020_Error" ma:index="13" nillable="true" ma:displayName="TFS Error" ma:default="" ma:internalName="TFS_x0020_Error">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ma:readOnly="true"/>
        <xsd:element ref="dc:title" minOccurs="0" maxOccurs="1" ma:index="10" ma:displayName="Keywords"/>
        <xsd:element ref="dc:subject" minOccurs="0" maxOccurs="1"/>
        <xsd:element ref="dc:description" minOccurs="0" maxOccurs="1"/>
        <xsd:element name="keywords" minOccurs="0" maxOccurs="1" type="xsd:string" ma:index="1" ma:displayName="Document Titl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DA1320-C70F-42E8-BE7F-36BDE370E631}">
  <ds:schemaRefs>
    <ds:schemaRef ds:uri="http://schemas.microsoft.com/office/2009/outspace/metadata"/>
  </ds:schemaRefs>
</ds:datastoreItem>
</file>

<file path=customXml/itemProps2.xml><?xml version="1.0" encoding="utf-8"?>
<ds:datastoreItem xmlns:ds="http://schemas.openxmlformats.org/officeDocument/2006/customXml" ds:itemID="{E6F25A1A-AF3E-4012-8DC5-BD6B2E031422}">
  <ds:schemaRefs>
    <ds:schemaRef ds:uri="http://www.w3.org/XML/1998/namespace"/>
    <ds:schemaRef ds:uri="http://schemas.openxmlformats.org/package/2006/metadata/core-properties"/>
    <ds:schemaRef ds:uri="http://purl.org/dc/elements/1.1/"/>
    <ds:schemaRef ds:uri="http://purl.org/dc/dcmitype/"/>
    <ds:schemaRef ds:uri="f19ca351-ba6a-4950-985c-8f52332131b5"/>
    <ds:schemaRef ds:uri="http://schemas.microsoft.com/office/2006/documentManagement/type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A1C75E97-A46A-4E1E-80AC-D3A573837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9ca351-ba6a-4950-985c-8f52332131b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8813681-2143-4213-B5D7-1C6B644AA8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1106</TotalTime>
  <Words>1943</Words>
  <Application>Microsoft Office PowerPoint</Application>
  <PresentationFormat>On-screen Show (4:3)</PresentationFormat>
  <Paragraphs>430</Paragraphs>
  <Slides>35</Slides>
  <Notes>33</Notes>
  <HiddenSlides>4</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5-10140_TR9_Breakout_ChalkTalk_template</vt:lpstr>
      <vt:lpstr>White with Consolas font for code slides</vt:lpstr>
      <vt:lpstr>TR9_Breakout_ChalkTalk_template</vt:lpstr>
      <vt:lpstr>Windows 7 </vt:lpstr>
      <vt:lpstr>Session Objectives</vt:lpstr>
      <vt:lpstr>Slide 3</vt:lpstr>
      <vt:lpstr>Windows 7 for the Enterprise </vt:lpstr>
      <vt:lpstr>How can Uers be Productive Anywhere?</vt:lpstr>
      <vt:lpstr>Information Worker’s World Has Been Changing</vt:lpstr>
      <vt:lpstr>Windows 7 Addressing Enterprise Needs </vt:lpstr>
      <vt:lpstr>DirectAccess</vt:lpstr>
      <vt:lpstr>Trustworthy Networking Vision</vt:lpstr>
      <vt:lpstr>DirectAccess:  More than Remote Access</vt:lpstr>
      <vt:lpstr>The Evidence</vt:lpstr>
      <vt:lpstr>DirectAccess:  Technical Foundation</vt:lpstr>
      <vt:lpstr>Connectivity: IPv6</vt:lpstr>
      <vt:lpstr>Data Protection: IPsec</vt:lpstr>
      <vt:lpstr>Name Resolution:  DNS and the NRPT</vt:lpstr>
      <vt:lpstr>Name Resolution Policy Table (NRPT)</vt:lpstr>
      <vt:lpstr>IPsec Tunnel Detail</vt:lpstr>
      <vt:lpstr>Requirements for DirectAccess</vt:lpstr>
      <vt:lpstr>Multi Factor Credentials for Intranet Access</vt:lpstr>
      <vt:lpstr>Direct Access Deployment</vt:lpstr>
      <vt:lpstr>BranchCache™</vt:lpstr>
      <vt:lpstr>Problem Background</vt:lpstr>
      <vt:lpstr>   </vt:lpstr>
      <vt:lpstr>Solution Overview</vt:lpstr>
      <vt:lpstr>BranchCache Deployment</vt:lpstr>
      <vt:lpstr>1. Select a Deployment Strategy</vt:lpstr>
      <vt:lpstr>Distributed Cache</vt:lpstr>
      <vt:lpstr>Hosted Cache</vt:lpstr>
      <vt:lpstr>Distributed vs Hosted Cache</vt:lpstr>
      <vt:lpstr>2. Deploy the Infrastructure</vt:lpstr>
      <vt:lpstr>3. Deploy Your Clients  Distributed Mode</vt:lpstr>
      <vt:lpstr>3. Deploy Your Clients  Hosted Cache Mode</vt:lpstr>
      <vt:lpstr>Aggregate Bandwidth Report</vt:lpstr>
      <vt:lpstr>Summary</vt:lpstr>
      <vt:lpstr>Slide 35</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CLI311: How-to Series:Planning Infrastructure to Support Networking Enhancements in Windows 7</dc:title>
  <dc:subject>TechReady9</dc:subject>
  <dc:creator>Sandeep Singhal</dc:creator>
  <cp:keywords>techready9 - CLI311 - Planning Infrastructure to Support Networking Enhancements in Windows 7</cp:keywords>
  <dc:description>Template: Kaylee McAvoy, Silver Fox Productions
Formatting: Greg Flowers, Silver Fox Productions
Event Date: July 27 - July 31, 2009
Event Location: Washington State Convention and Trade Center, Seattle, WA
Audience Type: internal</dc:description>
  <cp:lastModifiedBy>jonharro</cp:lastModifiedBy>
  <cp:revision>96</cp:revision>
  <dcterms:created xsi:type="dcterms:W3CDTF">2009-05-26T17:06:57Z</dcterms:created>
  <dcterms:modified xsi:type="dcterms:W3CDTF">2009-10-20T20:51:43Z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0x010100FAE81F4FA68549459809A074AB821393</vt:lpwstr>
  </property>
</Properties>
</file>