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1" r:id="rId3"/>
    <p:sldId id="270" r:id="rId4"/>
    <p:sldId id="272" r:id="rId5"/>
    <p:sldId id="273" r:id="rId6"/>
    <p:sldId id="274" r:id="rId7"/>
    <p:sldId id="277" r:id="rId8"/>
    <p:sldId id="275" r:id="rId9"/>
    <p:sldId id="278" r:id="rId10"/>
    <p:sldId id="279" r:id="rId11"/>
    <p:sldId id="281" r:id="rId12"/>
    <p:sldId id="282" r:id="rId13"/>
    <p:sldId id="276" r:id="rId14"/>
    <p:sldId id="283" r:id="rId15"/>
  </p:sldIdLst>
  <p:sldSz cx="9144000" cy="6858000" type="screen4x3"/>
  <p:notesSz cx="6648450" cy="97821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C8C8C8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an Lovis" initials="c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66FF"/>
    <a:srgbClr val="C8C8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78" autoAdjust="0"/>
  </p:normalViewPr>
  <p:slideViewPr>
    <p:cSldViewPr>
      <p:cViewPr varScale="1">
        <p:scale>
          <a:sx n="86" d="100"/>
          <a:sy n="86" d="100"/>
        </p:scale>
        <p:origin x="-11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842" y="-60"/>
      </p:cViewPr>
      <p:guideLst>
        <p:guide orient="horz" pos="3081"/>
        <p:guide pos="20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502DE5-61CA-4647-8F72-A67E31D64E50}" type="slidenum">
              <a:rPr lang="en-GB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91088" cy="3668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46613"/>
            <a:ext cx="4876800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36B0B1-09B1-4779-A414-4AC5137AFFEF}" type="slidenum">
              <a:rPr lang="en-GB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6B0B1-09B1-4779-A414-4AC5137AFFE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2362200"/>
            <a:ext cx="8229600" cy="1143000"/>
          </a:xfrm>
        </p:spPr>
        <p:txBody>
          <a:bodyPr/>
          <a:lstStyle>
            <a:lvl1pPr algn="ctr">
              <a:defRPr sz="3600">
                <a:solidFill>
                  <a:srgbClr val="0066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3352800" cy="685800"/>
          </a:xfrm>
        </p:spPr>
        <p:txBody>
          <a:bodyPr anchor="b"/>
          <a:lstStyle>
            <a:lvl1pPr marL="0" indent="0" algn="r">
              <a:buFontTx/>
              <a:buNone/>
              <a:defRPr sz="1800">
                <a:solidFill>
                  <a:schemeClr val="bg2"/>
                </a:solidFill>
                <a:effectLst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12" name="Line 16"/>
          <p:cNvSpPr>
            <a:spLocks noChangeShapeType="1"/>
          </p:cNvSpPr>
          <p:nvPr userDrawn="1"/>
        </p:nvSpPr>
        <p:spPr bwMode="auto">
          <a:xfrm>
            <a:off x="5257800" y="3886200"/>
            <a:ext cx="0" cy="2133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fr-FR"/>
          </a:p>
        </p:txBody>
      </p:sp>
      <p:grpSp>
        <p:nvGrpSpPr>
          <p:cNvPr id="4119" name="Group 23"/>
          <p:cNvGrpSpPr>
            <a:grpSpLocks/>
          </p:cNvGrpSpPr>
          <p:nvPr userDrawn="1"/>
        </p:nvGrpSpPr>
        <p:grpSpPr bwMode="auto">
          <a:xfrm>
            <a:off x="533400" y="298450"/>
            <a:ext cx="8126413" cy="1377950"/>
            <a:chOff x="336" y="188"/>
            <a:chExt cx="5119" cy="868"/>
          </a:xfrm>
        </p:grpSpPr>
        <p:pic>
          <p:nvPicPr>
            <p:cNvPr id="4117" name="Picture 21" descr="PosterSIM_Header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" y="188"/>
              <a:ext cx="4762" cy="868"/>
            </a:xfrm>
            <a:prstGeom prst="rect">
              <a:avLst/>
            </a:prstGeom>
            <a:noFill/>
          </p:spPr>
        </p:pic>
        <p:pic>
          <p:nvPicPr>
            <p:cNvPr id="4118" name="Picture 22" descr="BlueLine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4" y="188"/>
              <a:ext cx="1711" cy="868"/>
            </a:xfrm>
            <a:prstGeom prst="rect">
              <a:avLst/>
            </a:prstGeom>
            <a:noFill/>
          </p:spPr>
        </p:pic>
      </p:grpSp>
      <p:pic>
        <p:nvPicPr>
          <p:cNvPr id="4120" name="Picture 24" descr="Logo_HU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5556250"/>
            <a:ext cx="1981200" cy="5397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72275" y="685800"/>
            <a:ext cx="2068513" cy="58007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6738" y="685800"/>
            <a:ext cx="6053137" cy="58007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6738" y="1357298"/>
            <a:ext cx="8274050" cy="49847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6738" y="1501775"/>
            <a:ext cx="4060825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79963" y="1501775"/>
            <a:ext cx="4060825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" name="Group 31"/>
          <p:cNvGrpSpPr>
            <a:grpSpLocks/>
          </p:cNvGrpSpPr>
          <p:nvPr userDrawn="1"/>
        </p:nvGrpSpPr>
        <p:grpSpPr bwMode="auto">
          <a:xfrm>
            <a:off x="60325" y="0"/>
            <a:ext cx="9056688" cy="1377950"/>
            <a:chOff x="38" y="0"/>
            <a:chExt cx="5705" cy="868"/>
          </a:xfrm>
        </p:grpSpPr>
        <p:pic>
          <p:nvPicPr>
            <p:cNvPr id="1050" name="Picture 26" descr="PosterSIM_Header4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8" y="0"/>
              <a:ext cx="4762" cy="868"/>
            </a:xfrm>
            <a:prstGeom prst="rect">
              <a:avLst/>
            </a:prstGeom>
            <a:noFill/>
          </p:spPr>
        </p:pic>
        <p:pic>
          <p:nvPicPr>
            <p:cNvPr id="1054" name="Picture 30" descr="BlueLine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032" y="0"/>
              <a:ext cx="1711" cy="868"/>
            </a:xfrm>
            <a:prstGeom prst="rect">
              <a:avLst/>
            </a:prstGeom>
            <a:noFill/>
          </p:spPr>
        </p:pic>
      </p:grp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8831263" y="6645275"/>
            <a:ext cx="290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fld id="{3842057D-0D37-4FE2-91A4-4542B582208C}" type="slidenum">
              <a:rPr lang="en-GB" sz="1200"/>
              <a:pPr/>
              <a:t>‹N°›</a:t>
            </a:fld>
            <a:endParaRPr lang="en-GB" sz="12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01775"/>
            <a:ext cx="82740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685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533400" y="6608763"/>
            <a:ext cx="23423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CH" sz="1000" dirty="0">
                <a:latin typeface="Arial" charset="0"/>
                <a:cs typeface="Tahoma" pitchFamily="34" charset="0"/>
              </a:rPr>
              <a:t>©</a:t>
            </a:r>
            <a:r>
              <a:rPr lang="fr-CH" sz="1000" dirty="0" smtClean="0">
                <a:latin typeface="Arial" charset="0"/>
              </a:rPr>
              <a:t>2010 </a:t>
            </a:r>
            <a:r>
              <a:rPr lang="fr-CH" sz="1000" dirty="0" err="1" smtClean="0">
                <a:latin typeface="Arial" charset="0"/>
              </a:rPr>
              <a:t>University</a:t>
            </a:r>
            <a:r>
              <a:rPr lang="fr-CH" sz="1000" dirty="0" smtClean="0">
                <a:latin typeface="Arial" charset="0"/>
              </a:rPr>
              <a:t> </a:t>
            </a:r>
            <a:r>
              <a:rPr lang="fr-CH" sz="1000" dirty="0" err="1" smtClean="0">
                <a:latin typeface="Arial" charset="0"/>
              </a:rPr>
              <a:t>Hospitals</a:t>
            </a:r>
            <a:r>
              <a:rPr lang="fr-CH" sz="1000" dirty="0" smtClean="0">
                <a:latin typeface="Arial" charset="0"/>
              </a:rPr>
              <a:t> of Geneva</a:t>
            </a:r>
            <a:endParaRPr lang="fr-CH" sz="100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071678"/>
            <a:ext cx="8643998" cy="1143000"/>
          </a:xfrm>
        </p:spPr>
        <p:txBody>
          <a:bodyPr/>
          <a:lstStyle/>
          <a:p>
            <a:r>
              <a:rPr lang="en-GB" sz="2800" dirty="0" smtClean="0"/>
              <a:t>From prescription to administration</a:t>
            </a:r>
            <a:br>
              <a:rPr lang="en-GB" sz="2800" dirty="0" smtClean="0"/>
            </a:br>
            <a:r>
              <a:rPr lang="en-GB" sz="2800" dirty="0" smtClean="0"/>
              <a:t>of chemotherapies: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 smtClean="0"/>
              <a:t>Use of GS1 standards for supporting global traceability</a:t>
            </a:r>
            <a:endParaRPr lang="en-GB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735572"/>
            <a:ext cx="3352800" cy="685800"/>
          </a:xfrm>
        </p:spPr>
        <p:txBody>
          <a:bodyPr/>
          <a:lstStyle/>
          <a:p>
            <a:r>
              <a:rPr lang="fr-CH" sz="1600" dirty="0" smtClean="0"/>
              <a:t>EFMI STC 2010</a:t>
            </a:r>
          </a:p>
          <a:p>
            <a:r>
              <a:rPr lang="fr-CH" sz="1600" dirty="0" smtClean="0"/>
              <a:t>Reykjavík, </a:t>
            </a:r>
            <a:r>
              <a:rPr lang="fr-CH" sz="1600" dirty="0" err="1" smtClean="0"/>
              <a:t>June</a:t>
            </a:r>
            <a:r>
              <a:rPr lang="fr-CH" sz="1600" dirty="0" smtClean="0"/>
              <a:t> 2-4 </a:t>
            </a:r>
            <a:endParaRPr lang="fr-CH" sz="1600" dirty="0"/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5334000" y="3780542"/>
            <a:ext cx="2249142" cy="92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fr-CH" sz="1600" dirty="0">
                <a:solidFill>
                  <a:schemeClr val="tx1"/>
                </a:solidFill>
                <a:latin typeface="+mn-lt"/>
              </a:rPr>
              <a:t>Stéphane Spahni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fr-CH" sz="1200" dirty="0" err="1">
                <a:solidFill>
                  <a:schemeClr val="bg2"/>
                </a:solidFill>
                <a:latin typeface="+mn-lt"/>
              </a:rPr>
              <a:t>Clinical</a:t>
            </a:r>
            <a:r>
              <a:rPr lang="fr-CH" sz="1200" dirty="0">
                <a:solidFill>
                  <a:schemeClr val="bg2"/>
                </a:solidFill>
                <a:latin typeface="+mn-lt"/>
              </a:rPr>
              <a:t> </a:t>
            </a:r>
            <a:r>
              <a:rPr lang="fr-CH" sz="1200" dirty="0" err="1">
                <a:solidFill>
                  <a:schemeClr val="bg2"/>
                </a:solidFill>
                <a:latin typeface="+mn-lt"/>
              </a:rPr>
              <a:t>Informatics</a:t>
            </a:r>
            <a:r>
              <a:rPr lang="fr-CH" sz="1200" dirty="0">
                <a:solidFill>
                  <a:schemeClr val="bg2"/>
                </a:solidFill>
                <a:latin typeface="+mn-lt"/>
              </a:rPr>
              <a:t> </a:t>
            </a:r>
            <a:r>
              <a:rPr lang="fr-CH" sz="1200" dirty="0" smtClean="0">
                <a:solidFill>
                  <a:schemeClr val="bg2"/>
                </a:solidFill>
                <a:latin typeface="+mn-lt"/>
              </a:rPr>
              <a:t>Unit</a:t>
            </a:r>
            <a:br>
              <a:rPr lang="fr-CH" sz="1200" dirty="0" smtClean="0">
                <a:solidFill>
                  <a:schemeClr val="bg2"/>
                </a:solidFill>
                <a:latin typeface="+mn-lt"/>
              </a:rPr>
            </a:br>
            <a:r>
              <a:rPr lang="fr-CH" sz="1200" dirty="0" err="1" smtClean="0">
                <a:solidFill>
                  <a:schemeClr val="bg2"/>
                </a:solidFill>
                <a:latin typeface="+mn-lt"/>
              </a:rPr>
              <a:t>Medical</a:t>
            </a:r>
            <a:r>
              <a:rPr lang="fr-CH" sz="1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fr-CH" sz="1200" dirty="0" err="1">
                <a:solidFill>
                  <a:schemeClr val="bg2"/>
                </a:solidFill>
                <a:latin typeface="+mn-lt"/>
              </a:rPr>
              <a:t>Informatics</a:t>
            </a:r>
            <a:r>
              <a:rPr lang="fr-CH" sz="1200" dirty="0">
                <a:solidFill>
                  <a:schemeClr val="bg2"/>
                </a:solidFill>
                <a:latin typeface="+mn-lt"/>
              </a:rPr>
              <a:t> </a:t>
            </a:r>
            <a:r>
              <a:rPr lang="fr-CH" sz="1200" dirty="0" smtClean="0">
                <a:solidFill>
                  <a:schemeClr val="bg2"/>
                </a:solidFill>
                <a:latin typeface="+mn-lt"/>
              </a:rPr>
              <a:t>Service</a:t>
            </a:r>
            <a:br>
              <a:rPr lang="fr-CH" sz="1200" dirty="0" smtClean="0">
                <a:solidFill>
                  <a:schemeClr val="bg2"/>
                </a:solidFill>
                <a:latin typeface="+mn-lt"/>
              </a:rPr>
            </a:br>
            <a:r>
              <a:rPr lang="fr-CH" sz="1200" dirty="0" err="1" smtClean="0">
                <a:solidFill>
                  <a:schemeClr val="bg2"/>
                </a:solidFill>
                <a:latin typeface="+mn-lt"/>
              </a:rPr>
              <a:t>University</a:t>
            </a:r>
            <a:r>
              <a:rPr lang="fr-CH" sz="12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fr-CH" sz="1200" dirty="0" err="1">
                <a:solidFill>
                  <a:schemeClr val="bg2"/>
                </a:solidFill>
                <a:latin typeface="+mn-lt"/>
              </a:rPr>
              <a:t>Hospitals</a:t>
            </a:r>
            <a:r>
              <a:rPr lang="fr-CH" sz="1200" dirty="0">
                <a:solidFill>
                  <a:schemeClr val="bg2"/>
                </a:solidFill>
                <a:latin typeface="+mn-lt"/>
              </a:rPr>
              <a:t> of Geneva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kind of unique Ids ?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Unique IDs for various types of « objects »:</a:t>
            </a:r>
          </a:p>
          <a:p>
            <a:pPr lvl="1"/>
            <a:r>
              <a:rPr lang="en-GB" dirty="0" smtClean="0"/>
              <a:t>Medications, Vials of raw products, other material</a:t>
            </a:r>
          </a:p>
          <a:p>
            <a:pPr lvl="1"/>
            <a:r>
              <a:rPr lang="en-GB" dirty="0" smtClean="0"/>
              <a:t>Persons (patients)</a:t>
            </a:r>
          </a:p>
          <a:p>
            <a:pPr lvl="1"/>
            <a:r>
              <a:rPr lang="en-GB" dirty="0" smtClean="0"/>
              <a:t>Documents (prescription, …)</a:t>
            </a:r>
          </a:p>
          <a:p>
            <a:pPr lvl="1"/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Selection of the GS1 Standard: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GTIN for products &amp; vials (unique ID, batch number)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GTIN for locally produced medications (serial number, expiry date)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GSRN for patients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GDTI for documents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Datamatrix</a:t>
            </a:r>
            <a:r>
              <a:rPr lang="en-GB" dirty="0" smtClean="0"/>
              <a:t> representation as the vehicle for the ID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GS1 codes: </a:t>
            </a:r>
            <a:r>
              <a:rPr lang="en-GB" dirty="0" err="1" smtClean="0"/>
              <a:t>Cytostatic</a:t>
            </a:r>
            <a:r>
              <a:rPr lang="en-GB" dirty="0" smtClean="0"/>
              <a:t> production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285777" y="1285873"/>
            <a:ext cx="8143875" cy="1857375"/>
          </a:xfrm>
        </p:spPr>
        <p:txBody>
          <a:bodyPr/>
          <a:lstStyle/>
          <a:p>
            <a:pPr>
              <a:buNone/>
            </a:pPr>
            <a:r>
              <a:rPr lang="fr-CH" sz="2000" dirty="0" smtClean="0"/>
              <a:t>Application:	</a:t>
            </a:r>
            <a:r>
              <a:rPr lang="fr-CH" sz="1800" dirty="0" smtClean="0"/>
              <a:t>&lt;CYTO&gt;</a:t>
            </a:r>
          </a:p>
          <a:p>
            <a:pPr>
              <a:buNone/>
            </a:pPr>
            <a:r>
              <a:rPr lang="fr-CH" sz="2000" dirty="0" smtClean="0"/>
              <a:t>			    &lt;</a:t>
            </a:r>
            <a:r>
              <a:rPr lang="fr-CH" sz="2000" dirty="0" err="1" smtClean="0"/>
              <a:t>org</a:t>
            </a:r>
            <a:r>
              <a:rPr lang="fr-CH" sz="2000" dirty="0" smtClean="0"/>
              <a:t>&gt;HUG&lt;/</a:t>
            </a:r>
            <a:r>
              <a:rPr lang="fr-CH" sz="2000" dirty="0" err="1" smtClean="0"/>
              <a:t>org</a:t>
            </a:r>
            <a:r>
              <a:rPr lang="fr-CH" sz="2000" dirty="0" smtClean="0"/>
              <a:t>&gt;</a:t>
            </a:r>
          </a:p>
          <a:p>
            <a:pPr>
              <a:buNone/>
            </a:pPr>
            <a:r>
              <a:rPr lang="fr-CH" sz="1800" dirty="0" smtClean="0"/>
              <a:t>			    &lt;LOT&gt;</a:t>
            </a:r>
            <a:r>
              <a:rPr lang="fr-CH" sz="1800" dirty="0" err="1" smtClean="0"/>
              <a:t>cyt</a:t>
            </a:r>
            <a:r>
              <a:rPr lang="fr-CH" sz="1800" dirty="0" smtClean="0"/>
              <a:t>-10106123&lt;/LOT&gt;</a:t>
            </a:r>
          </a:p>
          <a:p>
            <a:pPr>
              <a:buNone/>
            </a:pPr>
            <a:r>
              <a:rPr lang="fr-CH" sz="1800" dirty="0" smtClean="0"/>
              <a:t>			    &lt;DATEEXP&gt;2010.06.07 12:30:00&lt;/DATEEXP&gt;</a:t>
            </a:r>
          </a:p>
          <a:p>
            <a:pPr>
              <a:buNone/>
            </a:pPr>
            <a:r>
              <a:rPr lang="fr-CH" sz="1800" dirty="0" smtClean="0"/>
              <a:t>			&lt;/CYTO&gt;</a:t>
            </a:r>
          </a:p>
          <a:p>
            <a:pPr>
              <a:buNone/>
            </a:pPr>
            <a:r>
              <a:rPr lang="fr-CH" sz="2000" dirty="0" smtClean="0"/>
              <a:t>GS1: 		</a:t>
            </a:r>
            <a:r>
              <a:rPr lang="fr-CH" sz="1800" dirty="0" smtClean="0"/>
              <a:t>(01)07613167000009(7003)1006071230(21)</a:t>
            </a:r>
            <a:r>
              <a:rPr lang="fr-CH" sz="1800" dirty="0" err="1" smtClean="0"/>
              <a:t>cyt</a:t>
            </a:r>
            <a:r>
              <a:rPr lang="fr-CH" sz="1800" dirty="0" smtClean="0"/>
              <a:t>-10106123</a:t>
            </a:r>
          </a:p>
          <a:p>
            <a:pPr>
              <a:buNone/>
            </a:pPr>
            <a:endParaRPr lang="fr-CH" sz="1800" dirty="0" smtClean="0"/>
          </a:p>
        </p:txBody>
      </p:sp>
      <p:pic>
        <p:nvPicPr>
          <p:cNvPr id="3074" name="Picture 2" descr="http://localhost:3000/images/image13808-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52" y="2833658"/>
            <a:ext cx="452466" cy="452466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7265" r="7188" b="25427"/>
          <a:stretch>
            <a:fillRect/>
          </a:stretch>
        </p:blipFill>
        <p:spPr bwMode="auto">
          <a:xfrm>
            <a:off x="1143008" y="3416396"/>
            <a:ext cx="7429520" cy="344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GS1 codes: Patient ID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143932" cy="1857388"/>
          </a:xfrm>
        </p:spPr>
        <p:txBody>
          <a:bodyPr/>
          <a:lstStyle/>
          <a:p>
            <a:pPr>
              <a:buNone/>
            </a:pPr>
            <a:r>
              <a:rPr lang="fr-CH" sz="2000" dirty="0" smtClean="0"/>
              <a:t>Application:	</a:t>
            </a:r>
            <a:r>
              <a:rPr lang="fr-CH" sz="1800" dirty="0" smtClean="0"/>
              <a:t>&lt;PTN&gt;</a:t>
            </a:r>
            <a:endParaRPr lang="fr-CH" sz="2000" dirty="0" smtClean="0"/>
          </a:p>
          <a:p>
            <a:pPr>
              <a:buNone/>
            </a:pPr>
            <a:r>
              <a:rPr lang="fr-CH" sz="1800" dirty="0" smtClean="0"/>
              <a:t>			     &lt;</a:t>
            </a:r>
            <a:r>
              <a:rPr lang="fr-CH" sz="1800" dirty="0" err="1" smtClean="0"/>
              <a:t>org</a:t>
            </a:r>
            <a:r>
              <a:rPr lang="fr-CH" sz="1800" dirty="0" smtClean="0"/>
              <a:t>&gt;HUG&lt;/</a:t>
            </a:r>
            <a:r>
              <a:rPr lang="fr-CH" sz="1800" dirty="0" err="1" smtClean="0"/>
              <a:t>org</a:t>
            </a:r>
            <a:r>
              <a:rPr lang="fr-CH" sz="1800" dirty="0" smtClean="0"/>
              <a:t>&gt;</a:t>
            </a:r>
          </a:p>
          <a:p>
            <a:pPr>
              <a:buNone/>
            </a:pPr>
            <a:r>
              <a:rPr lang="fr-CH" sz="1800" dirty="0" smtClean="0"/>
              <a:t>			     &lt;NOSEQ&gt;000123456&lt;/NOSEQ&gt;</a:t>
            </a:r>
          </a:p>
          <a:p>
            <a:pPr>
              <a:buNone/>
            </a:pPr>
            <a:r>
              <a:rPr lang="fr-CH" sz="1800" dirty="0" smtClean="0"/>
              <a:t>			&lt;/PTN&gt;</a:t>
            </a:r>
          </a:p>
          <a:p>
            <a:pPr>
              <a:buNone/>
            </a:pPr>
            <a:r>
              <a:rPr lang="fr-CH" sz="2000" dirty="0" smtClean="0"/>
              <a:t>GS1: 		</a:t>
            </a:r>
            <a:r>
              <a:rPr lang="fr-CH" sz="1800" dirty="0" smtClean="0"/>
              <a:t>(8018)761316780001234564</a:t>
            </a:r>
          </a:p>
          <a:p>
            <a:pPr>
              <a:buNone/>
            </a:pPr>
            <a:endParaRPr lang="fr-CH" sz="1800" dirty="0" smtClean="0"/>
          </a:p>
        </p:txBody>
      </p:sp>
      <p:pic>
        <p:nvPicPr>
          <p:cNvPr id="2050" name="Picture 2" descr="http://localhost:3000/images/image13808-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571744"/>
            <a:ext cx="452434" cy="452434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 t="7265" b="40384"/>
          <a:stretch>
            <a:fillRect/>
          </a:stretch>
        </p:blipFill>
        <p:spPr bwMode="auto">
          <a:xfrm>
            <a:off x="428596" y="3342312"/>
            <a:ext cx="8377260" cy="280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(1)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GS1 standard proved to be adequate for the selected objects to identify</a:t>
            </a:r>
          </a:p>
          <a:p>
            <a:pPr>
              <a:buNone/>
            </a:pPr>
            <a:endParaRPr lang="en-GB" sz="1000" dirty="0" smtClean="0"/>
          </a:p>
          <a:p>
            <a:r>
              <a:rPr lang="en-GB" dirty="0" smtClean="0"/>
              <a:t>HUG GS1 codes for objects « belonging » to HUG:</a:t>
            </a:r>
          </a:p>
          <a:p>
            <a:pPr lvl="1"/>
            <a:r>
              <a:rPr lang="en-GB" dirty="0" smtClean="0"/>
              <a:t>Manufactured medications</a:t>
            </a:r>
          </a:p>
          <a:p>
            <a:pPr lvl="1"/>
            <a:r>
              <a:rPr lang="en-GB" dirty="0" smtClean="0"/>
              <a:t>Patients</a:t>
            </a:r>
          </a:p>
          <a:p>
            <a:pPr lvl="1"/>
            <a:r>
              <a:rPr lang="en-GB" dirty="0" smtClean="0"/>
              <a:t>Documents produced by the clinical information system</a:t>
            </a:r>
          </a:p>
          <a:p>
            <a:pPr>
              <a:buNone/>
            </a:pPr>
            <a:endParaRPr lang="en-GB" sz="1000" dirty="0" smtClean="0"/>
          </a:p>
          <a:p>
            <a:r>
              <a:rPr lang="en-GB" dirty="0" smtClean="0"/>
              <a:t>Lack of usable codes on vials</a:t>
            </a:r>
          </a:p>
          <a:p>
            <a:pPr lvl="1"/>
            <a:r>
              <a:rPr lang="en-GB" dirty="0" smtClean="0"/>
              <a:t>Not all vials and material with unique ID (product + batch number)</a:t>
            </a:r>
          </a:p>
          <a:p>
            <a:pPr lvl="1"/>
            <a:r>
              <a:rPr lang="en-GB" dirty="0" smtClean="0"/>
              <a:t>Temporary solution by re-encoding vials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Conclusion (2)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Centralized management of codes (encoding, decoding)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Semantic &amp; Rules at ONE single place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Easy to manage, maintain, modify, enhance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None/>
            </a:pPr>
            <a:r>
              <a:rPr lang="fr-CH" sz="1800" dirty="0" err="1" smtClean="0"/>
              <a:t>Temporary</a:t>
            </a:r>
            <a:r>
              <a:rPr lang="fr-CH" sz="1800" dirty="0" smtClean="0"/>
              <a:t>:	(01)07613167000009(8009)1006071230(21)</a:t>
            </a:r>
            <a:r>
              <a:rPr lang="fr-CH" sz="1800" dirty="0" err="1" smtClean="0"/>
              <a:t>cyt</a:t>
            </a:r>
            <a:r>
              <a:rPr lang="fr-CH" sz="1800" dirty="0" smtClean="0"/>
              <a:t>-10106123 </a:t>
            </a:r>
          </a:p>
          <a:p>
            <a:pPr lvl="1">
              <a:buNone/>
            </a:pPr>
            <a:r>
              <a:rPr lang="fr-CH" sz="1800" dirty="0" smtClean="0"/>
              <a:t>Final:	(01)07613167000009(7003)1006071230(21)</a:t>
            </a:r>
            <a:r>
              <a:rPr lang="fr-CH" sz="1800" dirty="0" err="1" smtClean="0"/>
              <a:t>cyt</a:t>
            </a:r>
            <a:r>
              <a:rPr lang="fr-CH" sz="1800" dirty="0" smtClean="0"/>
              <a:t>-10106123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GS1 codes = </a:t>
            </a:r>
            <a:r>
              <a:rPr lang="en-GB" i="1" dirty="0" smtClean="0"/>
              <a:t>envelope</a:t>
            </a:r>
            <a:r>
              <a:rPr lang="en-GB" dirty="0" smtClean="0"/>
              <a:t> on existing codes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GS1 adds the semantic meaning to existing identifiers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 re-invention of identification codes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Critical treatments</a:t>
            </a:r>
          </a:p>
          <a:p>
            <a:r>
              <a:rPr lang="en-GB" dirty="0" smtClean="0"/>
              <a:t>Dangerous products</a:t>
            </a:r>
          </a:p>
          <a:p>
            <a:r>
              <a:rPr lang="en-GB" dirty="0" smtClean="0"/>
              <a:t>Severe consequences in case of error or misuse</a:t>
            </a:r>
          </a:p>
          <a:p>
            <a:r>
              <a:rPr lang="en-GB" dirty="0" smtClean="0"/>
              <a:t>High costs of products, often low usability duration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Need for securing the whole process – from the prescription to the administration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Protocol driven prescription in the CPOE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Protocol driven production in the pharmacy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Avoidance of manual work at all places: </a:t>
            </a:r>
          </a:p>
          <a:p>
            <a:pPr lvl="2">
              <a:buFont typeface="Wingdings" pitchFamily="2" charset="2"/>
              <a:buChar char="Ø"/>
            </a:pPr>
            <a:r>
              <a:rPr lang="en-GB" dirty="0" smtClean="0"/>
              <a:t>prescription,  production, administration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Traceability of products and actions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Prescription</a:t>
            </a:r>
          </a:p>
          <a:p>
            <a:pPr marL="857250" lvl="1" indent="-457200"/>
            <a:r>
              <a:rPr lang="en-GB" dirty="0" smtClean="0"/>
              <a:t>Prescription of a protocol = set of medications, with specific dosages and calendar of administration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Reception by the central pharmacy</a:t>
            </a:r>
          </a:p>
          <a:p>
            <a:pPr lvl="1"/>
            <a:r>
              <a:rPr lang="en-GB" dirty="0" smtClean="0"/>
              <a:t>One or several m</a:t>
            </a:r>
            <a:r>
              <a:rPr lang="en-GB" dirty="0" smtClean="0"/>
              <a:t>edications taken in </a:t>
            </a:r>
            <a:r>
              <a:rPr lang="en-GB" smtClean="0"/>
              <a:t>charge at a time</a:t>
            </a:r>
            <a:endParaRPr lang="en-GB" dirty="0" smtClean="0"/>
          </a:p>
          <a:p>
            <a:pPr lvl="1"/>
            <a:r>
              <a:rPr lang="en-GB" dirty="0" smtClean="0"/>
              <a:t>Preparation of the everything required for the fabrication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Fabrication of the specific medication</a:t>
            </a:r>
          </a:p>
          <a:p>
            <a:pPr lvl="1"/>
            <a:r>
              <a:rPr lang="en-GB" dirty="0" smtClean="0"/>
              <a:t>Combination of the ingredients for producing the specific medication for a specific patient</a:t>
            </a:r>
          </a:p>
          <a:p>
            <a:pPr lvl="1"/>
            <a:r>
              <a:rPr lang="en-GB" dirty="0"/>
              <a:t>Global traceability at the </a:t>
            </a:r>
            <a:r>
              <a:rPr lang="en-GB" dirty="0" smtClean="0"/>
              <a:t>pharmacy of what was produced, when, how, by whom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Administration of the medication to the patient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Global workflow</a:t>
            </a:r>
            <a:endParaRPr lang="en-GB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12160457">
            <a:off x="2411413" y="2246297"/>
            <a:ext cx="3378200" cy="3359150"/>
          </a:xfrm>
          <a:custGeom>
            <a:avLst/>
            <a:gdLst>
              <a:gd name="G0" fmla="+- -1158050 0 0"/>
              <a:gd name="G1" fmla="+- 77228 0 0"/>
              <a:gd name="G2" fmla="+- -1158050 0 77228"/>
              <a:gd name="G3" fmla="+- 10800 0 0"/>
              <a:gd name="G4" fmla="+- 0 0 -115805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408 0 0"/>
              <a:gd name="G9" fmla="+- 0 0 77228"/>
              <a:gd name="G10" fmla="+- 9408 0 2700"/>
              <a:gd name="G11" fmla="cos G10 -1158050"/>
              <a:gd name="G12" fmla="sin G10 -1158050"/>
              <a:gd name="G13" fmla="cos 13500 -1158050"/>
              <a:gd name="G14" fmla="sin 13500 -1158050"/>
              <a:gd name="G15" fmla="+- G11 10800 0"/>
              <a:gd name="G16" fmla="+- G12 10800 0"/>
              <a:gd name="G17" fmla="+- G13 10800 0"/>
              <a:gd name="G18" fmla="+- G14 10800 0"/>
              <a:gd name="G19" fmla="*/ 9408 1 2"/>
              <a:gd name="G20" fmla="+- G19 5400 0"/>
              <a:gd name="G21" fmla="cos G20 -1158050"/>
              <a:gd name="G22" fmla="sin G20 -1158050"/>
              <a:gd name="G23" fmla="+- G21 10800 0"/>
              <a:gd name="G24" fmla="+- G12 G23 G22"/>
              <a:gd name="G25" fmla="+- G22 G23 G11"/>
              <a:gd name="G26" fmla="cos 10800 -1158050"/>
              <a:gd name="G27" fmla="sin 10800 -1158050"/>
              <a:gd name="G28" fmla="cos 9408 -1158050"/>
              <a:gd name="G29" fmla="sin 9408 -115805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77228"/>
              <a:gd name="G36" fmla="sin G34 77228"/>
              <a:gd name="G37" fmla="+/ 77228 -115805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408 G39"/>
              <a:gd name="G43" fmla="sin 940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1 w 21600"/>
              <a:gd name="T5" fmla="*/ 12348 h 21600"/>
              <a:gd name="T6" fmla="*/ 20901 w 21600"/>
              <a:gd name="T7" fmla="*/ 11007 h 21600"/>
              <a:gd name="T8" fmla="*/ 1489 w 21600"/>
              <a:gd name="T9" fmla="*/ 12149 h 21600"/>
              <a:gd name="T10" fmla="*/ 23663 w 21600"/>
              <a:gd name="T11" fmla="*/ 6702 h 21600"/>
              <a:gd name="T12" fmla="*/ 21457 w 21600"/>
              <a:gd name="T13" fmla="*/ 10969 h 21600"/>
              <a:gd name="T14" fmla="*/ 17191 w 21600"/>
              <a:gd name="T15" fmla="*/ 87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764" y="7944"/>
                </a:moveTo>
                <a:cubicBezTo>
                  <a:pt x="18520" y="4041"/>
                  <a:pt x="14895" y="1392"/>
                  <a:pt x="10800" y="1392"/>
                </a:cubicBezTo>
                <a:cubicBezTo>
                  <a:pt x="5604" y="1392"/>
                  <a:pt x="1392" y="5604"/>
                  <a:pt x="1392" y="10800"/>
                </a:cubicBezTo>
                <a:cubicBezTo>
                  <a:pt x="1392" y="15995"/>
                  <a:pt x="5604" y="20208"/>
                  <a:pt x="10800" y="20208"/>
                </a:cubicBezTo>
                <a:cubicBezTo>
                  <a:pt x="15920" y="20208"/>
                  <a:pt x="20100" y="16112"/>
                  <a:pt x="20206" y="10993"/>
                </a:cubicBezTo>
                <a:lnTo>
                  <a:pt x="21597" y="11022"/>
                </a:lnTo>
                <a:cubicBezTo>
                  <a:pt x="21476" y="16898"/>
                  <a:pt x="16678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501" y="-1"/>
                  <a:pt x="19663" y="3041"/>
                  <a:pt x="21090" y="7521"/>
                </a:cubicBezTo>
                <a:lnTo>
                  <a:pt x="23663" y="6702"/>
                </a:lnTo>
                <a:lnTo>
                  <a:pt x="21457" y="10969"/>
                </a:lnTo>
                <a:lnTo>
                  <a:pt x="17191" y="8763"/>
                </a:lnTo>
                <a:lnTo>
                  <a:pt x="19764" y="7944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lang="fr-FR" sz="2400" b="1">
              <a:latin typeface="Times New Roman" pitchFamily="18" charset="0"/>
            </a:endParaRPr>
          </a:p>
        </p:txBody>
      </p:sp>
      <p:pic>
        <p:nvPicPr>
          <p:cNvPr id="7" name="Picture 7" descr="bala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5643578"/>
            <a:ext cx="2020887" cy="676275"/>
          </a:xfrm>
          <a:prstGeom prst="rect">
            <a:avLst/>
          </a:prstGeom>
          <a:noFill/>
        </p:spPr>
      </p:pic>
      <p:sp>
        <p:nvSpPr>
          <p:cNvPr id="10" name="AutoShape 22"/>
          <p:cNvSpPr>
            <a:spLocks noChangeArrowheads="1"/>
          </p:cNvSpPr>
          <p:nvPr/>
        </p:nvSpPr>
        <p:spPr bwMode="auto">
          <a:xfrm>
            <a:off x="3732213" y="3581384"/>
            <a:ext cx="720725" cy="492125"/>
          </a:xfrm>
          <a:prstGeom prst="can">
            <a:avLst>
              <a:gd name="adj" fmla="val 25000"/>
            </a:avLst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200" b="1" dirty="0" smtClean="0">
                <a:solidFill>
                  <a:schemeClr val="bg1"/>
                </a:solidFill>
                <a:latin typeface="Times New Roman" pitchFamily="18" charset="0"/>
              </a:rPr>
              <a:t>HIS</a:t>
            </a:r>
            <a:endParaRPr lang="fr-FR" sz="1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3291" y="1214422"/>
            <a:ext cx="1700213" cy="1079500"/>
          </a:xfrm>
          <a:prstGeom prst="rect">
            <a:avLst/>
          </a:prstGeom>
          <a:noFill/>
        </p:spPr>
      </p:pic>
      <p:pic>
        <p:nvPicPr>
          <p:cNvPr id="20" name="Picture 35" descr="fle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611570"/>
            <a:ext cx="1044575" cy="889000"/>
          </a:xfrm>
          <a:prstGeom prst="rect">
            <a:avLst/>
          </a:prstGeom>
          <a:noFill/>
        </p:spPr>
      </p:pic>
      <p:pic>
        <p:nvPicPr>
          <p:cNvPr id="24" name="Picture 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01805" y="5581671"/>
            <a:ext cx="1698625" cy="847725"/>
          </a:xfrm>
          <a:prstGeom prst="rect">
            <a:avLst/>
          </a:prstGeom>
          <a:noFill/>
        </p:spPr>
      </p:pic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6429388" y="1714488"/>
            <a:ext cx="2349501" cy="1641489"/>
            <a:chOff x="4195" y="935"/>
            <a:chExt cx="1480" cy="946"/>
          </a:xfrm>
        </p:grpSpPr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 l="13750" r="13126" b="5711"/>
            <a:stretch>
              <a:fillRect/>
            </a:stretch>
          </p:blipFill>
          <p:spPr bwMode="auto">
            <a:xfrm>
              <a:off x="4195" y="935"/>
              <a:ext cx="1396" cy="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8" name="Picture 42"/>
            <p:cNvPicPr>
              <a:picLocks noChangeAspect="1" noChangeArrowheads="1"/>
            </p:cNvPicPr>
            <p:nvPr/>
          </p:nvPicPr>
          <p:blipFill>
            <a:blip r:embed="rId7" cstate="print"/>
            <a:srcRect t="24896"/>
            <a:stretch>
              <a:fillRect/>
            </a:stretch>
          </p:blipFill>
          <p:spPr bwMode="auto">
            <a:xfrm>
              <a:off x="4604" y="1480"/>
              <a:ext cx="1071" cy="401"/>
            </a:xfrm>
            <a:prstGeom prst="rect">
              <a:avLst/>
            </a:prstGeom>
            <a:noFill/>
          </p:spPr>
        </p:pic>
      </p:grpSp>
      <p:cxnSp>
        <p:nvCxnSpPr>
          <p:cNvPr id="57" name="Connecteur droit avec flèche 56"/>
          <p:cNvCxnSpPr>
            <a:stCxn id="15" idx="2"/>
          </p:cNvCxnSpPr>
          <p:nvPr/>
        </p:nvCxnSpPr>
        <p:spPr bwMode="auto">
          <a:xfrm rot="5400000">
            <a:off x="3615126" y="2822168"/>
            <a:ext cx="1206518" cy="15002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3571868" y="2714620"/>
            <a:ext cx="110870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smtClean="0">
                <a:solidFill>
                  <a:schemeClr val="tx1"/>
                </a:solidFill>
              </a:rPr>
              <a:t>Prescription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9" name="Connecteur droit avec flèche 58"/>
          <p:cNvCxnSpPr>
            <a:stCxn id="32" idx="1"/>
          </p:cNvCxnSpPr>
          <p:nvPr/>
        </p:nvCxnSpPr>
        <p:spPr bwMode="auto">
          <a:xfrm rot="10800000" flipV="1">
            <a:off x="4500562" y="2476236"/>
            <a:ext cx="1928826" cy="102420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4786314" y="2857496"/>
            <a:ext cx="164852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smtClean="0">
                <a:solidFill>
                  <a:schemeClr val="tx1"/>
                </a:solidFill>
              </a:rPr>
              <a:t>Set of </a:t>
            </a:r>
            <a:r>
              <a:rPr lang="fr-CH" sz="1400" dirty="0" err="1" smtClean="0">
                <a:solidFill>
                  <a:schemeClr val="tx1"/>
                </a:solidFill>
              </a:rPr>
              <a:t>medications</a:t>
            </a:r>
            <a:r>
              <a:rPr lang="fr-CH" sz="1400" dirty="0" smtClean="0">
                <a:solidFill>
                  <a:schemeClr val="tx1"/>
                </a:solidFill>
              </a:rPr>
              <a:t/>
            </a:r>
            <a:br>
              <a:rPr lang="fr-CH" sz="1400" dirty="0" smtClean="0">
                <a:solidFill>
                  <a:schemeClr val="tx1"/>
                </a:solidFill>
              </a:rPr>
            </a:br>
            <a:r>
              <a:rPr lang="fr-CH" sz="1400" dirty="0" err="1" smtClean="0">
                <a:solidFill>
                  <a:schemeClr val="tx1"/>
                </a:solidFill>
              </a:rPr>
              <a:t>with</a:t>
            </a:r>
            <a:r>
              <a:rPr lang="fr-CH" sz="1400" dirty="0" smtClean="0">
                <a:solidFill>
                  <a:schemeClr val="tx1"/>
                </a:solidFill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</a:rPr>
              <a:t>recipes</a:t>
            </a: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63" name="Picture 37" descr="médicaments"/>
          <p:cNvPicPr>
            <a:picLocks noChangeAspect="1" noChangeArrowheads="1"/>
          </p:cNvPicPr>
          <p:nvPr/>
        </p:nvPicPr>
        <p:blipFill>
          <a:blip r:embed="rId8" cstate="print"/>
          <a:srcRect t="5411" b="16663"/>
          <a:stretch>
            <a:fillRect/>
          </a:stretch>
        </p:blipFill>
        <p:spPr bwMode="auto">
          <a:xfrm>
            <a:off x="6429388" y="4071942"/>
            <a:ext cx="1195388" cy="900113"/>
          </a:xfrm>
          <a:prstGeom prst="rect">
            <a:avLst/>
          </a:prstGeom>
          <a:noFill/>
        </p:spPr>
      </p:pic>
      <p:cxnSp>
        <p:nvCxnSpPr>
          <p:cNvPr id="64" name="Connecteur droit avec flèche 63"/>
          <p:cNvCxnSpPr>
            <a:stCxn id="63" idx="1"/>
          </p:cNvCxnSpPr>
          <p:nvPr/>
        </p:nvCxnSpPr>
        <p:spPr bwMode="auto">
          <a:xfrm rot="10800000">
            <a:off x="4572000" y="3857629"/>
            <a:ext cx="1857388" cy="66437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5000628" y="4000504"/>
            <a:ext cx="108215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err="1" smtClean="0">
                <a:solidFill>
                  <a:schemeClr val="tx1"/>
                </a:solidFill>
              </a:rPr>
              <a:t>Ingredients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68" name="Connecteur droit avec flèche 67"/>
          <p:cNvCxnSpPr>
            <a:stCxn id="7" idx="1"/>
          </p:cNvCxnSpPr>
          <p:nvPr/>
        </p:nvCxnSpPr>
        <p:spPr bwMode="auto">
          <a:xfrm rot="10800000">
            <a:off x="4286248" y="4143380"/>
            <a:ext cx="1214446" cy="183833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4429124" y="4929198"/>
            <a:ext cx="131260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err="1" smtClean="0">
                <a:solidFill>
                  <a:schemeClr val="tx1"/>
                </a:solidFill>
              </a:rPr>
              <a:t>Manufacturing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72" name="Connecteur droit avec flèche 71"/>
          <p:cNvCxnSpPr>
            <a:stCxn id="24" idx="0"/>
          </p:cNvCxnSpPr>
          <p:nvPr/>
        </p:nvCxnSpPr>
        <p:spPr bwMode="auto">
          <a:xfrm rot="5400000" flipH="1" flipV="1">
            <a:off x="2499505" y="4294994"/>
            <a:ext cx="1438291" cy="113506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2577791" y="4572008"/>
            <a:ext cx="135126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err="1" smtClean="0">
                <a:solidFill>
                  <a:schemeClr val="tx1"/>
                </a:solidFill>
              </a:rPr>
              <a:t>Traceability</a:t>
            </a:r>
            <a:r>
              <a:rPr lang="fr-CH" sz="1400" dirty="0" smtClean="0">
                <a:solidFill>
                  <a:schemeClr val="tx1"/>
                </a:solidFill>
              </a:rPr>
              <a:t> &amp;</a:t>
            </a:r>
            <a:r>
              <a:rPr lang="fr-FR" sz="1400" dirty="0" smtClean="0">
                <a:solidFill>
                  <a:schemeClr val="tx1"/>
                </a:solidFill>
              </a:rPr>
              <a:t/>
            </a:r>
            <a:br>
              <a:rPr lang="fr-FR" sz="1400" dirty="0" smtClean="0">
                <a:solidFill>
                  <a:schemeClr val="tx1"/>
                </a:solidFill>
              </a:rPr>
            </a:br>
            <a:r>
              <a:rPr lang="fr-FR" sz="1400" dirty="0" err="1" smtClean="0">
                <a:solidFill>
                  <a:schemeClr val="tx1"/>
                </a:solidFill>
              </a:rPr>
              <a:t>quality</a:t>
            </a:r>
            <a:r>
              <a:rPr lang="fr-FR" sz="1400" dirty="0" smtClean="0">
                <a:solidFill>
                  <a:schemeClr val="tx1"/>
                </a:solidFill>
              </a:rPr>
              <a:t> control</a:t>
            </a:r>
            <a:endParaRPr lang="fr-CH" sz="1400" dirty="0" smtClean="0">
              <a:solidFill>
                <a:schemeClr val="tx1"/>
              </a:solidFill>
            </a:endParaRPr>
          </a:p>
        </p:txBody>
      </p:sp>
      <p:cxnSp>
        <p:nvCxnSpPr>
          <p:cNvPr id="78" name="Connecteur droit avec flèche 77"/>
          <p:cNvCxnSpPr>
            <a:stCxn id="20" idx="3"/>
          </p:cNvCxnSpPr>
          <p:nvPr/>
        </p:nvCxnSpPr>
        <p:spPr bwMode="auto">
          <a:xfrm flipV="1">
            <a:off x="1758923" y="3857628"/>
            <a:ext cx="1812945" cy="1984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2071670" y="3835603"/>
            <a:ext cx="121289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H" sz="1400" dirty="0" smtClean="0">
                <a:solidFill>
                  <a:schemeClr val="tx1"/>
                </a:solidFill>
              </a:rPr>
              <a:t>Final </a:t>
            </a:r>
            <a:r>
              <a:rPr lang="fr-CH" sz="1400" dirty="0" err="1" smtClean="0">
                <a:solidFill>
                  <a:schemeClr val="tx1"/>
                </a:solidFill>
              </a:rPr>
              <a:t>product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82" name="Arc 81"/>
          <p:cNvSpPr/>
          <p:nvPr/>
        </p:nvSpPr>
        <p:spPr bwMode="auto">
          <a:xfrm rot="624651">
            <a:off x="5116294" y="1782537"/>
            <a:ext cx="1374307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83" name="Arc 82"/>
          <p:cNvSpPr/>
          <p:nvPr/>
        </p:nvSpPr>
        <p:spPr bwMode="auto">
          <a:xfrm rot="5941381">
            <a:off x="7325862" y="3580128"/>
            <a:ext cx="716744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84" name="Arc 83"/>
          <p:cNvSpPr/>
          <p:nvPr/>
        </p:nvSpPr>
        <p:spPr bwMode="auto">
          <a:xfrm rot="6998719">
            <a:off x="6673557" y="5182643"/>
            <a:ext cx="716744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 rot="10800000">
            <a:off x="3433613" y="5833471"/>
            <a:ext cx="1950912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 rot="15106951">
            <a:off x="856532" y="4924449"/>
            <a:ext cx="1786414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pic>
        <p:nvPicPr>
          <p:cNvPr id="1028" name="Picture 4" descr="http://www.fotosearch.fr/thumb/CSK/CSK013/ks10573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6" y="1595425"/>
            <a:ext cx="1571636" cy="1047757"/>
          </a:xfrm>
          <a:prstGeom prst="rect">
            <a:avLst/>
          </a:prstGeom>
          <a:noFill/>
        </p:spPr>
      </p:pic>
      <p:sp>
        <p:nvSpPr>
          <p:cNvPr id="36" name="Arc 35"/>
          <p:cNvSpPr/>
          <p:nvPr/>
        </p:nvSpPr>
        <p:spPr bwMode="auto">
          <a:xfrm rot="16633259">
            <a:off x="408843" y="3052504"/>
            <a:ext cx="1786414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37" name="Arc 36"/>
          <p:cNvSpPr/>
          <p:nvPr/>
        </p:nvSpPr>
        <p:spPr bwMode="auto">
          <a:xfrm rot="20833144">
            <a:off x="2152449" y="1720673"/>
            <a:ext cx="1374307" cy="238368"/>
          </a:xfrm>
          <a:prstGeom prst="arc">
            <a:avLst>
              <a:gd name="adj1" fmla="val 11701845"/>
              <a:gd name="adj2" fmla="val 20710570"/>
            </a:avLst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interesting phases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the pharmacy:</a:t>
            </a:r>
          </a:p>
          <a:p>
            <a:pPr lvl="1"/>
            <a:r>
              <a:rPr lang="en-GB" dirty="0" smtClean="0"/>
              <a:t>Registration of what is being selected for the fabrication (“ingredients”, material)</a:t>
            </a:r>
          </a:p>
          <a:p>
            <a:pPr lvl="1"/>
            <a:r>
              <a:rPr lang="en-GB" dirty="0" smtClean="0"/>
              <a:t>Registration of what is being really used for the fabrication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At the bed side:</a:t>
            </a:r>
          </a:p>
          <a:p>
            <a:pPr lvl="1"/>
            <a:r>
              <a:rPr lang="en-GB" dirty="0" smtClean="0"/>
              <a:t>Validation of what is being administered to who, when and by whom</a:t>
            </a:r>
          </a:p>
          <a:p>
            <a:pPr lvl="1"/>
            <a:r>
              <a:rPr lang="en-GB" dirty="0" smtClean="0"/>
              <a:t>Registration of the different phases (start, stop, …)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Traceability at the pharmacy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Several steps performed by different persons:</a:t>
            </a:r>
          </a:p>
          <a:p>
            <a:r>
              <a:rPr lang="en-GB" dirty="0" smtClean="0"/>
              <a:t>Preparation of the set of ingredients to be used:</a:t>
            </a:r>
          </a:p>
          <a:p>
            <a:pPr lvl="1"/>
            <a:r>
              <a:rPr lang="en-GB" dirty="0" smtClean="0"/>
              <a:t>Identification of the true vials (product, batch number)</a:t>
            </a:r>
          </a:p>
          <a:p>
            <a:pPr lvl="1"/>
            <a:r>
              <a:rPr lang="en-GB" dirty="0" smtClean="0"/>
              <a:t>Identification of the manufacturing kit</a:t>
            </a:r>
          </a:p>
          <a:p>
            <a:r>
              <a:rPr lang="en-GB" dirty="0" smtClean="0"/>
              <a:t>Manufacturing of the final product:</a:t>
            </a:r>
          </a:p>
          <a:p>
            <a:pPr lvl="1"/>
            <a:r>
              <a:rPr lang="en-GB" dirty="0" smtClean="0"/>
              <a:t>Identification of the substances at each step of the preparation</a:t>
            </a:r>
          </a:p>
          <a:p>
            <a:pPr lvl="1"/>
            <a:r>
              <a:rPr lang="en-GB" dirty="0" smtClean="0"/>
              <a:t>Identification of the batch numbers at each step of the preparation</a:t>
            </a:r>
          </a:p>
          <a:p>
            <a:r>
              <a:rPr lang="en-GB" dirty="0" smtClean="0"/>
              <a:t>Quality control &amp; traceability of what has been used, when and for which final product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ym typeface="Wingdings" pitchFamily="2" charset="2"/>
              </a:rPr>
              <a:t>Identification of each final product with a unique ID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Manufacturing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501775"/>
            <a:ext cx="3643338" cy="4984750"/>
          </a:xfrm>
        </p:spPr>
        <p:txBody>
          <a:bodyPr/>
          <a:lstStyle/>
          <a:p>
            <a:r>
              <a:rPr lang="en-GB" dirty="0" smtClean="0"/>
              <a:t>Very limited space</a:t>
            </a:r>
          </a:p>
          <a:p>
            <a:r>
              <a:rPr lang="en-GB" dirty="0" smtClean="0"/>
              <a:t>Screen + keypad at the rear for interacting with the system</a:t>
            </a:r>
          </a:p>
          <a:p>
            <a:r>
              <a:rPr lang="en-GB" dirty="0" smtClean="0"/>
              <a:t>Automated and connected balances for validating quantities and volumes</a:t>
            </a:r>
          </a:p>
          <a:p>
            <a:r>
              <a:rPr lang="en-GB" dirty="0" smtClean="0"/>
              <a:t>Scanner for identifying vials &amp; material</a:t>
            </a:r>
          </a:p>
        </p:txBody>
      </p:sp>
      <p:pic>
        <p:nvPicPr>
          <p:cNvPr id="6" name="Picture 2" descr="C:\Users\sts\Desktop\P5280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0089" y="1900278"/>
            <a:ext cx="4991067" cy="37433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Traceability at bed level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Identification of the care giver (= by whom)</a:t>
            </a:r>
          </a:p>
          <a:p>
            <a:r>
              <a:rPr lang="en-GB" dirty="0" smtClean="0"/>
              <a:t>Identification of the medication (= what)</a:t>
            </a:r>
          </a:p>
          <a:p>
            <a:r>
              <a:rPr lang="en-GB" dirty="0" smtClean="0"/>
              <a:t>Identification of the patient (= for whom)</a:t>
            </a:r>
          </a:p>
          <a:p>
            <a:r>
              <a:rPr lang="en-GB" dirty="0" smtClean="0"/>
              <a:t>Validation of the time (= when) and of the path and the duration (= how)</a:t>
            </a:r>
          </a:p>
          <a:p>
            <a:r>
              <a:rPr lang="en-GB" dirty="0" smtClean="0"/>
              <a:t>Recording of various events – start, stop, check, pause, cancellation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ym typeface="Wingdings" pitchFamily="2" charset="2"/>
              </a:rPr>
              <a:t>For whom x What x By whom x When x How = OK ?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Administration of the medication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6738" y="1501775"/>
            <a:ext cx="4005262" cy="4984750"/>
          </a:xfrm>
        </p:spPr>
        <p:txBody>
          <a:bodyPr/>
          <a:lstStyle/>
          <a:p>
            <a:r>
              <a:rPr lang="en-GB" dirty="0" smtClean="0"/>
              <a:t>Care giver identified through his/her login</a:t>
            </a:r>
          </a:p>
          <a:p>
            <a:r>
              <a:rPr lang="en-GB" dirty="0" smtClean="0"/>
              <a:t>Scanning of the patient’s wristband</a:t>
            </a:r>
          </a:p>
          <a:p>
            <a:r>
              <a:rPr lang="en-GB" dirty="0" smtClean="0"/>
              <a:t>Scanning of the medication’s label</a:t>
            </a:r>
          </a:p>
          <a:p>
            <a:r>
              <a:rPr lang="en-GB" dirty="0" smtClean="0"/>
              <a:t>Complementary information given through application’s UI</a:t>
            </a:r>
          </a:p>
          <a:p>
            <a:endParaRPr lang="en-GB" dirty="0"/>
          </a:p>
        </p:txBody>
      </p:sp>
      <p:pic>
        <p:nvPicPr>
          <p:cNvPr id="1026" name="Picture 2" descr="C:\Documents and Settings\spahni\Bureau\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214422"/>
            <a:ext cx="3071834" cy="4095779"/>
          </a:xfrm>
          <a:prstGeom prst="rect">
            <a:avLst/>
          </a:prstGeom>
          <a:noFill/>
        </p:spPr>
      </p:pic>
      <p:grpSp>
        <p:nvGrpSpPr>
          <p:cNvPr id="11" name="Groupe 10"/>
          <p:cNvGrpSpPr/>
          <p:nvPr/>
        </p:nvGrpSpPr>
        <p:grpSpPr>
          <a:xfrm>
            <a:off x="4714876" y="5500702"/>
            <a:ext cx="2286016" cy="1000132"/>
            <a:chOff x="3143240" y="5357826"/>
            <a:chExt cx="1643074" cy="785818"/>
          </a:xfrm>
        </p:grpSpPr>
        <p:pic>
          <p:nvPicPr>
            <p:cNvPr id="8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4117" r="1188" b="9998"/>
            <a:stretch>
              <a:fillRect/>
            </a:stretch>
          </p:blipFill>
          <p:spPr bwMode="auto">
            <a:xfrm>
              <a:off x="3143240" y="5357826"/>
              <a:ext cx="1643074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2" descr="eanBitmapRecu1664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93135" y="5734869"/>
              <a:ext cx="197282" cy="205271"/>
            </a:xfrm>
            <a:prstGeom prst="rect">
              <a:avLst/>
            </a:prstGeom>
            <a:noFill/>
          </p:spPr>
        </p:pic>
      </p:grpSp>
      <p:grpSp>
        <p:nvGrpSpPr>
          <p:cNvPr id="15" name="Groupe 14"/>
          <p:cNvGrpSpPr/>
          <p:nvPr/>
        </p:nvGrpSpPr>
        <p:grpSpPr>
          <a:xfrm>
            <a:off x="7286644" y="4071942"/>
            <a:ext cx="1607355" cy="2143140"/>
            <a:chOff x="7286644" y="4071942"/>
            <a:chExt cx="1607355" cy="2143140"/>
          </a:xfrm>
        </p:grpSpPr>
        <p:pic>
          <p:nvPicPr>
            <p:cNvPr id="1027" name="Picture 3" descr="C:\Documents and Settings\spahni\Bureau\image2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86644" y="4071942"/>
              <a:ext cx="1607355" cy="2143140"/>
            </a:xfrm>
            <a:prstGeom prst="rect">
              <a:avLst/>
            </a:prstGeom>
            <a:noFill/>
          </p:spPr>
        </p:pic>
        <p:grpSp>
          <p:nvGrpSpPr>
            <p:cNvPr id="12" name="Groupe 11"/>
            <p:cNvGrpSpPr/>
            <p:nvPr/>
          </p:nvGrpSpPr>
          <p:grpSpPr>
            <a:xfrm rot="909450">
              <a:off x="7676327" y="5081416"/>
              <a:ext cx="662692" cy="336709"/>
              <a:chOff x="3143240" y="5357826"/>
              <a:chExt cx="1643074" cy="785818"/>
            </a:xfrm>
          </p:grpSpPr>
          <p:pic>
            <p:nvPicPr>
              <p:cNvPr id="13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4117" r="1188" b="9998"/>
              <a:stretch>
                <a:fillRect/>
              </a:stretch>
            </p:blipFill>
            <p:spPr bwMode="auto">
              <a:xfrm>
                <a:off x="3143240" y="5357826"/>
                <a:ext cx="1643074" cy="785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2" descr="eanBitmapRecu1664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993135" y="5734869"/>
                <a:ext cx="197282" cy="20527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6" name="Ellipse 15"/>
          <p:cNvSpPr/>
          <p:nvPr/>
        </p:nvSpPr>
        <p:spPr bwMode="auto">
          <a:xfrm>
            <a:off x="7572396" y="4929198"/>
            <a:ext cx="1071570" cy="57150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7572396" y="5072074"/>
            <a:ext cx="857256" cy="42862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rgbClr val="C8C8C8"/>
              </a:solidFill>
              <a:effectLst/>
              <a:latin typeface="Tahoma" pitchFamily="34" charset="0"/>
            </a:endParaRPr>
          </a:p>
        </p:txBody>
      </p:sp>
      <p:cxnSp>
        <p:nvCxnSpPr>
          <p:cNvPr id="22" name="Connecteur droit avec flèche 21"/>
          <p:cNvCxnSpPr>
            <a:stCxn id="20" idx="3"/>
          </p:cNvCxnSpPr>
          <p:nvPr/>
        </p:nvCxnSpPr>
        <p:spPr bwMode="auto">
          <a:xfrm rot="5400000">
            <a:off x="7210873" y="5227950"/>
            <a:ext cx="277085" cy="697046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0169B2"/>
      </a:accent2>
      <a:accent3>
        <a:srgbClr val="FFFFFF"/>
      </a:accent3>
      <a:accent4>
        <a:srgbClr val="000000"/>
      </a:accent4>
      <a:accent5>
        <a:srgbClr val="FFCAAD"/>
      </a:accent5>
      <a:accent6>
        <a:srgbClr val="015EA1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C8C8C8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C8C8C8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535</Words>
  <Application>Microsoft Office PowerPoint</Application>
  <PresentationFormat>Affichage à l'écran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Default Design</vt:lpstr>
      <vt:lpstr>From prescription to administration of chemotherapies: Use of GS1 standards for supporting global traceability</vt:lpstr>
      <vt:lpstr>Context</vt:lpstr>
      <vt:lpstr>Phases</vt:lpstr>
      <vt:lpstr>Global workflow</vt:lpstr>
      <vt:lpstr>Two interesting phases</vt:lpstr>
      <vt:lpstr>Traceability at the pharmacy</vt:lpstr>
      <vt:lpstr>Manufacturing</vt:lpstr>
      <vt:lpstr>Traceability at bed level</vt:lpstr>
      <vt:lpstr>Administration of the medication</vt:lpstr>
      <vt:lpstr>What kind of unique Ids ?</vt:lpstr>
      <vt:lpstr>GS1 codes: Cytostatic production</vt:lpstr>
      <vt:lpstr>GS1 codes: Patient ID</vt:lpstr>
      <vt:lpstr>Conclusion (1)</vt:lpstr>
      <vt:lpstr>Conclusion (2)</vt:lpstr>
    </vt:vector>
  </TitlesOfParts>
  <Company>HUG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sts</dc:creator>
  <cp:lastModifiedBy>sts</cp:lastModifiedBy>
  <cp:revision>178</cp:revision>
  <dcterms:created xsi:type="dcterms:W3CDTF">2003-01-30T16:32:42Z</dcterms:created>
  <dcterms:modified xsi:type="dcterms:W3CDTF">2010-06-04T09:31:02Z</dcterms:modified>
</cp:coreProperties>
</file>