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5" r:id="rId3"/>
    <p:sldId id="259" r:id="rId4"/>
    <p:sldId id="390" r:id="rId5"/>
    <p:sldId id="380" r:id="rId6"/>
    <p:sldId id="304" r:id="rId7"/>
    <p:sldId id="391" r:id="rId8"/>
    <p:sldId id="339" r:id="rId9"/>
    <p:sldId id="393" r:id="rId10"/>
    <p:sldId id="392" r:id="rId11"/>
    <p:sldId id="394" r:id="rId12"/>
    <p:sldId id="388" r:id="rId13"/>
    <p:sldId id="395" r:id="rId14"/>
    <p:sldId id="396" r:id="rId15"/>
    <p:sldId id="397" r:id="rId16"/>
    <p:sldId id="389" r:id="rId17"/>
    <p:sldId id="383" r:id="rId18"/>
    <p:sldId id="3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EBC125"/>
    <a:srgbClr val="C0C0C0"/>
    <a:srgbClr val="447EC4"/>
    <a:srgbClr val="2A684C"/>
    <a:srgbClr val="00000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8" autoAdjust="0"/>
    <p:restoredTop sz="45763" autoAdjust="0"/>
  </p:normalViewPr>
  <p:slideViewPr>
    <p:cSldViewPr>
      <p:cViewPr>
        <p:scale>
          <a:sx n="66" d="100"/>
          <a:sy n="66" d="100"/>
        </p:scale>
        <p:origin x="-148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DA41CD-262F-4F89-AA69-1F9512DF1ED6}" type="datetimeFigureOut">
              <a:rPr lang="es-ES"/>
              <a:pPr>
                <a:defRPr/>
              </a:pPr>
              <a:t>03/06/2010</a:t>
            </a:fld>
            <a:endParaRPr lang="es-E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D9D7F-B177-4C21-B4D2-6EBE07729D4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557A58-E806-469E-940A-43E5F28D7873}" type="datetimeFigureOut">
              <a:rPr lang="es-CO"/>
              <a:pPr>
                <a:defRPr/>
              </a:pPr>
              <a:t>03/06/2010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7CEEA5-5D06-4BEF-8F43-8754872995CA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686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45B81C-91BA-49E6-A447-A3F2C4C93DF3}" type="slidenum">
              <a:rPr lang="es-CO" sz="1200"/>
              <a:pPr algn="r"/>
              <a:t>11</a:t>
            </a:fld>
            <a:endParaRPr lang="es-CO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3891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C96827-5A76-4B9A-BD16-4AD247AA763D}" type="slidenum">
              <a:rPr lang="es-CO" sz="1200"/>
              <a:pPr algn="r"/>
              <a:t>12</a:t>
            </a:fld>
            <a:endParaRPr lang="es-CO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096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DFD1F-CBE4-4C1A-AC47-A6E5E6EBEBAA}" type="slidenum">
              <a:rPr lang="es-CO" sz="1200"/>
              <a:pPr algn="r"/>
              <a:t>16</a:t>
            </a:fld>
            <a:endParaRPr lang="es-CO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1100" smtClean="0"/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52B7A-092A-413A-BC4F-93855973C8D4}" type="slidenum">
              <a:rPr lang="es-CO" smtClean="0">
                <a:cs typeface="Arial" charset="0"/>
              </a:rPr>
              <a:pPr/>
              <a:t>3</a:t>
            </a:fld>
            <a:endParaRPr lang="es-C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1100" smtClean="0"/>
          </a:p>
        </p:txBody>
      </p:sp>
      <p:sp>
        <p:nvSpPr>
          <p:cNvPr id="2253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772D7-7F83-4B03-BBA9-99D1542AB727}" type="slidenum">
              <a:rPr lang="es-CO" sz="1200"/>
              <a:pPr algn="r"/>
              <a:t>4</a:t>
            </a:fld>
            <a:endParaRPr lang="es-C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111CF-64A3-42E7-B47E-BD0C48E05A05}" type="slidenum">
              <a:rPr lang="es-CO" smtClean="0">
                <a:cs typeface="Arial" charset="0"/>
              </a:rPr>
              <a:pPr/>
              <a:t>6</a:t>
            </a:fld>
            <a:endParaRPr lang="es-C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800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291C62-D795-44E7-928A-A4A7B3097532}" type="slidenum">
              <a:rPr lang="es-CO" smtClean="0">
                <a:cs typeface="Arial" charset="0"/>
              </a:rPr>
              <a:pPr/>
              <a:t>8</a:t>
            </a:fld>
            <a:endParaRPr lang="es-C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CO" sz="800" smtClean="0"/>
          </a:p>
        </p:txBody>
      </p:sp>
      <p:sp>
        <p:nvSpPr>
          <p:cNvPr id="3277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6CFBF1-D79E-468A-AD77-39C2F5A4BB57}" type="slidenum">
              <a:rPr lang="es-CO" sz="1200"/>
              <a:pPr algn="r"/>
              <a:t>9</a:t>
            </a:fld>
            <a:endParaRPr 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02B0-223F-4C73-B07A-AD80E7766A74}" type="datetimeFigureOut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31A6-D9E9-4EBB-94FC-1346EFD3379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C1B-BD08-4A82-96E4-8016C9E8DA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6" name="17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7858125" cy="457200"/>
          </a:xfrm>
        </p:spPr>
        <p:txBody>
          <a:bodyPr/>
          <a:lstStyle>
            <a:lvl1pPr>
              <a:defRPr i="1" dirty="0" err="1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CO"/>
              <a:t>Gonzalez et al. Ontology-Based Interoperability Service for HL7 Interfaces Implementation, STC2010</a:t>
            </a: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2F66-55C2-478C-AECC-EEB6FE0F30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3EAC-C546-4D38-880F-2C6A532EC941}" type="datetimeFigureOut">
              <a:rPr lang="en-US"/>
              <a:pPr>
                <a:defRPr/>
              </a:pPr>
              <a:t>6/3/2010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F2CD9-50CA-4B92-AA2D-02F2227698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4031-11A2-4892-B582-E5B84E0EEA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2CF7-F786-41FB-A921-DF8C218E18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5998-0850-40F3-8DC7-56AD1AA32B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E570-EE82-46C4-9CE8-19B6D2A2FE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5AA4-EC5B-49C5-BAB1-F6DAEA3FCFE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www.themegallery.com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6CE4-8CF3-4BFB-A64C-1F07D92392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1032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3" y="0"/>
                  </a:cxn>
                  <a:cxn ang="0">
                    <a:pos x="5763" y="0"/>
                  </a:cxn>
                  <a:cxn ang="0">
                    <a:pos x="5763" y="465"/>
                  </a:cxn>
                  <a:cxn ang="0">
                    <a:pos x="4821" y="477"/>
                  </a:cxn>
                  <a:cxn ang="0">
                    <a:pos x="4326" y="447"/>
                  </a:cxn>
                  <a:cxn ang="0">
                    <a:pos x="3783" y="465"/>
                  </a:cxn>
                  <a:cxn ang="0">
                    <a:pos x="3417" y="456"/>
                  </a:cxn>
                  <a:cxn ang="0">
                    <a:pos x="2973" y="459"/>
                  </a:cxn>
                  <a:cxn ang="0">
                    <a:pos x="2451" y="453"/>
                  </a:cxn>
                  <a:cxn ang="0">
                    <a:pos x="2289" y="441"/>
                  </a:cxn>
                  <a:cxn ang="0">
                    <a:pos x="2010" y="453"/>
                  </a:cxn>
                  <a:cxn ang="0">
                    <a:pos x="1827" y="450"/>
                  </a:cxn>
                  <a:cxn ang="0">
                    <a:pos x="1215" y="465"/>
                  </a:cxn>
                  <a:cxn ang="0">
                    <a:pos x="660" y="456"/>
                  </a:cxn>
                  <a:cxn ang="0">
                    <a:pos x="0" y="450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/>
                <a:ahLst/>
                <a:cxnLst>
                  <a:cxn ang="0">
                    <a:pos x="8" y="190"/>
                  </a:cxn>
                  <a:cxn ang="0">
                    <a:pos x="71" y="115"/>
                  </a:cxn>
                  <a:cxn ang="0">
                    <a:pos x="203" y="16"/>
                  </a:cxn>
                  <a:cxn ang="0">
                    <a:pos x="251" y="19"/>
                  </a:cxn>
                  <a:cxn ang="0">
                    <a:pos x="236" y="46"/>
                  </a:cxn>
                  <a:cxn ang="0">
                    <a:pos x="176" y="82"/>
                  </a:cxn>
                  <a:cxn ang="0">
                    <a:pos x="92" y="154"/>
                  </a:cxn>
                  <a:cxn ang="0">
                    <a:pos x="23" y="247"/>
                  </a:cxn>
                  <a:cxn ang="0">
                    <a:pos x="8" y="190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0" y="453"/>
                  </a:cxn>
                  <a:cxn ang="0">
                    <a:pos x="72" y="324"/>
                  </a:cxn>
                  <a:cxn ang="0">
                    <a:pos x="198" y="201"/>
                  </a:cxn>
                  <a:cxn ang="0">
                    <a:pos x="366" y="102"/>
                  </a:cxn>
                  <a:cxn ang="0">
                    <a:pos x="531" y="36"/>
                  </a:cxn>
                  <a:cxn ang="0">
                    <a:pos x="609" y="0"/>
                  </a:cxn>
                  <a:cxn ang="0">
                    <a:pos x="708" y="3"/>
                  </a:cxn>
                  <a:cxn ang="0">
                    <a:pos x="591" y="66"/>
                  </a:cxn>
                  <a:cxn ang="0">
                    <a:pos x="417" y="126"/>
                  </a:cxn>
                  <a:cxn ang="0">
                    <a:pos x="237" y="231"/>
                  </a:cxn>
                  <a:cxn ang="0">
                    <a:pos x="117" y="345"/>
                  </a:cxn>
                  <a:cxn ang="0">
                    <a:pos x="51" y="459"/>
                  </a:cxn>
                  <a:cxn ang="0">
                    <a:pos x="0" y="453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/>
                <a:ahLst/>
                <a:cxnLst>
                  <a:cxn ang="0">
                    <a:pos x="21" y="163"/>
                  </a:cxn>
                  <a:cxn ang="0">
                    <a:pos x="9" y="184"/>
                  </a:cxn>
                  <a:cxn ang="0">
                    <a:pos x="75" y="103"/>
                  </a:cxn>
                  <a:cxn ang="0">
                    <a:pos x="165" y="28"/>
                  </a:cxn>
                  <a:cxn ang="0">
                    <a:pos x="207" y="7"/>
                  </a:cxn>
                  <a:cxn ang="0">
                    <a:pos x="246" y="4"/>
                  </a:cxn>
                  <a:cxn ang="0">
                    <a:pos x="237" y="34"/>
                  </a:cxn>
                  <a:cxn ang="0">
                    <a:pos x="183" y="61"/>
                  </a:cxn>
                  <a:cxn ang="0">
                    <a:pos x="108" y="124"/>
                  </a:cxn>
                  <a:cxn ang="0">
                    <a:pos x="54" y="190"/>
                  </a:cxn>
                  <a:cxn ang="0">
                    <a:pos x="6" y="184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5" y="36"/>
                  </a:cxn>
                  <a:cxn ang="0">
                    <a:pos x="6" y="60"/>
                  </a:cxn>
                  <a:cxn ang="0">
                    <a:pos x="36" y="69"/>
                  </a:cxn>
                  <a:cxn ang="0">
                    <a:pos x="87" y="42"/>
                  </a:cxn>
                  <a:cxn ang="0">
                    <a:pos x="159" y="0"/>
                  </a:cxn>
                  <a:cxn ang="0">
                    <a:pos x="99" y="0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/>
                <a:ahLst/>
                <a:cxnLst>
                  <a:cxn ang="0">
                    <a:pos x="395" y="0"/>
                  </a:cxn>
                  <a:cxn ang="0">
                    <a:pos x="338" y="48"/>
                  </a:cxn>
                  <a:cxn ang="0">
                    <a:pos x="242" y="102"/>
                  </a:cxn>
                  <a:cxn ang="0">
                    <a:pos x="104" y="147"/>
                  </a:cxn>
                  <a:cxn ang="0">
                    <a:pos x="35" y="168"/>
                  </a:cxn>
                  <a:cxn ang="0">
                    <a:pos x="8" y="192"/>
                  </a:cxn>
                  <a:cxn ang="0">
                    <a:pos x="8" y="213"/>
                  </a:cxn>
                  <a:cxn ang="0">
                    <a:pos x="59" y="213"/>
                  </a:cxn>
                  <a:cxn ang="0">
                    <a:pos x="86" y="192"/>
                  </a:cxn>
                  <a:cxn ang="0">
                    <a:pos x="173" y="159"/>
                  </a:cxn>
                  <a:cxn ang="0">
                    <a:pos x="299" y="126"/>
                  </a:cxn>
                  <a:cxn ang="0">
                    <a:pos x="392" y="72"/>
                  </a:cxn>
                  <a:cxn ang="0">
                    <a:pos x="455" y="0"/>
                  </a:cxn>
                  <a:cxn ang="0">
                    <a:pos x="395" y="0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4" y="11"/>
                  </a:cxn>
                  <a:cxn ang="0">
                    <a:pos x="156" y="2"/>
                  </a:cxn>
                  <a:cxn ang="0">
                    <a:pos x="288" y="23"/>
                  </a:cxn>
                  <a:cxn ang="0">
                    <a:pos x="384" y="53"/>
                  </a:cxn>
                  <a:cxn ang="0">
                    <a:pos x="411" y="74"/>
                  </a:cxn>
                  <a:cxn ang="0">
                    <a:pos x="405" y="104"/>
                  </a:cxn>
                  <a:cxn ang="0">
                    <a:pos x="363" y="101"/>
                  </a:cxn>
                  <a:cxn ang="0">
                    <a:pos x="294" y="77"/>
                  </a:cxn>
                  <a:cxn ang="0">
                    <a:pos x="174" y="50"/>
                  </a:cxn>
                  <a:cxn ang="0">
                    <a:pos x="72" y="62"/>
                  </a:cxn>
                  <a:cxn ang="0">
                    <a:pos x="36" y="59"/>
                  </a:cxn>
                  <a:cxn ang="0">
                    <a:pos x="0" y="11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2" y="24"/>
                  </a:cxn>
                  <a:cxn ang="0">
                    <a:pos x="114" y="54"/>
                  </a:cxn>
                  <a:cxn ang="0">
                    <a:pos x="240" y="117"/>
                  </a:cxn>
                  <a:cxn ang="0">
                    <a:pos x="333" y="153"/>
                  </a:cxn>
                  <a:cxn ang="0">
                    <a:pos x="438" y="219"/>
                  </a:cxn>
                  <a:cxn ang="0">
                    <a:pos x="426" y="192"/>
                  </a:cxn>
                  <a:cxn ang="0">
                    <a:pos x="441" y="180"/>
                  </a:cxn>
                  <a:cxn ang="0">
                    <a:pos x="519" y="216"/>
                  </a:cxn>
                  <a:cxn ang="0">
                    <a:pos x="450" y="162"/>
                  </a:cxn>
                  <a:cxn ang="0">
                    <a:pos x="381" y="135"/>
                  </a:cxn>
                  <a:cxn ang="0">
                    <a:pos x="285" y="84"/>
                  </a:cxn>
                  <a:cxn ang="0">
                    <a:pos x="186" y="18"/>
                  </a:cxn>
                  <a:cxn ang="0">
                    <a:pos x="123" y="0"/>
                  </a:cxn>
                  <a:cxn ang="0">
                    <a:pos x="42" y="0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9" y="20"/>
                  </a:cxn>
                  <a:cxn ang="0">
                    <a:pos x="42" y="2"/>
                  </a:cxn>
                  <a:cxn ang="0">
                    <a:pos x="90" y="35"/>
                  </a:cxn>
                  <a:cxn ang="0">
                    <a:pos x="189" y="89"/>
                  </a:cxn>
                  <a:cxn ang="0">
                    <a:pos x="288" y="140"/>
                  </a:cxn>
                  <a:cxn ang="0">
                    <a:pos x="375" y="176"/>
                  </a:cxn>
                  <a:cxn ang="0">
                    <a:pos x="396" y="176"/>
                  </a:cxn>
                  <a:cxn ang="0">
                    <a:pos x="429" y="212"/>
                  </a:cxn>
                  <a:cxn ang="0">
                    <a:pos x="408" y="233"/>
                  </a:cxn>
                  <a:cxn ang="0">
                    <a:pos x="333" y="212"/>
                  </a:cxn>
                  <a:cxn ang="0">
                    <a:pos x="186" y="143"/>
                  </a:cxn>
                  <a:cxn ang="0">
                    <a:pos x="48" y="68"/>
                  </a:cxn>
                  <a:cxn ang="0">
                    <a:pos x="6" y="38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53" y="66"/>
                  </a:cxn>
                  <a:cxn ang="0">
                    <a:pos x="176" y="132"/>
                  </a:cxn>
                  <a:cxn ang="0">
                    <a:pos x="293" y="189"/>
                  </a:cxn>
                  <a:cxn ang="0">
                    <a:pos x="341" y="222"/>
                  </a:cxn>
                  <a:cxn ang="0">
                    <a:pos x="377" y="219"/>
                  </a:cxn>
                  <a:cxn ang="0">
                    <a:pos x="377" y="180"/>
                  </a:cxn>
                  <a:cxn ang="0">
                    <a:pos x="260" y="126"/>
                  </a:cxn>
                  <a:cxn ang="0">
                    <a:pos x="113" y="51"/>
                  </a:cxn>
                  <a:cxn ang="0">
                    <a:pos x="41" y="9"/>
                  </a:cxn>
                  <a:cxn ang="0">
                    <a:pos x="2" y="9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05" y="97"/>
                  </a:cxn>
                  <a:cxn ang="0">
                    <a:pos x="243" y="178"/>
                  </a:cxn>
                  <a:cxn ang="0">
                    <a:pos x="357" y="217"/>
                  </a:cxn>
                  <a:cxn ang="0">
                    <a:pos x="498" y="214"/>
                  </a:cxn>
                  <a:cxn ang="0">
                    <a:pos x="468" y="187"/>
                  </a:cxn>
                  <a:cxn ang="0">
                    <a:pos x="309" y="136"/>
                  </a:cxn>
                  <a:cxn ang="0">
                    <a:pos x="123" y="34"/>
                  </a:cxn>
                  <a:cxn ang="0">
                    <a:pos x="3" y="10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/>
                <a:ahLst/>
                <a:cxnLst>
                  <a:cxn ang="0">
                    <a:pos x="69" y="60"/>
                  </a:cxn>
                  <a:cxn ang="0">
                    <a:pos x="12" y="42"/>
                  </a:cxn>
                  <a:cxn ang="0">
                    <a:pos x="3" y="15"/>
                  </a:cxn>
                  <a:cxn ang="0">
                    <a:pos x="30" y="0"/>
                  </a:cxn>
                  <a:cxn ang="0">
                    <a:pos x="117" y="18"/>
                  </a:cxn>
                  <a:cxn ang="0">
                    <a:pos x="243" y="48"/>
                  </a:cxn>
                  <a:cxn ang="0">
                    <a:pos x="387" y="48"/>
                  </a:cxn>
                  <a:cxn ang="0">
                    <a:pos x="408" y="54"/>
                  </a:cxn>
                  <a:cxn ang="0">
                    <a:pos x="381" y="87"/>
                  </a:cxn>
                  <a:cxn ang="0">
                    <a:pos x="318" y="99"/>
                  </a:cxn>
                  <a:cxn ang="0">
                    <a:pos x="195" y="93"/>
                  </a:cxn>
                  <a:cxn ang="0">
                    <a:pos x="69" y="60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/>
                <a:ahLst/>
                <a:cxnLst>
                  <a:cxn ang="0">
                    <a:pos x="3" y="67"/>
                  </a:cxn>
                  <a:cxn ang="0">
                    <a:pos x="84" y="19"/>
                  </a:cxn>
                  <a:cxn ang="0">
                    <a:pos x="123" y="1"/>
                  </a:cxn>
                  <a:cxn ang="0">
                    <a:pos x="150" y="22"/>
                  </a:cxn>
                  <a:cxn ang="0">
                    <a:pos x="123" y="55"/>
                  </a:cxn>
                  <a:cxn ang="0">
                    <a:pos x="90" y="70"/>
                  </a:cxn>
                  <a:cxn ang="0">
                    <a:pos x="0" y="67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/>
                <a:ahLst/>
                <a:cxnLst>
                  <a:cxn ang="0">
                    <a:pos x="1" y="69"/>
                  </a:cxn>
                  <a:cxn ang="0">
                    <a:pos x="25" y="51"/>
                  </a:cxn>
                  <a:cxn ang="0">
                    <a:pos x="100" y="9"/>
                  </a:cxn>
                  <a:cxn ang="0">
                    <a:pos x="133" y="3"/>
                  </a:cxn>
                  <a:cxn ang="0">
                    <a:pos x="136" y="27"/>
                  </a:cxn>
                  <a:cxn ang="0">
                    <a:pos x="61" y="75"/>
                  </a:cxn>
                  <a:cxn ang="0">
                    <a:pos x="19" y="90"/>
                  </a:cxn>
                  <a:cxn ang="0">
                    <a:pos x="1" y="69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/>
                <a:ahLst/>
                <a:cxnLst>
                  <a:cxn ang="0">
                    <a:pos x="172" y="86"/>
                  </a:cxn>
                  <a:cxn ang="0">
                    <a:pos x="61" y="137"/>
                  </a:cxn>
                  <a:cxn ang="0">
                    <a:pos x="16" y="155"/>
                  </a:cxn>
                  <a:cxn ang="0">
                    <a:pos x="7" y="122"/>
                  </a:cxn>
                  <a:cxn ang="0">
                    <a:pos x="58" y="80"/>
                  </a:cxn>
                  <a:cxn ang="0">
                    <a:pos x="172" y="38"/>
                  </a:cxn>
                  <a:cxn ang="0">
                    <a:pos x="304" y="11"/>
                  </a:cxn>
                  <a:cxn ang="0">
                    <a:pos x="463" y="2"/>
                  </a:cxn>
                  <a:cxn ang="0">
                    <a:pos x="631" y="23"/>
                  </a:cxn>
                  <a:cxn ang="0">
                    <a:pos x="796" y="53"/>
                  </a:cxn>
                  <a:cxn ang="0">
                    <a:pos x="841" y="47"/>
                  </a:cxn>
                  <a:cxn ang="0">
                    <a:pos x="907" y="71"/>
                  </a:cxn>
                  <a:cxn ang="0">
                    <a:pos x="919" y="101"/>
                  </a:cxn>
                  <a:cxn ang="0">
                    <a:pos x="793" y="98"/>
                  </a:cxn>
                  <a:cxn ang="0">
                    <a:pos x="634" y="62"/>
                  </a:cxn>
                  <a:cxn ang="0">
                    <a:pos x="439" y="38"/>
                  </a:cxn>
                  <a:cxn ang="0">
                    <a:pos x="238" y="59"/>
                  </a:cxn>
                  <a:cxn ang="0">
                    <a:pos x="172" y="86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141" y="17"/>
                  </a:cxn>
                  <a:cxn ang="0">
                    <a:pos x="246" y="2"/>
                  </a:cxn>
                  <a:cxn ang="0">
                    <a:pos x="351" y="5"/>
                  </a:cxn>
                  <a:cxn ang="0">
                    <a:pos x="372" y="23"/>
                  </a:cxn>
                  <a:cxn ang="0">
                    <a:pos x="354" y="44"/>
                  </a:cxn>
                  <a:cxn ang="0">
                    <a:pos x="264" y="50"/>
                  </a:cxn>
                  <a:cxn ang="0">
                    <a:pos x="168" y="53"/>
                  </a:cxn>
                  <a:cxn ang="0">
                    <a:pos x="72" y="77"/>
                  </a:cxn>
                  <a:cxn ang="0">
                    <a:pos x="15" y="95"/>
                  </a:cxn>
                  <a:cxn ang="0">
                    <a:pos x="0" y="56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" y="137"/>
                  </a:cxn>
                  <a:cxn ang="0">
                    <a:pos x="162" y="71"/>
                  </a:cxn>
                  <a:cxn ang="0">
                    <a:pos x="249" y="20"/>
                  </a:cxn>
                  <a:cxn ang="0">
                    <a:pos x="285" y="2"/>
                  </a:cxn>
                  <a:cxn ang="0">
                    <a:pos x="309" y="11"/>
                  </a:cxn>
                  <a:cxn ang="0">
                    <a:pos x="303" y="47"/>
                  </a:cxn>
                  <a:cxn ang="0">
                    <a:pos x="219" y="89"/>
                  </a:cxn>
                  <a:cxn ang="0">
                    <a:pos x="108" y="140"/>
                  </a:cxn>
                  <a:cxn ang="0">
                    <a:pos x="57" y="152"/>
                  </a:cxn>
                  <a:cxn ang="0">
                    <a:pos x="0" y="158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/>
                <a:ahLst/>
                <a:cxnLst>
                  <a:cxn ang="0">
                    <a:pos x="3" y="165"/>
                  </a:cxn>
                  <a:cxn ang="0">
                    <a:pos x="129" y="93"/>
                  </a:cxn>
                  <a:cxn ang="0">
                    <a:pos x="261" y="30"/>
                  </a:cxn>
                  <a:cxn ang="0">
                    <a:pos x="351" y="0"/>
                  </a:cxn>
                  <a:cxn ang="0">
                    <a:pos x="378" y="27"/>
                  </a:cxn>
                  <a:cxn ang="0">
                    <a:pos x="336" y="51"/>
                  </a:cxn>
                  <a:cxn ang="0">
                    <a:pos x="291" y="60"/>
                  </a:cxn>
                  <a:cxn ang="0">
                    <a:pos x="240" y="75"/>
                  </a:cxn>
                  <a:cxn ang="0">
                    <a:pos x="189" y="120"/>
                  </a:cxn>
                  <a:cxn ang="0">
                    <a:pos x="102" y="174"/>
                  </a:cxn>
                  <a:cxn ang="0">
                    <a:pos x="0" y="162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/>
                <a:ahLst/>
                <a:cxnLst>
                  <a:cxn ang="0">
                    <a:pos x="84" y="11"/>
                  </a:cxn>
                  <a:cxn ang="0">
                    <a:pos x="27" y="5"/>
                  </a:cxn>
                  <a:cxn ang="0">
                    <a:pos x="9" y="35"/>
                  </a:cxn>
                  <a:cxn ang="0">
                    <a:pos x="81" y="56"/>
                  </a:cxn>
                  <a:cxn ang="0">
                    <a:pos x="255" y="68"/>
                  </a:cxn>
                  <a:cxn ang="0">
                    <a:pos x="432" y="50"/>
                  </a:cxn>
                  <a:cxn ang="0">
                    <a:pos x="513" y="5"/>
                  </a:cxn>
                  <a:cxn ang="0">
                    <a:pos x="372" y="20"/>
                  </a:cxn>
                  <a:cxn ang="0">
                    <a:pos x="141" y="14"/>
                  </a:cxn>
                  <a:cxn ang="0">
                    <a:pos x="84" y="11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188" y="3"/>
                  </a:cxn>
                  <a:cxn ang="0">
                    <a:pos x="323" y="27"/>
                  </a:cxn>
                  <a:cxn ang="0">
                    <a:pos x="464" y="69"/>
                  </a:cxn>
                  <a:cxn ang="0">
                    <a:pos x="521" y="90"/>
                  </a:cxn>
                  <a:cxn ang="0">
                    <a:pos x="533" y="105"/>
                  </a:cxn>
                  <a:cxn ang="0">
                    <a:pos x="497" y="120"/>
                  </a:cxn>
                  <a:cxn ang="0">
                    <a:pos x="452" y="108"/>
                  </a:cxn>
                  <a:cxn ang="0">
                    <a:pos x="350" y="72"/>
                  </a:cxn>
                  <a:cxn ang="0">
                    <a:pos x="158" y="39"/>
                  </a:cxn>
                  <a:cxn ang="0">
                    <a:pos x="50" y="39"/>
                  </a:cxn>
                  <a:cxn ang="0">
                    <a:pos x="23" y="6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/>
                <a:ahLst/>
                <a:cxnLst>
                  <a:cxn ang="0">
                    <a:pos x="800" y="24"/>
                  </a:cxn>
                  <a:cxn ang="0">
                    <a:pos x="782" y="15"/>
                  </a:cxn>
                  <a:cxn ang="0">
                    <a:pos x="659" y="63"/>
                  </a:cxn>
                  <a:cxn ang="0">
                    <a:pos x="500" y="84"/>
                  </a:cxn>
                  <a:cxn ang="0">
                    <a:pos x="326" y="69"/>
                  </a:cxn>
                  <a:cxn ang="0">
                    <a:pos x="98" y="21"/>
                  </a:cxn>
                  <a:cxn ang="0">
                    <a:pos x="11" y="6"/>
                  </a:cxn>
                  <a:cxn ang="0">
                    <a:pos x="32" y="60"/>
                  </a:cxn>
                  <a:cxn ang="0">
                    <a:pos x="155" y="96"/>
                  </a:cxn>
                  <a:cxn ang="0">
                    <a:pos x="410" y="138"/>
                  </a:cxn>
                  <a:cxn ang="0">
                    <a:pos x="596" y="129"/>
                  </a:cxn>
                  <a:cxn ang="0">
                    <a:pos x="737" y="90"/>
                  </a:cxn>
                  <a:cxn ang="0">
                    <a:pos x="788" y="69"/>
                  </a:cxn>
                  <a:cxn ang="0">
                    <a:pos x="800" y="24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384" y="12"/>
                  </a:cxn>
                  <a:cxn ang="0">
                    <a:pos x="276" y="51"/>
                  </a:cxn>
                  <a:cxn ang="0">
                    <a:pos x="165" y="66"/>
                  </a:cxn>
                  <a:cxn ang="0">
                    <a:pos x="51" y="57"/>
                  </a:cxn>
                  <a:cxn ang="0">
                    <a:pos x="15" y="54"/>
                  </a:cxn>
                  <a:cxn ang="0">
                    <a:pos x="3" y="69"/>
                  </a:cxn>
                  <a:cxn ang="0">
                    <a:pos x="9" y="93"/>
                  </a:cxn>
                  <a:cxn ang="0">
                    <a:pos x="54" y="102"/>
                  </a:cxn>
                  <a:cxn ang="0">
                    <a:pos x="198" y="111"/>
                  </a:cxn>
                  <a:cxn ang="0">
                    <a:pos x="336" y="75"/>
                  </a:cxn>
                  <a:cxn ang="0">
                    <a:pos x="375" y="54"/>
                  </a:cxn>
                  <a:cxn ang="0">
                    <a:pos x="402" y="0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</p:grpSp>
        <p:grpSp>
          <p:nvGrpSpPr>
            <p:cNvPr id="1033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/>
                <a:ahLst/>
                <a:cxnLst>
                  <a:cxn ang="0">
                    <a:pos x="165" y="6"/>
                  </a:cxn>
                  <a:cxn ang="0">
                    <a:pos x="450" y="3"/>
                  </a:cxn>
                  <a:cxn ang="0">
                    <a:pos x="714" y="12"/>
                  </a:cxn>
                  <a:cxn ang="0">
                    <a:pos x="957" y="24"/>
                  </a:cxn>
                  <a:cxn ang="0">
                    <a:pos x="1173" y="24"/>
                  </a:cxn>
                  <a:cxn ang="0">
                    <a:pos x="1473" y="15"/>
                  </a:cxn>
                  <a:cxn ang="0">
                    <a:pos x="1617" y="0"/>
                  </a:cxn>
                  <a:cxn ang="0">
                    <a:pos x="1719" y="15"/>
                  </a:cxn>
                  <a:cxn ang="0">
                    <a:pos x="1716" y="66"/>
                  </a:cxn>
                  <a:cxn ang="0">
                    <a:pos x="1632" y="51"/>
                  </a:cxn>
                  <a:cxn ang="0">
                    <a:pos x="1407" y="51"/>
                  </a:cxn>
                  <a:cxn ang="0">
                    <a:pos x="1191" y="48"/>
                  </a:cxn>
                  <a:cxn ang="0">
                    <a:pos x="870" y="60"/>
                  </a:cxn>
                  <a:cxn ang="0">
                    <a:pos x="492" y="48"/>
                  </a:cxn>
                  <a:cxn ang="0">
                    <a:pos x="291" y="27"/>
                  </a:cxn>
                  <a:cxn ang="0">
                    <a:pos x="21" y="36"/>
                  </a:cxn>
                  <a:cxn ang="0">
                    <a:pos x="165" y="6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/>
                <a:ahLst/>
                <a:cxnLst>
                  <a:cxn ang="0">
                    <a:pos x="2641" y="6"/>
                  </a:cxn>
                  <a:cxn ang="0">
                    <a:pos x="2620" y="30"/>
                  </a:cxn>
                  <a:cxn ang="0">
                    <a:pos x="2368" y="45"/>
                  </a:cxn>
                  <a:cxn ang="0">
                    <a:pos x="2023" y="60"/>
                  </a:cxn>
                  <a:cxn ang="0">
                    <a:pos x="1786" y="48"/>
                  </a:cxn>
                  <a:cxn ang="0">
                    <a:pos x="1525" y="36"/>
                  </a:cxn>
                  <a:cxn ang="0">
                    <a:pos x="1195" y="45"/>
                  </a:cxn>
                  <a:cxn ang="0">
                    <a:pos x="817" y="39"/>
                  </a:cxn>
                  <a:cxn ang="0">
                    <a:pos x="499" y="27"/>
                  </a:cxn>
                  <a:cxn ang="0">
                    <a:pos x="136" y="39"/>
                  </a:cxn>
                  <a:cxn ang="0">
                    <a:pos x="10" y="33"/>
                  </a:cxn>
                  <a:cxn ang="0">
                    <a:pos x="76" y="24"/>
                  </a:cxn>
                  <a:cxn ang="0">
                    <a:pos x="310" y="18"/>
                  </a:cxn>
                  <a:cxn ang="0">
                    <a:pos x="544" y="0"/>
                  </a:cxn>
                  <a:cxn ang="0">
                    <a:pos x="853" y="21"/>
                  </a:cxn>
                  <a:cxn ang="0">
                    <a:pos x="1114" y="21"/>
                  </a:cxn>
                  <a:cxn ang="0">
                    <a:pos x="1399" y="3"/>
                  </a:cxn>
                  <a:cxn ang="0">
                    <a:pos x="1588" y="9"/>
                  </a:cxn>
                  <a:cxn ang="0">
                    <a:pos x="1807" y="21"/>
                  </a:cxn>
                  <a:cxn ang="0">
                    <a:pos x="2035" y="12"/>
                  </a:cxn>
                  <a:cxn ang="0">
                    <a:pos x="2290" y="18"/>
                  </a:cxn>
                  <a:cxn ang="0">
                    <a:pos x="2596" y="3"/>
                  </a:cxn>
                  <a:cxn ang="0">
                    <a:pos x="2641" y="6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/>
                <a:ahLst/>
                <a:cxnLst>
                  <a:cxn ang="0">
                    <a:pos x="1893" y="39"/>
                  </a:cxn>
                  <a:cxn ang="0">
                    <a:pos x="1578" y="45"/>
                  </a:cxn>
                  <a:cxn ang="0">
                    <a:pos x="1011" y="60"/>
                  </a:cxn>
                  <a:cxn ang="0">
                    <a:pos x="438" y="57"/>
                  </a:cxn>
                  <a:cxn ang="0">
                    <a:pos x="0" y="36"/>
                  </a:cxn>
                  <a:cxn ang="0">
                    <a:pos x="0" y="3"/>
                  </a:cxn>
                  <a:cxn ang="0">
                    <a:pos x="210" y="18"/>
                  </a:cxn>
                  <a:cxn ang="0">
                    <a:pos x="474" y="21"/>
                  </a:cxn>
                  <a:cxn ang="0">
                    <a:pos x="678" y="9"/>
                  </a:cxn>
                  <a:cxn ang="0">
                    <a:pos x="897" y="9"/>
                  </a:cxn>
                  <a:cxn ang="0">
                    <a:pos x="1167" y="30"/>
                  </a:cxn>
                  <a:cxn ang="0">
                    <a:pos x="1500" y="24"/>
                  </a:cxn>
                  <a:cxn ang="0">
                    <a:pos x="1758" y="3"/>
                  </a:cxn>
                  <a:cxn ang="0">
                    <a:pos x="1938" y="18"/>
                  </a:cxn>
                  <a:cxn ang="0">
                    <a:pos x="2034" y="33"/>
                  </a:cxn>
                  <a:cxn ang="0">
                    <a:pos x="1893" y="39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63BE0A33-7822-45D2-AA22-64628FC56201}" type="datetimeFigureOut">
              <a:rPr lang="en-US"/>
              <a:pPr>
                <a:defRPr/>
              </a:pPr>
              <a:t>6/3/2010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s-CO"/>
              <a:t>Diseño y Evaluación de uns Sistema Tutor Inteligente para Aprendizaje en Salud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19EF594-29EF-4478-AA0D-30A9AF9A2F8D}" type="slidenum">
              <a:rPr lang="en-US"/>
              <a:pPr>
                <a:defRPr/>
              </a:pPr>
              <a:t>‹Nr.›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rnd.blobel@klinik.uni-regensburg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5 Título"/>
          <p:cNvSpPr>
            <a:spLocks noGrp="1"/>
          </p:cNvSpPr>
          <p:nvPr>
            <p:ph type="ctrTitle"/>
          </p:nvPr>
        </p:nvSpPr>
        <p:spPr>
          <a:xfrm>
            <a:off x="500063" y="1071563"/>
            <a:ext cx="8075612" cy="2643187"/>
          </a:xfrm>
        </p:spPr>
        <p:txBody>
          <a:bodyPr/>
          <a:lstStyle/>
          <a:p>
            <a:pPr eaLnBrk="1" hangingPunct="1"/>
            <a:r>
              <a:rPr lang="es-CO" smtClean="0"/>
              <a:t>Ontology-Based Interoperability Service for HL7 Interfaces Implementation</a:t>
            </a:r>
          </a:p>
        </p:txBody>
      </p:sp>
      <p:sp>
        <p:nvSpPr>
          <p:cNvPr id="15362" name="6 CuadroTexto"/>
          <p:cNvSpPr txBox="1">
            <a:spLocks noChangeArrowheads="1"/>
          </p:cNvSpPr>
          <p:nvPr/>
        </p:nvSpPr>
        <p:spPr bwMode="auto">
          <a:xfrm>
            <a:off x="395288" y="3716338"/>
            <a:ext cx="842486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2700" b="1" i="1"/>
              <a:t>Carolina González, Bernd Blobel and Diego López</a:t>
            </a:r>
          </a:p>
          <a:p>
            <a:pPr algn="ctr"/>
            <a:endParaRPr lang="es-CO" sz="2700" b="1"/>
          </a:p>
          <a:p>
            <a:pPr algn="ctr"/>
            <a:r>
              <a:rPr lang="es-CO" sz="2000"/>
              <a:t>eHealth Competence Center, Regensurg University</a:t>
            </a:r>
          </a:p>
          <a:p>
            <a:pPr algn="ctr"/>
            <a:r>
              <a:rPr lang="es-CO" sz="2000"/>
              <a:t>Software Engineering Research Group, University of Cauca</a:t>
            </a:r>
          </a:p>
          <a:p>
            <a:pPr algn="ctr"/>
            <a:r>
              <a:rPr lang="es-CO" sz="2000"/>
              <a:t>Telematics Research Group, University of Cauca</a:t>
            </a:r>
          </a:p>
          <a:p>
            <a:pPr algn="ctr"/>
            <a:r>
              <a:rPr lang="es-CO" sz="2000"/>
              <a:t>June, 2010</a:t>
            </a:r>
          </a:p>
          <a:p>
            <a:pPr algn="ctr"/>
            <a:endParaRPr lang="es-CO" sz="24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Rectángulo"/>
          <p:cNvSpPr>
            <a:spLocks noChangeArrowheads="1"/>
          </p:cNvSpPr>
          <p:nvPr/>
        </p:nvSpPr>
        <p:spPr bwMode="auto">
          <a:xfrm>
            <a:off x="2286000" y="357188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b="1"/>
              <a:t>EFMI STC 2010 Conference. Seamless care - safe care </a:t>
            </a:r>
          </a:p>
          <a:p>
            <a:r>
              <a:rPr lang="es-CO" b="1"/>
              <a:t>Reykjavík June 2-4</a:t>
            </a:r>
            <a:endParaRPr lang="es-CO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5214938"/>
            <a:ext cx="1000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7 Imagen" descr="ehcc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286375"/>
            <a:ext cx="1419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2"/>
          <p:cNvSpPr>
            <a:spLocks noChangeArrowheads="1"/>
          </p:cNvSpPr>
          <p:nvPr/>
        </p:nvSpPr>
        <p:spPr bwMode="gray">
          <a:xfrm>
            <a:off x="1042988" y="2636838"/>
            <a:ext cx="6967537" cy="7143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908050"/>
            <a:ext cx="7239000" cy="719138"/>
          </a:xfrm>
        </p:spPr>
        <p:txBody>
          <a:bodyPr/>
          <a:lstStyle/>
          <a:p>
            <a:pPr eaLnBrk="1" hangingPunct="1"/>
            <a:r>
              <a:rPr lang="en-US" sz="4800" b="1" smtClean="0"/>
              <a:t>Contents</a:t>
            </a:r>
            <a:endParaRPr lang="en-US" sz="4800" b="1" smtClean="0">
              <a:solidFill>
                <a:schemeClr val="accent1"/>
              </a:solidFill>
            </a:endParaRPr>
          </a:p>
        </p:txBody>
      </p:sp>
      <p:sp>
        <p:nvSpPr>
          <p:cNvPr id="88106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33796" name="Text Box 44"/>
          <p:cNvSpPr txBox="1">
            <a:spLocks noChangeArrowheads="1"/>
          </p:cNvSpPr>
          <p:nvPr/>
        </p:nvSpPr>
        <p:spPr bwMode="gray">
          <a:xfrm>
            <a:off x="1462088" y="2046288"/>
            <a:ext cx="53546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Introduction</a:t>
            </a:r>
          </a:p>
        </p:txBody>
      </p:sp>
      <p:sp>
        <p:nvSpPr>
          <p:cNvPr id="33797" name="Text Box 49"/>
          <p:cNvSpPr txBox="1">
            <a:spLocks noChangeArrowheads="1"/>
          </p:cNvSpPr>
          <p:nvPr/>
        </p:nvSpPr>
        <p:spPr bwMode="gray">
          <a:xfrm>
            <a:off x="1476375" y="2765425"/>
            <a:ext cx="6450013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Related Work</a:t>
            </a:r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gray">
          <a:xfrm>
            <a:off x="1042988" y="3429000"/>
            <a:ext cx="6967537" cy="785813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33799" name="Text Box 44"/>
          <p:cNvSpPr txBox="1">
            <a:spLocks noChangeArrowheads="1"/>
          </p:cNvSpPr>
          <p:nvPr/>
        </p:nvSpPr>
        <p:spPr bwMode="gray">
          <a:xfrm>
            <a:off x="1425575" y="3568700"/>
            <a:ext cx="63150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Methods</a:t>
            </a: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gray">
          <a:xfrm>
            <a:off x="1042988" y="4292600"/>
            <a:ext cx="6964362" cy="714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33801" name="Text Box 49"/>
          <p:cNvSpPr txBox="1">
            <a:spLocks noChangeArrowheads="1"/>
          </p:cNvSpPr>
          <p:nvPr/>
        </p:nvSpPr>
        <p:spPr bwMode="gray">
          <a:xfrm>
            <a:off x="1403350" y="4365625"/>
            <a:ext cx="6534150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Research Results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>
            <a:off x="1042988" y="5013325"/>
            <a:ext cx="696118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33803" name="Text Box 44"/>
          <p:cNvSpPr txBox="1">
            <a:spLocks noChangeArrowheads="1"/>
          </p:cNvSpPr>
          <p:nvPr/>
        </p:nvSpPr>
        <p:spPr bwMode="gray">
          <a:xfrm>
            <a:off x="1304925" y="5229225"/>
            <a:ext cx="6357938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 Conclusions</a:t>
            </a:r>
          </a:p>
        </p:txBody>
      </p:sp>
      <p:sp>
        <p:nvSpPr>
          <p:cNvPr id="3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Research Results (</a:t>
            </a:r>
            <a:r>
              <a:rPr lang="en-US" sz="4800" b="1" smtClean="0"/>
              <a:t>I</a:t>
            </a:r>
            <a:r>
              <a:rPr lang="en-US" sz="4800" b="1" smtClean="0"/>
              <a:t>)</a:t>
            </a:r>
            <a:endParaRPr lang="en-US" sz="4800" b="1" smtClean="0"/>
          </a:p>
        </p:txBody>
      </p:sp>
      <p:sp>
        <p:nvSpPr>
          <p:cNvPr id="3584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Create</a:t>
            </a:r>
            <a:r>
              <a:rPr lang="en-US" smtClean="0"/>
              <a:t> a service for semantic </a:t>
            </a:r>
            <a:r>
              <a:rPr lang="en-US" smtClean="0"/>
              <a:t>interoperability.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service uses formal ontologies to model concepts and interrelations of each application </a:t>
            </a:r>
            <a:r>
              <a:rPr lang="en-US" smtClean="0"/>
              <a:t>domain.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This approach provides real semantic interoperability between healthcare </a:t>
            </a:r>
            <a:r>
              <a:rPr lang="en-US" smtClean="0"/>
              <a:t>applications.</a:t>
            </a:r>
            <a:endParaRPr lang="en-US" smtClean="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Introducció</a:t>
            </a:r>
            <a:r>
              <a:rPr lang="en-US" sz="1400" smtClean="0">
                <a:solidFill>
                  <a:schemeClr val="tx2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 Related Work Methods </a:t>
            </a:r>
            <a:r>
              <a:rPr lang="en-US" sz="1400" b="1" u="sng" smtClean="0">
                <a:solidFill>
                  <a:schemeClr val="tx2"/>
                </a:solidFill>
              </a:rPr>
              <a:t>Results</a:t>
            </a:r>
            <a:r>
              <a:rPr lang="en-US" sz="1400" smtClean="0">
                <a:solidFill>
                  <a:srgbClr val="000000"/>
                </a:solidFill>
              </a:rPr>
              <a:t>  </a:t>
            </a:r>
            <a:r>
              <a:rPr lang="en-US" sz="1400" smtClean="0">
                <a:solidFill>
                  <a:srgbClr val="000000"/>
                </a:solidFill>
              </a:rPr>
              <a:t>Conclusions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Research Results (I)</a:t>
            </a:r>
            <a:endParaRPr lang="es-CO" sz="4800" b="1" smtClean="0"/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>
                <a:solidFill>
                  <a:srgbClr val="000000"/>
                </a:solidFill>
              </a:rPr>
              <a:t>Introducció</a:t>
            </a:r>
            <a:r>
              <a:rPr lang="es-CO" sz="1400">
                <a:solidFill>
                  <a:schemeClr val="tx2"/>
                </a:solidFill>
              </a:rPr>
              <a:t>n </a:t>
            </a:r>
            <a:r>
              <a:rPr lang="es-CO" sz="1400">
                <a:solidFill>
                  <a:srgbClr val="000000"/>
                </a:solidFill>
              </a:rPr>
              <a:t> Related Work Methods </a:t>
            </a:r>
            <a:r>
              <a:rPr lang="es-CO" sz="1400" b="1" u="sng">
                <a:solidFill>
                  <a:schemeClr val="tx2"/>
                </a:solidFill>
              </a:rPr>
              <a:t>Results</a:t>
            </a:r>
            <a:r>
              <a:rPr lang="es-CO" sz="1400">
                <a:solidFill>
                  <a:srgbClr val="000000"/>
                </a:solidFill>
              </a:rPr>
              <a:t>  Conclusions</a:t>
            </a:r>
            <a:endParaRPr lang="es-ES"/>
          </a:p>
        </p:txBody>
      </p:sp>
      <p:pic>
        <p:nvPicPr>
          <p:cNvPr id="37891" name="Bild 3" descr="Bi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1547813" y="2924175"/>
            <a:ext cx="1439862" cy="21605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3419475" y="2997200"/>
            <a:ext cx="3600450" cy="2016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7308850" y="2997200"/>
            <a:ext cx="1366838" cy="1944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8942" name="Group 30"/>
          <p:cNvGrpSpPr>
            <a:grpSpLocks/>
          </p:cNvGrpSpPr>
          <p:nvPr/>
        </p:nvGrpSpPr>
        <p:grpSpPr bwMode="auto">
          <a:xfrm>
            <a:off x="447675" y="2605088"/>
            <a:ext cx="382588" cy="519112"/>
            <a:chOff x="282" y="1641"/>
            <a:chExt cx="241" cy="327"/>
          </a:xfrm>
        </p:grpSpPr>
        <p:sp>
          <p:nvSpPr>
            <p:cNvPr id="37905" name="Text Box 28"/>
            <p:cNvSpPr txBox="1">
              <a:spLocks noChangeArrowheads="1"/>
            </p:cNvSpPr>
            <p:nvPr/>
          </p:nvSpPr>
          <p:spPr bwMode="auto">
            <a:xfrm>
              <a:off x="282" y="164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b="1"/>
                <a:t>1</a:t>
              </a:r>
            </a:p>
          </p:txBody>
        </p:sp>
        <p:sp>
          <p:nvSpPr>
            <p:cNvPr id="37906" name="Oval 29"/>
            <p:cNvSpPr>
              <a:spLocks noChangeArrowheads="1"/>
            </p:cNvSpPr>
            <p:nvPr/>
          </p:nvSpPr>
          <p:spPr bwMode="auto">
            <a:xfrm>
              <a:off x="295" y="1661"/>
              <a:ext cx="227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8943" name="Group 31"/>
          <p:cNvGrpSpPr>
            <a:grpSpLocks/>
          </p:cNvGrpSpPr>
          <p:nvPr/>
        </p:nvGrpSpPr>
        <p:grpSpPr bwMode="auto">
          <a:xfrm>
            <a:off x="2627313" y="2420938"/>
            <a:ext cx="382587" cy="519112"/>
            <a:chOff x="282" y="1641"/>
            <a:chExt cx="241" cy="327"/>
          </a:xfrm>
        </p:grpSpPr>
        <p:sp>
          <p:nvSpPr>
            <p:cNvPr id="37903" name="Text Box 32"/>
            <p:cNvSpPr txBox="1">
              <a:spLocks noChangeArrowheads="1"/>
            </p:cNvSpPr>
            <p:nvPr/>
          </p:nvSpPr>
          <p:spPr bwMode="auto">
            <a:xfrm>
              <a:off x="282" y="164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b="1"/>
                <a:t>2</a:t>
              </a:r>
            </a:p>
          </p:txBody>
        </p:sp>
        <p:sp>
          <p:nvSpPr>
            <p:cNvPr id="37904" name="Oval 33"/>
            <p:cNvSpPr>
              <a:spLocks noChangeArrowheads="1"/>
            </p:cNvSpPr>
            <p:nvPr/>
          </p:nvSpPr>
          <p:spPr bwMode="auto">
            <a:xfrm>
              <a:off x="295" y="1661"/>
              <a:ext cx="227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8946" name="Group 34"/>
          <p:cNvGrpSpPr>
            <a:grpSpLocks/>
          </p:cNvGrpSpPr>
          <p:nvPr/>
        </p:nvGrpSpPr>
        <p:grpSpPr bwMode="auto">
          <a:xfrm>
            <a:off x="4500563" y="2565400"/>
            <a:ext cx="382587" cy="519113"/>
            <a:chOff x="282" y="1641"/>
            <a:chExt cx="241" cy="327"/>
          </a:xfrm>
        </p:grpSpPr>
        <p:sp>
          <p:nvSpPr>
            <p:cNvPr id="37901" name="Text Box 35"/>
            <p:cNvSpPr txBox="1">
              <a:spLocks noChangeArrowheads="1"/>
            </p:cNvSpPr>
            <p:nvPr/>
          </p:nvSpPr>
          <p:spPr bwMode="auto">
            <a:xfrm>
              <a:off x="282" y="164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b="1"/>
                <a:t>3</a:t>
              </a:r>
            </a:p>
          </p:txBody>
        </p:sp>
        <p:sp>
          <p:nvSpPr>
            <p:cNvPr id="37902" name="Oval 36"/>
            <p:cNvSpPr>
              <a:spLocks noChangeArrowheads="1"/>
            </p:cNvSpPr>
            <p:nvPr/>
          </p:nvSpPr>
          <p:spPr bwMode="auto">
            <a:xfrm>
              <a:off x="295" y="1661"/>
              <a:ext cx="227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8632825" y="3213100"/>
            <a:ext cx="382588" cy="519113"/>
            <a:chOff x="282" y="1641"/>
            <a:chExt cx="241" cy="327"/>
          </a:xfrm>
        </p:grpSpPr>
        <p:sp>
          <p:nvSpPr>
            <p:cNvPr id="37899" name="Text Box 38"/>
            <p:cNvSpPr txBox="1">
              <a:spLocks noChangeArrowheads="1"/>
            </p:cNvSpPr>
            <p:nvPr/>
          </p:nvSpPr>
          <p:spPr bwMode="auto">
            <a:xfrm>
              <a:off x="282" y="1641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800" b="1"/>
                <a:t>4</a:t>
              </a:r>
            </a:p>
          </p:txBody>
        </p:sp>
        <p:sp>
          <p:nvSpPr>
            <p:cNvPr id="37900" name="Oval 39"/>
            <p:cNvSpPr>
              <a:spLocks noChangeArrowheads="1"/>
            </p:cNvSpPr>
            <p:nvPr/>
          </p:nvSpPr>
          <p:spPr bwMode="auto">
            <a:xfrm>
              <a:off x="295" y="1661"/>
              <a:ext cx="227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38" grpId="0" animBg="1"/>
      <p:bldP spid="389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7772400" cy="1143000"/>
          </a:xfrm>
        </p:spPr>
        <p:txBody>
          <a:bodyPr/>
          <a:lstStyle/>
          <a:p>
            <a:r>
              <a:rPr lang="en-US" sz="4800" b="1" smtClean="0"/>
              <a:t>Research</a:t>
            </a:r>
            <a:r>
              <a:rPr lang="en-US" sz="4800" b="1" smtClean="0"/>
              <a:t> Results </a:t>
            </a:r>
            <a:r>
              <a:rPr lang="en-US" sz="4800" b="1" smtClean="0"/>
              <a:t>(II)</a:t>
            </a:r>
            <a:endParaRPr lang="en-US" sz="4800" b="1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4209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The</a:t>
            </a:r>
            <a:r>
              <a:rPr lang="en-US" sz="2400" smtClean="0"/>
              <a:t> challenge is to create formal application </a:t>
            </a:r>
            <a:r>
              <a:rPr lang="en-US" sz="2400" smtClean="0"/>
              <a:t>ontologies.</a:t>
            </a:r>
            <a:endParaRPr lang="en-US" sz="2400" smtClean="0"/>
          </a:p>
          <a:p>
            <a:pPr algn="just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The applications domain concepts have to be transformed into corresponding concepts in </a:t>
            </a:r>
            <a:r>
              <a:rPr lang="en-US" sz="2400" smtClean="0"/>
              <a:t>OWL</a:t>
            </a:r>
            <a:r>
              <a:rPr lang="en-US" sz="2400" smtClean="0"/>
              <a:t>, using Rational Software Architect </a:t>
            </a:r>
            <a:r>
              <a:rPr lang="en-US" sz="2400" smtClean="0"/>
              <a:t>(</a:t>
            </a:r>
            <a:r>
              <a:rPr lang="en-US" sz="2400" smtClean="0"/>
              <a:t>UML/XSD to </a:t>
            </a:r>
            <a:r>
              <a:rPr lang="en-US" sz="2400" smtClean="0"/>
              <a:t>OWL).</a:t>
            </a:r>
            <a:endParaRPr lang="en-US" sz="2400" smtClean="0"/>
          </a:p>
          <a:p>
            <a:pPr algn="just">
              <a:lnSpc>
                <a:spcPct val="90000"/>
              </a:lnSpc>
            </a:pPr>
            <a:endParaRPr lang="en-US" sz="2400" smtClean="0"/>
          </a:p>
          <a:p>
            <a:pPr algn="just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57348" name="Bild 3" descr="Bild2"/>
          <p:cNvPicPr>
            <a:picLocks noChangeAspect="1" noChangeArrowheads="1"/>
          </p:cNvPicPr>
          <p:nvPr/>
        </p:nvPicPr>
        <p:blipFill>
          <a:blip r:embed="rId2" cstate="print"/>
          <a:srcRect t="32422" r="70006" b="28969"/>
          <a:stretch>
            <a:fillRect/>
          </a:stretch>
        </p:blipFill>
        <p:spPr bwMode="auto">
          <a:xfrm>
            <a:off x="395288" y="2420938"/>
            <a:ext cx="43211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5880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smtClean="0"/>
              <a:t>- Conceptual Model Formalization</a:t>
            </a:r>
            <a:endParaRPr lang="en-US" sz="2800" b="1" u="sn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en-US" sz="4800" b="1" smtClean="0"/>
              <a:t>Research Results (III)</a:t>
            </a:r>
            <a:endParaRPr lang="en-US" sz="4800" b="1" smtClean="0"/>
          </a:p>
        </p:txBody>
      </p:sp>
      <p:pic>
        <p:nvPicPr>
          <p:cNvPr id="59396" name="Bild 3" descr="Bild2"/>
          <p:cNvPicPr>
            <a:picLocks noChangeAspect="1" noChangeArrowheads="1"/>
          </p:cNvPicPr>
          <p:nvPr/>
        </p:nvPicPr>
        <p:blipFill>
          <a:blip r:embed="rId2" cstate="print"/>
          <a:srcRect l="37384" t="32927" r="20859" b="29410"/>
          <a:stretch>
            <a:fillRect/>
          </a:stretch>
        </p:blipFill>
        <p:spPr bwMode="auto">
          <a:xfrm>
            <a:off x="1116013" y="2133600"/>
            <a:ext cx="6911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868863"/>
            <a:ext cx="7772400" cy="1666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It</a:t>
            </a:r>
            <a:r>
              <a:rPr lang="en-US" sz="2400" smtClean="0"/>
              <a:t> is responsible to realize the mapping between the formal application </a:t>
            </a:r>
            <a:r>
              <a:rPr lang="en-US" sz="2400" smtClean="0"/>
              <a:t>ontologies</a:t>
            </a:r>
            <a:r>
              <a:rPr lang="en-US" sz="2400" smtClean="0"/>
              <a:t>. </a:t>
            </a: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To ensure the mapping </a:t>
            </a:r>
            <a:r>
              <a:rPr lang="en-US" sz="2400" smtClean="0"/>
              <a:t>quality</a:t>
            </a:r>
            <a:r>
              <a:rPr lang="en-US" sz="2400" smtClean="0"/>
              <a:t>, we use a domain ontology which includes the greatest number of healthcare domain </a:t>
            </a:r>
            <a:r>
              <a:rPr lang="en-US" sz="2400" smtClean="0"/>
              <a:t>concepts.</a:t>
            </a:r>
            <a:endParaRPr lang="en-US" sz="2400" smtClean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116013" y="1557338"/>
            <a:ext cx="3328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smtClean="0"/>
              <a:t>- </a:t>
            </a:r>
            <a:r>
              <a:rPr lang="en-US" sz="2800" b="1" u="sng" smtClean="0"/>
              <a:t>Ontology </a:t>
            </a:r>
            <a:r>
              <a:rPr lang="en-US" sz="2800" b="1" u="sng" smtClean="0"/>
              <a:t>Mapper</a:t>
            </a:r>
            <a:endParaRPr lang="en-US" sz="2800" b="1" u="sn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en-US" sz="4800" b="1" smtClean="0"/>
              <a:t>Research Results (IV)</a:t>
            </a:r>
            <a:endParaRPr lang="en-US" sz="4800" b="1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56100" y="2205038"/>
            <a:ext cx="4464050" cy="4259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It</a:t>
            </a:r>
            <a:r>
              <a:rPr lang="en-US" sz="2600" smtClean="0"/>
              <a:t> is responsible for facilitating the automatic generation of the HL7 Information </a:t>
            </a:r>
            <a:r>
              <a:rPr lang="en-US" sz="2600" smtClean="0"/>
              <a:t>Models.</a:t>
            </a:r>
            <a:endParaRPr lang="en-US" sz="26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600" smtClean="0"/>
          </a:p>
          <a:p>
            <a:pPr>
              <a:lnSpc>
                <a:spcPct val="90000"/>
              </a:lnSpc>
            </a:pPr>
            <a:r>
              <a:rPr lang="en-US" sz="2600" smtClean="0"/>
              <a:t>For each formal application </a:t>
            </a:r>
            <a:r>
              <a:rPr lang="en-US" sz="2600" smtClean="0"/>
              <a:t>ontology</a:t>
            </a:r>
            <a:r>
              <a:rPr lang="en-US" sz="2600" smtClean="0"/>
              <a:t>, the intelligent component finds its corresponding R-MIM and transforms it into </a:t>
            </a:r>
            <a:r>
              <a:rPr lang="en-US" sz="2600" smtClean="0"/>
              <a:t>OWL.</a:t>
            </a:r>
            <a:endParaRPr lang="en-US" sz="2600" smtClean="0"/>
          </a:p>
          <a:p>
            <a:pPr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60420" name="Bild 3" descr="Bild2"/>
          <p:cNvPicPr>
            <a:picLocks noChangeAspect="1" noChangeArrowheads="1"/>
          </p:cNvPicPr>
          <p:nvPr/>
        </p:nvPicPr>
        <p:blipFill>
          <a:blip r:embed="rId2" cstate="print"/>
          <a:srcRect l="84795" t="32823" b="30499"/>
          <a:stretch>
            <a:fillRect/>
          </a:stretch>
        </p:blipFill>
        <p:spPr bwMode="auto">
          <a:xfrm>
            <a:off x="1187450" y="2276475"/>
            <a:ext cx="309721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16013" y="1557338"/>
            <a:ext cx="5527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smtClean="0"/>
              <a:t>- </a:t>
            </a:r>
            <a:r>
              <a:rPr lang="en-US" sz="2800" b="1" u="sng" smtClean="0"/>
              <a:t>Automatic Interface </a:t>
            </a:r>
            <a:r>
              <a:rPr lang="en-US" sz="2800" b="1" u="sng" smtClean="0"/>
              <a:t>Generator</a:t>
            </a:r>
            <a:endParaRPr lang="en-US" sz="2800" b="1" u="sn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Conclusions (</a:t>
            </a:r>
            <a:r>
              <a:rPr lang="en-US" sz="4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4800" b="1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48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Introducció</a:t>
            </a:r>
            <a:r>
              <a:rPr lang="en-US" sz="1400" smtClean="0">
                <a:solidFill>
                  <a:schemeClr val="tx2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 Related Work Methods Results </a:t>
            </a:r>
            <a:r>
              <a:rPr lang="en-US" sz="1400" b="1" u="sng" smtClean="0">
                <a:solidFill>
                  <a:schemeClr val="tx2"/>
                </a:solidFill>
              </a:rPr>
              <a:t> </a:t>
            </a:r>
            <a:r>
              <a:rPr lang="en-US" sz="1400" b="1" u="sng" smtClean="0">
                <a:solidFill>
                  <a:schemeClr val="tx2"/>
                </a:solidFill>
              </a:rPr>
              <a:t>Conclusions</a:t>
            </a:r>
            <a:r>
              <a:rPr lang="en-US" sz="1400" smtClean="0">
                <a:solidFill>
                  <a:srgbClr val="000000"/>
                </a:solidFill>
              </a:rPr>
              <a:t>  </a:t>
            </a:r>
            <a:endParaRPr lang="en-US"/>
          </a:p>
        </p:txBody>
      </p:sp>
      <p:sp>
        <p:nvSpPr>
          <p:cNvPr id="39939" name="Rectangle 24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New approach for HL7-based semantic </a:t>
            </a:r>
            <a:r>
              <a:rPr lang="en-US" sz="2800" smtClean="0"/>
              <a:t>interoperability.</a:t>
            </a:r>
            <a:endParaRPr lang="en-US" sz="2800" smtClean="0"/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 use of formal application ontologies as a initial mechanism to achieve semantic </a:t>
            </a:r>
            <a:r>
              <a:rPr lang="en-US" sz="2800" smtClean="0"/>
              <a:t>interoperability</a:t>
            </a:r>
            <a:endParaRPr lang="en-US" sz="2800" smtClean="0"/>
          </a:p>
          <a:p>
            <a:pPr algn="just"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 use of domain ontologies to support formal application ontologies mapping </a:t>
            </a:r>
            <a:r>
              <a:rPr lang="en-US" sz="2800" smtClean="0"/>
              <a:t>process</a:t>
            </a:r>
            <a:r>
              <a:rPr lang="en-US" sz="2800" smtClean="0"/>
              <a:t>, integrated into an architectural </a:t>
            </a:r>
            <a:r>
              <a:rPr lang="en-US" sz="2800" smtClean="0"/>
              <a:t>framework.</a:t>
            </a:r>
            <a:endParaRPr lang="en-US" sz="28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684213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Conclusions (II)</a:t>
            </a:r>
          </a:p>
        </p:txBody>
      </p:sp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Introducció</a:t>
            </a:r>
            <a:r>
              <a:rPr lang="en-US" sz="1400" smtClean="0">
                <a:solidFill>
                  <a:schemeClr val="tx2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 Related Work Methods Results </a:t>
            </a:r>
            <a:r>
              <a:rPr lang="en-US" sz="1400" b="1" u="sng" smtClean="0">
                <a:solidFill>
                  <a:schemeClr val="tx2"/>
                </a:solidFill>
              </a:rPr>
              <a:t>Conclusions </a:t>
            </a:r>
            <a:r>
              <a:rPr lang="en-US" sz="1400" smtClean="0">
                <a:solidFill>
                  <a:srgbClr val="000000"/>
                </a:solidFill>
              </a:rPr>
              <a:t>  </a:t>
            </a:r>
            <a:endParaRPr lang="en-US"/>
          </a:p>
        </p:txBody>
      </p:sp>
      <p:sp>
        <p:nvSpPr>
          <p:cNvPr id="4198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en-US" smtClean="0"/>
              <a:t>The</a:t>
            </a:r>
            <a:r>
              <a:rPr lang="en-US" smtClean="0"/>
              <a:t> current approach aims at reducing the limitations of existing systems and tools for HL7 interface </a:t>
            </a:r>
            <a:r>
              <a:rPr lang="en-US" smtClean="0"/>
              <a:t>implementation.</a:t>
            </a:r>
            <a:endParaRPr lang="en-US" smtClean="0"/>
          </a:p>
          <a:p>
            <a:pPr algn="just"/>
            <a:endParaRPr lang="en-US" smtClean="0"/>
          </a:p>
          <a:p>
            <a:r>
              <a:rPr lang="en-US" smtClean="0"/>
              <a:t>The approach can be extended to a service integrated into Health Information Systems </a:t>
            </a:r>
            <a:r>
              <a:rPr lang="en-US" smtClean="0"/>
              <a:t>architectures</a:t>
            </a:r>
            <a:r>
              <a:rPr lang="en-US" smtClean="0"/>
              <a:t>, supporting semantic exchange between health </a:t>
            </a:r>
            <a:r>
              <a:rPr lang="en-US" smtClean="0"/>
              <a:t>services.</a:t>
            </a: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5 Título"/>
          <p:cNvSpPr>
            <a:spLocks/>
          </p:cNvSpPr>
          <p:nvPr/>
        </p:nvSpPr>
        <p:spPr bwMode="auto">
          <a:xfrm>
            <a:off x="611188" y="836613"/>
            <a:ext cx="80756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360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Thank you for your attention!</a:t>
            </a: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28625" y="3143250"/>
            <a:ext cx="7916863" cy="290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35000"/>
              </a:spcBef>
            </a:pPr>
            <a:r>
              <a:rPr lang="es-CO" sz="2000"/>
              <a:t>Bernd Blobel Ph.D., Associate Professor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</a:pPr>
            <a:r>
              <a:rPr lang="es-CO" sz="2000"/>
              <a:t/>
            </a:r>
            <a:br>
              <a:rPr lang="es-CO" sz="2000"/>
            </a:br>
            <a:r>
              <a:rPr lang="es-CO" sz="2000"/>
              <a:t>Head, eHealth Competence Center</a:t>
            </a:r>
            <a:br>
              <a:rPr lang="es-CO" sz="2000"/>
            </a:br>
            <a:r>
              <a:rPr lang="es-CO" sz="2000"/>
              <a:t>University Hospital Regensburg</a:t>
            </a:r>
            <a:br>
              <a:rPr lang="es-CO" sz="2000"/>
            </a:br>
            <a:r>
              <a:rPr lang="es-CO" sz="2000"/>
              <a:t>Franz-Josef-Strauß-Allee 11</a:t>
            </a:r>
            <a:br>
              <a:rPr lang="es-CO" sz="2000"/>
            </a:br>
            <a:r>
              <a:rPr lang="es-CO" sz="2000"/>
              <a:t>D-93053 Regensburg</a:t>
            </a:r>
            <a:br>
              <a:rPr lang="es-CO" sz="2000"/>
            </a:br>
            <a:r>
              <a:rPr lang="es-CO" sz="2000"/>
              <a:t>Bavaria, Germany</a:t>
            </a:r>
            <a:br>
              <a:rPr lang="es-CO" sz="2000"/>
            </a:br>
            <a:r>
              <a:rPr lang="es-CO" sz="2000"/>
              <a:t>Email: </a:t>
            </a:r>
            <a:r>
              <a:rPr lang="es-CO" sz="2000">
                <a:hlinkClick r:id="rId3"/>
              </a:rPr>
              <a:t>bernd.blobel@klinik.uni-regensburg.de</a:t>
            </a:r>
            <a:r>
              <a:rPr lang="es-CO" sz="2000"/>
              <a:t/>
            </a:r>
            <a:br>
              <a:rPr lang="es-CO" sz="2000"/>
            </a:br>
            <a:r>
              <a:rPr lang="es-CO" sz="2000"/>
              <a:t>Phone: +49-941-944 6769</a:t>
            </a:r>
            <a:br>
              <a:rPr lang="es-CO" sz="2000"/>
            </a:br>
            <a:r>
              <a:rPr lang="es-CO" sz="2000"/>
              <a:t>Fax: +49-941-944 6766</a:t>
            </a:r>
            <a:br>
              <a:rPr lang="es-CO" sz="2000"/>
            </a:br>
            <a:r>
              <a:rPr lang="es-CO" sz="2000"/>
              <a:t>http://www.ehealth-cc.de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052513"/>
            <a:ext cx="7239000" cy="719137"/>
          </a:xfrm>
        </p:spPr>
        <p:txBody>
          <a:bodyPr/>
          <a:lstStyle/>
          <a:p>
            <a:pPr eaLnBrk="1" hangingPunct="1"/>
            <a:r>
              <a:rPr lang="en-US" sz="4800" b="1" smtClean="0"/>
              <a:t>Contents</a:t>
            </a:r>
            <a:endParaRPr lang="en-US" sz="4800" b="1" smtClean="0">
              <a:solidFill>
                <a:schemeClr val="accent1"/>
              </a:solidFill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gray">
          <a:xfrm>
            <a:off x="1042988" y="2781300"/>
            <a:ext cx="6967537" cy="744538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17411" name="Text Box 49"/>
          <p:cNvSpPr txBox="1">
            <a:spLocks noChangeArrowheads="1"/>
          </p:cNvSpPr>
          <p:nvPr/>
        </p:nvSpPr>
        <p:spPr bwMode="gray">
          <a:xfrm>
            <a:off x="1619250" y="2997200"/>
            <a:ext cx="6450013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Related Work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gray">
          <a:xfrm>
            <a:off x="1042988" y="3573463"/>
            <a:ext cx="6967537" cy="785812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17413" name="Text Box 44"/>
          <p:cNvSpPr txBox="1">
            <a:spLocks noChangeArrowheads="1"/>
          </p:cNvSpPr>
          <p:nvPr/>
        </p:nvSpPr>
        <p:spPr bwMode="gray">
          <a:xfrm>
            <a:off x="1641475" y="3789363"/>
            <a:ext cx="6315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Methods</a:t>
            </a: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gray">
          <a:xfrm>
            <a:off x="1042988" y="4437063"/>
            <a:ext cx="6964362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17415" name="Text Box 49"/>
          <p:cNvSpPr txBox="1">
            <a:spLocks noChangeArrowheads="1"/>
          </p:cNvSpPr>
          <p:nvPr/>
        </p:nvSpPr>
        <p:spPr bwMode="gray">
          <a:xfrm>
            <a:off x="1619250" y="4510088"/>
            <a:ext cx="6534150" cy="5794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Research Results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>
            <a:off x="1042988" y="5157788"/>
            <a:ext cx="696118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17417" name="Text Box 44"/>
          <p:cNvSpPr txBox="1">
            <a:spLocks noChangeArrowheads="1"/>
          </p:cNvSpPr>
          <p:nvPr/>
        </p:nvSpPr>
        <p:spPr bwMode="gray">
          <a:xfrm>
            <a:off x="1476375" y="5373688"/>
            <a:ext cx="6357938" cy="5794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 Conclusions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gray">
          <a:xfrm>
            <a:off x="1042988" y="2781300"/>
            <a:ext cx="6967537" cy="744538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grpSp>
        <p:nvGrpSpPr>
          <p:cNvPr id="17419" name="Group 41"/>
          <p:cNvGrpSpPr>
            <a:grpSpLocks/>
          </p:cNvGrpSpPr>
          <p:nvPr/>
        </p:nvGrpSpPr>
        <p:grpSpPr bwMode="auto">
          <a:xfrm>
            <a:off x="684213" y="1989138"/>
            <a:ext cx="7321550" cy="768350"/>
            <a:chOff x="1397" y="1899"/>
            <a:chExt cx="2875" cy="310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75000"/>
              </a:schemeClr>
            </a:solidFill>
            <a:ln w="28575" algn="ctr">
              <a:solidFill>
                <a:schemeClr val="accent2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CO">
                <a:cs typeface="+mn-cs"/>
              </a:endParaRPr>
            </a:p>
          </p:txBody>
        </p:sp>
        <p:sp>
          <p:nvSpPr>
            <p:cNvPr id="17421" name="Text Box 44"/>
            <p:cNvSpPr txBox="1">
              <a:spLocks noChangeArrowheads="1"/>
            </p:cNvSpPr>
            <p:nvPr/>
          </p:nvSpPr>
          <p:spPr bwMode="gray">
            <a:xfrm>
              <a:off x="1792" y="1976"/>
              <a:ext cx="204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bg1"/>
                  </a:solidFill>
                </a:rPr>
                <a:t>Introduction</a:t>
              </a:r>
            </a:p>
          </p:txBody>
        </p:sp>
        <p:sp>
          <p:nvSpPr>
            <p:cNvPr id="17422" name="Text Box 45"/>
            <p:cNvSpPr txBox="1">
              <a:spLocks noChangeArrowheads="1"/>
            </p:cNvSpPr>
            <p:nvPr/>
          </p:nvSpPr>
          <p:spPr bwMode="gray">
            <a:xfrm>
              <a:off x="1397" y="1910"/>
              <a:ext cx="223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Introduction (I)</a:t>
            </a:r>
          </a:p>
        </p:txBody>
      </p:sp>
      <p:sp>
        <p:nvSpPr>
          <p:cNvPr id="19458" name="Rectangle 2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785938"/>
            <a:ext cx="79914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Because healthcare information is distributed, access to, and sharing of, distributed information sources is a challenging task.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implementation of semantically interoperable HIS allows to solve most effectively and efficiently this problem.</a:t>
            </a:r>
            <a:endParaRPr lang="es-ES" dirty="0" smtClean="0"/>
          </a:p>
        </p:txBody>
      </p:sp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b="1" u="sng">
                <a:solidFill>
                  <a:schemeClr val="tx2"/>
                </a:solidFill>
              </a:rPr>
              <a:t>Introduction</a:t>
            </a:r>
            <a:r>
              <a:rPr lang="es-CO" sz="1400">
                <a:solidFill>
                  <a:schemeClr val="tx2"/>
                </a:solidFill>
              </a:rPr>
              <a:t> </a:t>
            </a:r>
            <a:r>
              <a:rPr lang="es-CO" sz="1400">
                <a:solidFill>
                  <a:srgbClr val="000000"/>
                </a:solidFill>
              </a:rPr>
              <a:t> Related Work Methods   Results   Conclusions</a:t>
            </a:r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Introduction (II)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133600"/>
            <a:ext cx="79914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</a:t>
            </a:r>
            <a:r>
              <a:rPr lang="en-US" sz="2800" smtClean="0"/>
              <a:t> challenge to realize computable semantic interoperability throught HL7 Version 3.0 has not been solved </a:t>
            </a:r>
            <a:r>
              <a:rPr lang="en-US" sz="2800" smtClean="0"/>
              <a:t>yet.</a:t>
            </a:r>
            <a:endParaRPr lang="en-US" sz="2800" smtClean="0"/>
          </a:p>
          <a:p>
            <a:pPr algn="just">
              <a:lnSpc>
                <a:spcPct val="90000"/>
              </a:lnSpc>
            </a:pPr>
            <a:endParaRPr lang="en-US" sz="2800" smtClean="0">
              <a:solidFill>
                <a:srgbClr val="CC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800" smtClean="0">
                <a:solidFill>
                  <a:srgbClr val="CC0000"/>
                </a:solidFill>
              </a:rPr>
              <a:t>The proposed approach </a:t>
            </a:r>
            <a:r>
              <a:rPr lang="en-US" sz="2800" smtClean="0">
                <a:solidFill>
                  <a:srgbClr val="CC0000"/>
                </a:solidFill>
              </a:rPr>
              <a:t>is:</a:t>
            </a:r>
            <a:endParaRPr lang="en-US" sz="2800" smtClean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Restricted to the implementation of HL7 interfaces for legacy systems </a:t>
            </a:r>
            <a:r>
              <a:rPr lang="en-US" sz="2400" smtClean="0">
                <a:solidFill>
                  <a:srgbClr val="CC0000"/>
                </a:solidFill>
              </a:rPr>
              <a:t>integration</a:t>
            </a:r>
            <a:r>
              <a:rPr lang="en-US" sz="2400" smtClean="0">
                <a:solidFill>
                  <a:srgbClr val="CC0000"/>
                </a:solidFill>
              </a:rPr>
              <a:t>, being supported in an ontology-based mapping of HL7 information </a:t>
            </a:r>
            <a:r>
              <a:rPr lang="en-US" sz="2400" smtClean="0">
                <a:solidFill>
                  <a:srgbClr val="CC0000"/>
                </a:solidFill>
              </a:rPr>
              <a:t>models</a:t>
            </a:r>
            <a:r>
              <a:rPr lang="en-US" sz="2400" smtClean="0">
                <a:solidFill>
                  <a:srgbClr val="CC0000"/>
                </a:solidFill>
              </a:rPr>
              <a:t>. </a:t>
            </a:r>
            <a:endParaRPr lang="en-US" sz="2400" smtClean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Support semantic interoperability among healthcare services and </a:t>
            </a:r>
            <a:r>
              <a:rPr lang="en-US" sz="2400" smtClean="0">
                <a:solidFill>
                  <a:srgbClr val="CC0000"/>
                </a:solidFill>
              </a:rPr>
              <a:t>applications.</a:t>
            </a:r>
            <a:endParaRPr lang="en-US" sz="2400" smtClean="0">
              <a:solidFill>
                <a:srgbClr val="CC0000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800" smtClean="0">
              <a:solidFill>
                <a:srgbClr val="CC0000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800" smtClean="0">
              <a:solidFill>
                <a:srgbClr val="CC0000"/>
              </a:solidFill>
            </a:endParaRPr>
          </a:p>
        </p:txBody>
      </p:sp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 smtClean="0">
                <a:solidFill>
                  <a:schemeClr val="tx2"/>
                </a:solidFill>
              </a:rPr>
              <a:t>Introduction</a:t>
            </a:r>
            <a:r>
              <a:rPr lang="en-US" sz="1400" smtClean="0">
                <a:solidFill>
                  <a:schemeClr val="tx2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 Related Work Methods   Results   Conclusions 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2"/>
          <p:cNvSpPr>
            <a:spLocks noChangeArrowheads="1"/>
          </p:cNvSpPr>
          <p:nvPr/>
        </p:nvSpPr>
        <p:spPr bwMode="gray">
          <a:xfrm>
            <a:off x="1042988" y="2636838"/>
            <a:ext cx="6967537" cy="714375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85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908050"/>
            <a:ext cx="7239000" cy="719138"/>
          </a:xfrm>
        </p:spPr>
        <p:txBody>
          <a:bodyPr/>
          <a:lstStyle/>
          <a:p>
            <a:pPr eaLnBrk="1" hangingPunct="1"/>
            <a:r>
              <a:rPr lang="en-US" sz="4800" b="1" smtClean="0"/>
              <a:t>Contents</a:t>
            </a:r>
            <a:endParaRPr lang="en-US" sz="4800" b="1" smtClean="0">
              <a:solidFill>
                <a:schemeClr val="accent1"/>
              </a:solidFill>
            </a:endParaRPr>
          </a:p>
        </p:txBody>
      </p:sp>
      <p:sp>
        <p:nvSpPr>
          <p:cNvPr id="88106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3556" name="Text Box 44"/>
          <p:cNvSpPr txBox="1">
            <a:spLocks noChangeArrowheads="1"/>
          </p:cNvSpPr>
          <p:nvPr/>
        </p:nvSpPr>
        <p:spPr bwMode="gray">
          <a:xfrm>
            <a:off x="1462088" y="2046288"/>
            <a:ext cx="53546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Introduction</a:t>
            </a:r>
          </a:p>
        </p:txBody>
      </p:sp>
      <p:sp>
        <p:nvSpPr>
          <p:cNvPr id="23557" name="Text Box 49"/>
          <p:cNvSpPr txBox="1">
            <a:spLocks noChangeArrowheads="1"/>
          </p:cNvSpPr>
          <p:nvPr/>
        </p:nvSpPr>
        <p:spPr bwMode="gray">
          <a:xfrm>
            <a:off x="1476375" y="2765425"/>
            <a:ext cx="6450013" cy="5191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</a:rPr>
              <a:t>Related Work</a:t>
            </a:r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gray">
          <a:xfrm>
            <a:off x="1042988" y="3429000"/>
            <a:ext cx="6967537" cy="785813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3559" name="Text Box 44"/>
          <p:cNvSpPr txBox="1">
            <a:spLocks noChangeArrowheads="1"/>
          </p:cNvSpPr>
          <p:nvPr/>
        </p:nvSpPr>
        <p:spPr bwMode="gray">
          <a:xfrm>
            <a:off x="1425575" y="3568700"/>
            <a:ext cx="63150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Methods</a:t>
            </a: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gray">
          <a:xfrm>
            <a:off x="1042988" y="4292600"/>
            <a:ext cx="6964362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3561" name="Text Box 49"/>
          <p:cNvSpPr txBox="1">
            <a:spLocks noChangeArrowheads="1"/>
          </p:cNvSpPr>
          <p:nvPr/>
        </p:nvSpPr>
        <p:spPr bwMode="gray">
          <a:xfrm>
            <a:off x="1403350" y="4365625"/>
            <a:ext cx="6534150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Research Results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>
            <a:off x="1042988" y="5013325"/>
            <a:ext cx="696118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3563" name="Text Box 44"/>
          <p:cNvSpPr txBox="1">
            <a:spLocks noChangeArrowheads="1"/>
          </p:cNvSpPr>
          <p:nvPr/>
        </p:nvSpPr>
        <p:spPr bwMode="gray">
          <a:xfrm>
            <a:off x="1304925" y="5229225"/>
            <a:ext cx="6357938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 Conclusions</a:t>
            </a:r>
          </a:p>
        </p:txBody>
      </p:sp>
      <p:sp>
        <p:nvSpPr>
          <p:cNvPr id="3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772400" cy="1143000"/>
          </a:xfrm>
        </p:spPr>
        <p:txBody>
          <a:bodyPr/>
          <a:lstStyle/>
          <a:p>
            <a:pPr eaLnBrk="1" hangingPunct="1"/>
            <a:r>
              <a:rPr lang="es-CO" sz="4800" b="1" smtClean="0"/>
              <a:t>Related Work </a:t>
            </a:r>
          </a:p>
        </p:txBody>
      </p:sp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>
                <a:solidFill>
                  <a:srgbClr val="000000"/>
                </a:solidFill>
              </a:rPr>
              <a:t>Introducció</a:t>
            </a:r>
            <a:r>
              <a:rPr lang="es-CO" sz="1400">
                <a:solidFill>
                  <a:schemeClr val="tx2"/>
                </a:solidFill>
              </a:rPr>
              <a:t>n </a:t>
            </a:r>
            <a:r>
              <a:rPr lang="es-CO" sz="1400">
                <a:solidFill>
                  <a:srgbClr val="000000"/>
                </a:solidFill>
              </a:rPr>
              <a:t> </a:t>
            </a:r>
            <a:r>
              <a:rPr lang="es-CO" sz="1400" b="1" u="sng">
                <a:solidFill>
                  <a:schemeClr val="tx2"/>
                </a:solidFill>
              </a:rPr>
              <a:t>Related Work</a:t>
            </a:r>
            <a:r>
              <a:rPr lang="es-CO" sz="1400">
                <a:solidFill>
                  <a:srgbClr val="000000"/>
                </a:solidFill>
              </a:rPr>
              <a:t>    Methods   Results   Conclusions</a:t>
            </a:r>
            <a:endParaRPr lang="es-ES"/>
          </a:p>
        </p:txBody>
      </p:sp>
      <p:pic>
        <p:nvPicPr>
          <p:cNvPr id="25603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349500"/>
            <a:ext cx="812323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2"/>
          <p:cNvSpPr>
            <a:spLocks noChangeArrowheads="1"/>
          </p:cNvSpPr>
          <p:nvPr/>
        </p:nvSpPr>
        <p:spPr bwMode="gray">
          <a:xfrm>
            <a:off x="1042988" y="2636838"/>
            <a:ext cx="6967537" cy="7143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908050"/>
            <a:ext cx="7239000" cy="719138"/>
          </a:xfrm>
        </p:spPr>
        <p:txBody>
          <a:bodyPr/>
          <a:lstStyle/>
          <a:p>
            <a:pPr eaLnBrk="1" hangingPunct="1"/>
            <a:r>
              <a:rPr lang="en-US" sz="4800" b="1" smtClean="0"/>
              <a:t>Contents</a:t>
            </a:r>
            <a:endParaRPr lang="en-US" sz="4800" b="1" smtClean="0">
              <a:solidFill>
                <a:schemeClr val="accent1"/>
              </a:solidFill>
            </a:endParaRPr>
          </a:p>
        </p:txBody>
      </p:sp>
      <p:sp>
        <p:nvSpPr>
          <p:cNvPr id="88106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gray">
          <a:xfrm>
            <a:off x="1462088" y="2046288"/>
            <a:ext cx="53546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Introduction</a:t>
            </a:r>
          </a:p>
        </p:txBody>
      </p:sp>
      <p:sp>
        <p:nvSpPr>
          <p:cNvPr id="27653" name="Text Box 49"/>
          <p:cNvSpPr txBox="1">
            <a:spLocks noChangeArrowheads="1"/>
          </p:cNvSpPr>
          <p:nvPr/>
        </p:nvSpPr>
        <p:spPr bwMode="gray">
          <a:xfrm>
            <a:off x="1476375" y="2765425"/>
            <a:ext cx="6450013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Related Work</a:t>
            </a:r>
          </a:p>
        </p:txBody>
      </p:sp>
      <p:sp>
        <p:nvSpPr>
          <p:cNvPr id="2" name="AutoShape 42"/>
          <p:cNvSpPr>
            <a:spLocks noChangeArrowheads="1"/>
          </p:cNvSpPr>
          <p:nvPr/>
        </p:nvSpPr>
        <p:spPr bwMode="gray">
          <a:xfrm>
            <a:off x="1042988" y="3429000"/>
            <a:ext cx="6967537" cy="7858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7655" name="Text Box 44"/>
          <p:cNvSpPr txBox="1">
            <a:spLocks noChangeArrowheads="1"/>
          </p:cNvSpPr>
          <p:nvPr/>
        </p:nvSpPr>
        <p:spPr bwMode="gray">
          <a:xfrm>
            <a:off x="1425575" y="3568700"/>
            <a:ext cx="6315075" cy="57943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32" name="AutoShape 47"/>
          <p:cNvSpPr>
            <a:spLocks noChangeArrowheads="1"/>
          </p:cNvSpPr>
          <p:nvPr/>
        </p:nvSpPr>
        <p:spPr bwMode="gray">
          <a:xfrm>
            <a:off x="1042988" y="4292600"/>
            <a:ext cx="6964362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1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7657" name="Text Box 49"/>
          <p:cNvSpPr txBox="1">
            <a:spLocks noChangeArrowheads="1"/>
          </p:cNvSpPr>
          <p:nvPr/>
        </p:nvSpPr>
        <p:spPr bwMode="gray">
          <a:xfrm>
            <a:off x="1403350" y="4365625"/>
            <a:ext cx="6534150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Research Results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gray">
          <a:xfrm>
            <a:off x="1042988" y="5013325"/>
            <a:ext cx="696118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  <p:sp>
        <p:nvSpPr>
          <p:cNvPr id="27659" name="Text Box 44"/>
          <p:cNvSpPr txBox="1">
            <a:spLocks noChangeArrowheads="1"/>
          </p:cNvSpPr>
          <p:nvPr/>
        </p:nvSpPr>
        <p:spPr bwMode="gray">
          <a:xfrm>
            <a:off x="1304925" y="5229225"/>
            <a:ext cx="6357938" cy="5794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 Conclusions</a:t>
            </a:r>
          </a:p>
        </p:txBody>
      </p:sp>
      <p:sp>
        <p:nvSpPr>
          <p:cNvPr id="3" name="AutoShape 42"/>
          <p:cNvSpPr>
            <a:spLocks noChangeArrowheads="1"/>
          </p:cNvSpPr>
          <p:nvPr/>
        </p:nvSpPr>
        <p:spPr bwMode="gray">
          <a:xfrm>
            <a:off x="1042988" y="1844675"/>
            <a:ext cx="6967537" cy="714375"/>
          </a:xfrm>
          <a:prstGeom prst="roundRect">
            <a:avLst>
              <a:gd name="adj" fmla="val 16667"/>
            </a:avLst>
          </a:prstGeom>
          <a:noFill/>
          <a:ln w="3175" algn="ctr">
            <a:solidFill>
              <a:schemeClr val="accent2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O"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es-CO" sz="4800" b="1" smtClean="0"/>
              <a:t>Methods (I)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>
                <a:solidFill>
                  <a:srgbClr val="000000"/>
                </a:solidFill>
              </a:rPr>
              <a:t>Introducció</a:t>
            </a:r>
            <a:r>
              <a:rPr lang="es-CO" sz="1400">
                <a:solidFill>
                  <a:schemeClr val="tx2"/>
                </a:solidFill>
              </a:rPr>
              <a:t>n </a:t>
            </a:r>
            <a:r>
              <a:rPr lang="es-CO" sz="1400">
                <a:solidFill>
                  <a:srgbClr val="000000"/>
                </a:solidFill>
              </a:rPr>
              <a:t> Related Work  </a:t>
            </a:r>
            <a:r>
              <a:rPr lang="es-CO" sz="1400" b="1" u="sng">
                <a:solidFill>
                  <a:schemeClr val="tx2"/>
                </a:solidFill>
              </a:rPr>
              <a:t>Methods</a:t>
            </a:r>
            <a:r>
              <a:rPr lang="es-CO" sz="1400">
                <a:solidFill>
                  <a:srgbClr val="000000"/>
                </a:solidFill>
              </a:rPr>
              <a:t>  Results   Conclusions</a:t>
            </a:r>
            <a:endParaRPr lang="es-ES"/>
          </a:p>
        </p:txBody>
      </p:sp>
      <p:pic>
        <p:nvPicPr>
          <p:cNvPr id="29699" name="Bild 2" descr="Bi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76327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Methods (II)</a:t>
            </a:r>
            <a:endParaRPr lang="en-US" sz="4800" b="1" smtClean="0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2133600"/>
            <a:ext cx="8643938" cy="4114800"/>
          </a:xfrm>
        </p:spPr>
        <p:txBody>
          <a:bodyPr/>
          <a:lstStyle/>
          <a:p>
            <a:r>
              <a:rPr lang="en-US" sz="2800" smtClean="0"/>
              <a:t>Analyze</a:t>
            </a:r>
            <a:r>
              <a:rPr lang="en-US" sz="2800" smtClean="0"/>
              <a:t> Health Domain </a:t>
            </a:r>
            <a:r>
              <a:rPr lang="en-US" sz="2800" smtClean="0"/>
              <a:t>Ontologies/Terminologies</a:t>
            </a:r>
            <a:endParaRPr lang="en-US" sz="2800" smtClean="0"/>
          </a:p>
          <a:p>
            <a:pPr lvl="1"/>
            <a:r>
              <a:rPr lang="en-US" sz="2400" smtClean="0"/>
              <a:t>Unified Medical Language System </a:t>
            </a:r>
            <a:r>
              <a:rPr lang="en-US" sz="2400" smtClean="0"/>
              <a:t>(UMLS)</a:t>
            </a:r>
            <a:endParaRPr lang="en-US" sz="2400" smtClean="0"/>
          </a:p>
          <a:p>
            <a:pPr lvl="1"/>
            <a:r>
              <a:rPr lang="en-US" sz="2400" smtClean="0"/>
              <a:t>Systematized Nomenclature of Medicine - Clinical Terms </a:t>
            </a:r>
            <a:r>
              <a:rPr lang="en-US" sz="2400" smtClean="0"/>
              <a:t>(SNOMED-CT)</a:t>
            </a:r>
            <a:endParaRPr lang="en-US" sz="2400" smtClean="0"/>
          </a:p>
          <a:p>
            <a:pPr lvl="1"/>
            <a:r>
              <a:rPr lang="en-US" sz="2400" smtClean="0"/>
              <a:t>Logical Observation Identifiers Names and Codes </a:t>
            </a:r>
            <a:r>
              <a:rPr lang="en-US" sz="2400" smtClean="0"/>
              <a:t>(LOINC).</a:t>
            </a:r>
            <a:endParaRPr lang="en-US" sz="2400" smtClean="0"/>
          </a:p>
          <a:p>
            <a:pPr lvl="1"/>
            <a:r>
              <a:rPr lang="en-US" sz="2400" smtClean="0"/>
              <a:t>Open Biomedical Ontologies </a:t>
            </a:r>
            <a:r>
              <a:rPr lang="en-US" sz="2400" smtClean="0"/>
              <a:t>(OBO)</a:t>
            </a:r>
            <a:endParaRPr lang="en-US" sz="2400" smtClean="0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Introducció</a:t>
            </a:r>
            <a:r>
              <a:rPr lang="en-US" sz="1400" smtClean="0">
                <a:solidFill>
                  <a:schemeClr val="tx2"/>
                </a:solidFill>
              </a:rPr>
              <a:t>n </a:t>
            </a:r>
            <a:r>
              <a:rPr lang="en-US" sz="1400" smtClean="0">
                <a:solidFill>
                  <a:srgbClr val="000000"/>
                </a:solidFill>
              </a:rPr>
              <a:t> Related Work  </a:t>
            </a:r>
            <a:r>
              <a:rPr lang="en-US" sz="1400" b="1" u="sng" smtClean="0">
                <a:solidFill>
                  <a:schemeClr val="tx2"/>
                </a:solidFill>
              </a:rPr>
              <a:t>Methods</a:t>
            </a:r>
            <a:r>
              <a:rPr lang="en-US" sz="1400" smtClean="0">
                <a:solidFill>
                  <a:srgbClr val="000000"/>
                </a:solidFill>
              </a:rPr>
              <a:t>  Results   </a:t>
            </a:r>
            <a:r>
              <a:rPr lang="en-US" sz="1400" smtClean="0">
                <a:solidFill>
                  <a:srgbClr val="000000"/>
                </a:solidFill>
              </a:rPr>
              <a:t>Conclusions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79">
  <a:themeElements>
    <a:clrScheme name="Tema de Offic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Tema de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ma de Offic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01069079</Template>
  <TotalTime>0</TotalTime>
  <Words>565</Words>
  <Application>Microsoft Office PowerPoint</Application>
  <PresentationFormat>Bildschirmpräsentation (4:3)</PresentationFormat>
  <Paragraphs>105</Paragraphs>
  <Slides>18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01069079</vt:lpstr>
      <vt:lpstr>Ontology-Based Interoperability Service for HL7 Interfaces Implementation</vt:lpstr>
      <vt:lpstr>Contents</vt:lpstr>
      <vt:lpstr>Introduction (I)</vt:lpstr>
      <vt:lpstr>Introduction (II)</vt:lpstr>
      <vt:lpstr>Contents</vt:lpstr>
      <vt:lpstr>Related Work </vt:lpstr>
      <vt:lpstr>Contents</vt:lpstr>
      <vt:lpstr>Methods (I)</vt:lpstr>
      <vt:lpstr>Methods (II)</vt:lpstr>
      <vt:lpstr>Contents</vt:lpstr>
      <vt:lpstr>Research Results (I)</vt:lpstr>
      <vt:lpstr>Research Results (I)</vt:lpstr>
      <vt:lpstr>Research Results (II)</vt:lpstr>
      <vt:lpstr>Research Results (III)</vt:lpstr>
      <vt:lpstr>Research Results (IV)</vt:lpstr>
      <vt:lpstr>Folie 16</vt:lpstr>
      <vt:lpstr>Folie 17</vt:lpstr>
      <vt:lpstr>Folie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Alexandra</dc:creator>
  <cp:lastModifiedBy>Bernd Blobel</cp:lastModifiedBy>
  <cp:revision>267</cp:revision>
  <dcterms:created xsi:type="dcterms:W3CDTF">2010-03-10T14:39:20Z</dcterms:created>
  <dcterms:modified xsi:type="dcterms:W3CDTF">2010-06-02T23:59:06Z</dcterms:modified>
</cp:coreProperties>
</file>