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7" r:id="rId10"/>
    <p:sldId id="263" r:id="rId11"/>
    <p:sldId id="264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4CC3A-81D4-41D6-A64C-BC1F39ECE7CA}" type="datetimeFigureOut">
              <a:rPr lang="de-DE" smtClean="0"/>
              <a:pPr/>
              <a:t>03.06.2010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47FCC-0F1D-4174-A6E1-F5D9921066D2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57224" y="2857497"/>
            <a:ext cx="7215238" cy="1214446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2600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de-DE" dirty="0" smtClean="0"/>
              <a:t>Präsentationstitel durch klicken bearbeiten</a:t>
            </a:r>
            <a:endParaRPr lang="en-US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857224" y="4214819"/>
            <a:ext cx="7215238" cy="157163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Vortragender</a:t>
            </a:r>
          </a:p>
          <a:p>
            <a:pPr lvl="0"/>
            <a:endParaRPr lang="de-DE" dirty="0" smtClean="0"/>
          </a:p>
        </p:txBody>
      </p:sp>
      <p:pic>
        <p:nvPicPr>
          <p:cNvPr id="2051" name="Picture 3" descr="\\file.inn.qe\se_pr\Projekte\QE_LaB\Logos\qe_lab_300dpi_rg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1070" y="785794"/>
            <a:ext cx="3571900" cy="152056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572560" cy="435771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Clr>
                <a:schemeClr val="accent6"/>
              </a:buClr>
              <a:defRPr sz="2200">
                <a:solidFill>
                  <a:schemeClr val="accent2"/>
                </a:solidFill>
                <a:latin typeface="Calibri" pitchFamily="34" charset="0"/>
              </a:defRPr>
            </a:lvl1pPr>
            <a:lvl2pPr>
              <a:buFont typeface="Arial" pitchFamily="34" charset="0"/>
              <a:buChar char="•"/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400">
                <a:latin typeface="Calibri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58259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pic>
        <p:nvPicPr>
          <p:cNvPr id="12" name="Picture 3" descr="\\file.inn.qe\se_pr\Projekte\QE_LaB\Logos\qe_lab_300dpi_rg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032" y="6286520"/>
            <a:ext cx="1006820" cy="428604"/>
          </a:xfrm>
          <a:prstGeom prst="rect">
            <a:avLst/>
          </a:prstGeom>
          <a:noFill/>
        </p:spPr>
      </p:pic>
      <p:sp>
        <p:nvSpPr>
          <p:cNvPr id="9" name="Textfeld 8"/>
          <p:cNvSpPr txBox="1"/>
          <p:nvPr userDrawn="1"/>
        </p:nvSpPr>
        <p:spPr>
          <a:xfrm>
            <a:off x="0" y="585789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>
                <a:solidFill>
                  <a:schemeClr val="tx2"/>
                </a:solidFill>
              </a:rPr>
              <a:t>. . . . . . . . . . . . . . . . . . . . . . . . . . . . . . . . . . . . . . . . . . . . . . . . . . . . . . . . . . . . . . . . . . . . . . . . . . . . .</a:t>
            </a:r>
            <a:r>
              <a:rPr lang="de-AT" baseline="0" dirty="0" smtClean="0">
                <a:solidFill>
                  <a:schemeClr val="tx2"/>
                </a:solidFill>
              </a:rPr>
              <a:t> . .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quarter" idx="10"/>
          </p:nvPr>
        </p:nvSpPr>
        <p:spPr>
          <a:xfrm>
            <a:off x="7002527" y="6286520"/>
            <a:ext cx="785818" cy="457200"/>
          </a:xfrm>
        </p:spPr>
        <p:txBody>
          <a:bodyPr anchor="ctr" anchorCtr="0"/>
          <a:lstStyle/>
          <a:p>
            <a:fld id="{A8B29C5F-422E-4B17-A090-F1F2F3B7E5B8}" type="datetime1">
              <a:rPr lang="de-DE" smtClean="0"/>
              <a:pPr/>
              <a:t>03.06.2010</a:t>
            </a:fld>
            <a:endParaRPr lang="de-AT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7931221" y="6286520"/>
            <a:ext cx="927059" cy="457200"/>
          </a:xfrm>
        </p:spPr>
        <p:txBody>
          <a:bodyPr anchor="ctr" anchorCtr="0"/>
          <a:lstStyle/>
          <a:p>
            <a:fld id="{D184B574-4541-483C-94B7-A8C1587A689B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3" name="Fußzeilenplatzhalter 6"/>
          <p:cNvSpPr>
            <a:spLocks noGrp="1"/>
          </p:cNvSpPr>
          <p:nvPr>
            <p:ph type="ftr" sz="quarter" idx="12"/>
          </p:nvPr>
        </p:nvSpPr>
        <p:spPr>
          <a:xfrm>
            <a:off x="2716247" y="6286520"/>
            <a:ext cx="4143404" cy="457200"/>
          </a:xfrm>
        </p:spPr>
        <p:txBody>
          <a:bodyPr anchor="ctr" anchorCtr="0"/>
          <a:lstStyle>
            <a:lvl1pPr>
              <a:defRPr/>
            </a:lvl1pPr>
          </a:lstStyle>
          <a:p>
            <a:r>
              <a:rPr lang="en-US" smtClean="0"/>
              <a:t>Meeting EHR Security Requirements: SeAAS Approach</a:t>
            </a:r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285720" y="1142984"/>
            <a:ext cx="3857652" cy="4429156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accent2"/>
                </a:solidFill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400">
                <a:latin typeface="Calibri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4500562" y="1142984"/>
            <a:ext cx="3857652" cy="4429156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accent2"/>
                </a:solidFill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400">
                <a:latin typeface="Calibri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5720" y="278471"/>
            <a:ext cx="8323262" cy="5683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tabLst>
                <a:tab pos="4751388" algn="l"/>
              </a:tabLst>
              <a:defRPr lang="en-US" sz="2400" dirty="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  <a:cs typeface="Calibri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pic>
        <p:nvPicPr>
          <p:cNvPr id="20" name="Picture 3" descr="\\file.inn.qe\se_pr\Projekte\QE_LaB\Logos\qe_lab_300dpi_rg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032" y="6286520"/>
            <a:ext cx="1006820" cy="428604"/>
          </a:xfrm>
          <a:prstGeom prst="rect">
            <a:avLst/>
          </a:prstGeom>
          <a:noFill/>
        </p:spPr>
      </p:pic>
      <p:sp>
        <p:nvSpPr>
          <p:cNvPr id="21" name="Textfeld 20"/>
          <p:cNvSpPr txBox="1"/>
          <p:nvPr userDrawn="1"/>
        </p:nvSpPr>
        <p:spPr>
          <a:xfrm>
            <a:off x="0" y="585789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>
                <a:solidFill>
                  <a:schemeClr val="tx2"/>
                </a:solidFill>
              </a:rPr>
              <a:t>. . . . . . . . . . . . . . . . . . . . . . . . . . . . . . . . . . . . . . . . . . . . . . . . . . . . . . . . . . . . . . . . . . . . . . . . . . . . .</a:t>
            </a:r>
            <a:r>
              <a:rPr lang="de-AT" baseline="0" dirty="0" smtClean="0">
                <a:solidFill>
                  <a:schemeClr val="tx2"/>
                </a:solidFill>
              </a:rPr>
              <a:t> . .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22" name="Datumsplatzhalter 4"/>
          <p:cNvSpPr>
            <a:spLocks noGrp="1"/>
          </p:cNvSpPr>
          <p:nvPr>
            <p:ph type="dt" sz="quarter" idx="13"/>
          </p:nvPr>
        </p:nvSpPr>
        <p:spPr>
          <a:xfrm>
            <a:off x="7002527" y="6286520"/>
            <a:ext cx="785818" cy="457200"/>
          </a:xfrm>
        </p:spPr>
        <p:txBody>
          <a:bodyPr anchor="ctr" anchorCtr="0"/>
          <a:lstStyle/>
          <a:p>
            <a:fld id="{40E9311A-6AC0-4D3F-A26A-6D203646F341}" type="datetime1">
              <a:rPr lang="de-DE" smtClean="0"/>
              <a:pPr/>
              <a:t>03.06.2010</a:t>
            </a:fld>
            <a:endParaRPr lang="de-AT"/>
          </a:p>
        </p:txBody>
      </p:sp>
      <p:sp>
        <p:nvSpPr>
          <p:cNvPr id="23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7931221" y="6286520"/>
            <a:ext cx="927059" cy="457200"/>
          </a:xfrm>
        </p:spPr>
        <p:txBody>
          <a:bodyPr anchor="ctr" anchorCtr="0"/>
          <a:lstStyle/>
          <a:p>
            <a:fld id="{D184B574-4541-483C-94B7-A8C1587A689B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24" name="Fußzeilenplatzhalter 6"/>
          <p:cNvSpPr>
            <a:spLocks noGrp="1"/>
          </p:cNvSpPr>
          <p:nvPr>
            <p:ph type="ftr" sz="quarter" idx="14"/>
          </p:nvPr>
        </p:nvSpPr>
        <p:spPr>
          <a:xfrm>
            <a:off x="2716247" y="6286520"/>
            <a:ext cx="4143404" cy="457200"/>
          </a:xfrm>
        </p:spPr>
        <p:txBody>
          <a:bodyPr anchor="ctr" anchorCtr="0"/>
          <a:lstStyle>
            <a:lvl1pPr>
              <a:defRPr/>
            </a:lvl1pPr>
          </a:lstStyle>
          <a:p>
            <a:r>
              <a:rPr lang="en-US" smtClean="0"/>
              <a:t>Meeting EHR Security Requirements: SeAAS Approach</a:t>
            </a:r>
            <a:endParaRPr lang="de-A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5720" y="278471"/>
            <a:ext cx="8323262" cy="5683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tabLst>
                <a:tab pos="4751388" algn="l"/>
              </a:tabLst>
              <a:defRPr lang="en-US" sz="2400" dirty="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  <a:cs typeface="Calibri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pic>
        <p:nvPicPr>
          <p:cNvPr id="17" name="Picture 3" descr="\\file.inn.qe\se_pr\Projekte\QE_LaB\Logos\qe_lab_300dpi_rg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032" y="6286520"/>
            <a:ext cx="1006820" cy="428604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 userDrawn="1"/>
        </p:nvSpPr>
        <p:spPr>
          <a:xfrm>
            <a:off x="0" y="585789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>
                <a:solidFill>
                  <a:schemeClr val="tx2"/>
                </a:solidFill>
              </a:rPr>
              <a:t>. . . . . . . . . . . . . . . . . . . . . . . . . . . . . . . . . . . . . . . . . . . . . . . . . . . . . . . . . . . . . . . . . . . . . . . . . . . . .</a:t>
            </a:r>
            <a:r>
              <a:rPr lang="de-AT" baseline="0" dirty="0" smtClean="0">
                <a:solidFill>
                  <a:schemeClr val="tx2"/>
                </a:solidFill>
              </a:rPr>
              <a:t> . .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19" name="Datumsplatzhalter 4"/>
          <p:cNvSpPr>
            <a:spLocks noGrp="1"/>
          </p:cNvSpPr>
          <p:nvPr>
            <p:ph type="dt" sz="quarter" idx="10"/>
          </p:nvPr>
        </p:nvSpPr>
        <p:spPr>
          <a:xfrm>
            <a:off x="7002527" y="6286520"/>
            <a:ext cx="785818" cy="457200"/>
          </a:xfrm>
        </p:spPr>
        <p:txBody>
          <a:bodyPr anchor="ctr" anchorCtr="0"/>
          <a:lstStyle/>
          <a:p>
            <a:fld id="{8B09E710-1842-4ECE-A99D-3CACF87A4F55}" type="datetime1">
              <a:rPr lang="de-DE" smtClean="0"/>
              <a:pPr/>
              <a:t>03.06.2010</a:t>
            </a:fld>
            <a:endParaRPr lang="de-AT"/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7931221" y="6286520"/>
            <a:ext cx="927059" cy="457200"/>
          </a:xfrm>
        </p:spPr>
        <p:txBody>
          <a:bodyPr anchor="ctr" anchorCtr="0"/>
          <a:lstStyle/>
          <a:p>
            <a:fld id="{D184B574-4541-483C-94B7-A8C1587A689B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21" name="Fußzeilenplatzhalter 6"/>
          <p:cNvSpPr>
            <a:spLocks noGrp="1"/>
          </p:cNvSpPr>
          <p:nvPr>
            <p:ph type="ftr" sz="quarter" idx="12"/>
          </p:nvPr>
        </p:nvSpPr>
        <p:spPr>
          <a:xfrm>
            <a:off x="2716247" y="6286520"/>
            <a:ext cx="4143404" cy="457200"/>
          </a:xfrm>
        </p:spPr>
        <p:txBody>
          <a:bodyPr anchor="ctr" anchorCtr="0"/>
          <a:lstStyle>
            <a:lvl1pPr>
              <a:defRPr/>
            </a:lvl1pPr>
          </a:lstStyle>
          <a:p>
            <a:r>
              <a:rPr lang="en-US" smtClean="0"/>
              <a:t>Meeting EHR Security Requirements: SeAAS Approach</a:t>
            </a:r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071678"/>
            <a:ext cx="9144000" cy="568325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de-DE" dirty="0" smtClean="0"/>
              <a:t>Abschnittsüberschrift durch Klicken bearbeiten</a:t>
            </a:r>
            <a:endParaRPr lang="en-US" dirty="0"/>
          </a:p>
        </p:txBody>
      </p:sp>
      <p:pic>
        <p:nvPicPr>
          <p:cNvPr id="17" name="Picture 3" descr="\\file.inn.qe\se_pr\Projekte\QE_LaB\Logos\qe_lab_300dpi_rg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032" y="6286520"/>
            <a:ext cx="1006820" cy="428604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 userDrawn="1"/>
        </p:nvSpPr>
        <p:spPr>
          <a:xfrm>
            <a:off x="0" y="585789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>
                <a:solidFill>
                  <a:schemeClr val="tx2"/>
                </a:solidFill>
              </a:rPr>
              <a:t>. . . . . . . . . . . . . . . . . . . . . . . . . . . . . . . . . . . . . . . . . . . . . . . . . . . . . . . . . . . . . . . . . . . . . . . . . . . . .</a:t>
            </a:r>
            <a:r>
              <a:rPr lang="de-AT" baseline="0" dirty="0" smtClean="0">
                <a:solidFill>
                  <a:schemeClr val="tx2"/>
                </a:solidFill>
              </a:rPr>
              <a:t> . .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19" name="Datumsplatzhalter 4"/>
          <p:cNvSpPr>
            <a:spLocks noGrp="1"/>
          </p:cNvSpPr>
          <p:nvPr>
            <p:ph type="dt" sz="quarter" idx="10"/>
          </p:nvPr>
        </p:nvSpPr>
        <p:spPr>
          <a:xfrm>
            <a:off x="7002527" y="6286520"/>
            <a:ext cx="785818" cy="457200"/>
          </a:xfrm>
        </p:spPr>
        <p:txBody>
          <a:bodyPr anchor="ctr" anchorCtr="0"/>
          <a:lstStyle/>
          <a:p>
            <a:fld id="{75E7C2B1-219A-4EC9-904A-CBBFB2AB6849}" type="datetime1">
              <a:rPr lang="de-DE" smtClean="0"/>
              <a:pPr/>
              <a:t>03.06.2010</a:t>
            </a:fld>
            <a:endParaRPr lang="de-AT"/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7931221" y="6286520"/>
            <a:ext cx="927059" cy="457200"/>
          </a:xfrm>
        </p:spPr>
        <p:txBody>
          <a:bodyPr anchor="ctr" anchorCtr="0"/>
          <a:lstStyle/>
          <a:p>
            <a:fld id="{D184B574-4541-483C-94B7-A8C1587A689B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21" name="Fußzeilenplatzhalter 6"/>
          <p:cNvSpPr>
            <a:spLocks noGrp="1"/>
          </p:cNvSpPr>
          <p:nvPr>
            <p:ph type="ftr" sz="quarter" idx="12"/>
          </p:nvPr>
        </p:nvSpPr>
        <p:spPr>
          <a:xfrm>
            <a:off x="2716247" y="6286520"/>
            <a:ext cx="4143404" cy="457200"/>
          </a:xfrm>
        </p:spPr>
        <p:txBody>
          <a:bodyPr anchor="ctr" anchorCtr="0"/>
          <a:lstStyle>
            <a:lvl1pPr>
              <a:defRPr/>
            </a:lvl1pPr>
          </a:lstStyle>
          <a:p>
            <a:r>
              <a:rPr lang="en-US" smtClean="0"/>
              <a:t>Meeting EHR Security Requirements: SeAAS Approach</a:t>
            </a:r>
            <a:endParaRPr lang="de-A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\\file.inn.qe\se_pr\Projekte\QE_LaB\Logos\qe_lab_300dpi_rg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032" y="6286520"/>
            <a:ext cx="1006820" cy="428604"/>
          </a:xfrm>
          <a:prstGeom prst="rect">
            <a:avLst/>
          </a:prstGeom>
          <a:noFill/>
        </p:spPr>
      </p:pic>
      <p:sp>
        <p:nvSpPr>
          <p:cNvPr id="14" name="Textfeld 13"/>
          <p:cNvSpPr txBox="1"/>
          <p:nvPr userDrawn="1"/>
        </p:nvSpPr>
        <p:spPr>
          <a:xfrm>
            <a:off x="0" y="585789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>
                <a:solidFill>
                  <a:schemeClr val="tx2"/>
                </a:solidFill>
              </a:rPr>
              <a:t>. . . . . . . . . . . . . . . . . . . . . . . . . . . . . . . . . . . . . . . . . . . . . . . . . . . . . . . . . . . . . . . . . . . . . . . . . . . . .</a:t>
            </a:r>
            <a:r>
              <a:rPr lang="de-AT" baseline="0" dirty="0" smtClean="0">
                <a:solidFill>
                  <a:schemeClr val="tx2"/>
                </a:solidFill>
              </a:rPr>
              <a:t> . .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15" name="Datumsplatzhalter 4"/>
          <p:cNvSpPr>
            <a:spLocks noGrp="1"/>
          </p:cNvSpPr>
          <p:nvPr>
            <p:ph type="dt" sz="quarter" idx="10"/>
          </p:nvPr>
        </p:nvSpPr>
        <p:spPr>
          <a:xfrm>
            <a:off x="7002527" y="6286520"/>
            <a:ext cx="785818" cy="457200"/>
          </a:xfrm>
        </p:spPr>
        <p:txBody>
          <a:bodyPr anchor="ctr" anchorCtr="0"/>
          <a:lstStyle/>
          <a:p>
            <a:fld id="{727D6568-438B-47D5-BF85-3640C9A2D66C}" type="datetime1">
              <a:rPr lang="de-DE" smtClean="0"/>
              <a:pPr/>
              <a:t>03.06.2010</a:t>
            </a:fld>
            <a:endParaRPr lang="de-AT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7931221" y="6286520"/>
            <a:ext cx="927059" cy="457200"/>
          </a:xfrm>
        </p:spPr>
        <p:txBody>
          <a:bodyPr anchor="ctr" anchorCtr="0"/>
          <a:lstStyle/>
          <a:p>
            <a:fld id="{D184B574-4541-483C-94B7-A8C1587A689B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7" name="Fußzeilenplatzhalter 6"/>
          <p:cNvSpPr>
            <a:spLocks noGrp="1"/>
          </p:cNvSpPr>
          <p:nvPr>
            <p:ph type="ftr" sz="quarter" idx="12"/>
          </p:nvPr>
        </p:nvSpPr>
        <p:spPr>
          <a:xfrm>
            <a:off x="2716247" y="6286520"/>
            <a:ext cx="4143404" cy="457200"/>
          </a:xfrm>
        </p:spPr>
        <p:txBody>
          <a:bodyPr anchor="ctr" anchorCtr="0"/>
          <a:lstStyle>
            <a:lvl1pPr>
              <a:defRPr/>
            </a:lvl1pPr>
          </a:lstStyle>
          <a:p>
            <a:r>
              <a:rPr lang="en-US" smtClean="0"/>
              <a:t>Meeting EHR Security Requirements: SeAAS Approach</a:t>
            </a:r>
            <a:endParaRPr lang="de-A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1643042" y="628652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smtClean="0"/>
              <a:t>Meeting EHR Security Requirements: SeAAS Approach</a:t>
            </a:r>
            <a:endParaRPr lang="de-AT" dirty="0"/>
          </a:p>
        </p:txBody>
      </p:sp>
      <p:sp>
        <p:nvSpPr>
          <p:cNvPr id="5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8074097" y="6286520"/>
            <a:ext cx="927059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D184B574-4541-483C-94B7-A8C1587A689B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6" name="Datumsplatzhalter 2"/>
          <p:cNvSpPr>
            <a:spLocks noGrp="1"/>
          </p:cNvSpPr>
          <p:nvPr>
            <p:ph type="dt" sz="quarter" idx="2"/>
          </p:nvPr>
        </p:nvSpPr>
        <p:spPr>
          <a:xfrm>
            <a:off x="4857752" y="628652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/>
            </a:lvl1pPr>
          </a:lstStyle>
          <a:p>
            <a:fld id="{FFA6D2DD-6BE0-4A14-9516-D79DAC3D09BD}" type="datetime1">
              <a:rPr lang="de-DE" smtClean="0"/>
              <a:pPr/>
              <a:t>03.06.2010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tabLst>
          <a:tab pos="4751388" algn="l"/>
        </a:tabLst>
        <a:defRPr sz="2800">
          <a:solidFill>
            <a:schemeClr val="accent2"/>
          </a:solidFill>
          <a:latin typeface="Arial"/>
          <a:ea typeface="ＭＳ Ｐゴシック" pitchFamily="-65" charset="-128"/>
          <a:cs typeface="Arial"/>
        </a:defRPr>
      </a:lvl1pPr>
      <a:lvl2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tabLst>
          <a:tab pos="4751388" algn="l"/>
        </a:tabLst>
        <a:defRPr sz="2800">
          <a:solidFill>
            <a:srgbClr val="BB6197"/>
          </a:solidFill>
          <a:latin typeface="Arial" pitchFamily="-65" charset="0"/>
          <a:ea typeface="ＭＳ Ｐゴシック" pitchFamily="-65" charset="-128"/>
        </a:defRPr>
      </a:lvl2pPr>
      <a:lvl3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tabLst>
          <a:tab pos="4751388" algn="l"/>
        </a:tabLst>
        <a:defRPr sz="2800">
          <a:solidFill>
            <a:srgbClr val="BB6197"/>
          </a:solidFill>
          <a:latin typeface="Arial" pitchFamily="-65" charset="0"/>
          <a:ea typeface="ＭＳ Ｐゴシック" pitchFamily="-65" charset="-128"/>
        </a:defRPr>
      </a:lvl3pPr>
      <a:lvl4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tabLst>
          <a:tab pos="4751388" algn="l"/>
        </a:tabLst>
        <a:defRPr sz="2800">
          <a:solidFill>
            <a:srgbClr val="BB6197"/>
          </a:solidFill>
          <a:latin typeface="Arial" pitchFamily="-65" charset="0"/>
          <a:ea typeface="ＭＳ Ｐゴシック" pitchFamily="-65" charset="-128"/>
        </a:defRPr>
      </a:lvl4pPr>
      <a:lvl5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tabLst>
          <a:tab pos="4751388" algn="l"/>
        </a:tabLst>
        <a:defRPr sz="2800">
          <a:solidFill>
            <a:srgbClr val="BB6197"/>
          </a:solidFill>
          <a:latin typeface="Arial" pitchFamily="-65" charset="0"/>
          <a:ea typeface="ＭＳ Ｐゴシック" pitchFamily="-65" charset="-128"/>
        </a:defRPr>
      </a:lvl5pPr>
      <a:lvl6pPr marL="457200"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-65" charset="0"/>
        </a:defRPr>
      </a:lvl6pPr>
      <a:lvl7pPr marL="914400"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-65" charset="0"/>
        </a:defRPr>
      </a:lvl7pPr>
      <a:lvl8pPr marL="1371600"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-65" charset="0"/>
        </a:defRPr>
      </a:lvl8pPr>
      <a:lvl9pPr marL="1828800"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-65" charset="0"/>
        </a:defRPr>
      </a:lvl9pPr>
    </p:titleStyle>
    <p:bodyStyle>
      <a:lvl1pPr marL="358775" indent="-358775" algn="l" rtl="0" eaLnBrk="1" fontAlgn="base" hangingPunct="1">
        <a:spcBef>
          <a:spcPct val="10000"/>
        </a:spcBef>
        <a:spcAft>
          <a:spcPts val="200"/>
        </a:spcAft>
        <a:buFont typeface="Arial" charset="0"/>
        <a:buChar char="•"/>
        <a:defRPr sz="2100">
          <a:solidFill>
            <a:schemeClr val="accent2"/>
          </a:solidFill>
          <a:latin typeface="Arial"/>
          <a:ea typeface="ＭＳ Ｐゴシック" pitchFamily="-65" charset="-128"/>
          <a:cs typeface="Arial"/>
        </a:defRPr>
      </a:lvl1pPr>
      <a:lvl2pPr marL="719138" indent="-358775" algn="l" rtl="0" eaLnBrk="1" fontAlgn="base" hangingPunct="1">
        <a:spcBef>
          <a:spcPct val="10000"/>
        </a:spcBef>
        <a:spcAft>
          <a:spcPts val="200"/>
        </a:spcAft>
        <a:buFont typeface="Verdana" pitchFamily="-65" charset="0"/>
        <a:buAutoNum type="arabicPeriod"/>
        <a:defRPr sz="1900">
          <a:solidFill>
            <a:srgbClr val="262626"/>
          </a:solidFill>
          <a:latin typeface="Arial"/>
          <a:ea typeface="ＭＳ Ｐゴシック" pitchFamily="-65" charset="-128"/>
          <a:cs typeface="Arial"/>
        </a:defRPr>
      </a:lvl2pPr>
      <a:lvl3pPr marL="1079500" indent="-304800" algn="l" rtl="0" eaLnBrk="1" fontAlgn="base" hangingPunct="1">
        <a:spcBef>
          <a:spcPct val="10000"/>
        </a:spcBef>
        <a:spcAft>
          <a:spcPts val="200"/>
        </a:spcAft>
        <a:buFont typeface="Times" pitchFamily="-65" charset="0"/>
        <a:buChar char="•"/>
        <a:defRPr sz="1700">
          <a:solidFill>
            <a:srgbClr val="404040"/>
          </a:solidFill>
          <a:latin typeface="Arial"/>
          <a:ea typeface="ＭＳ Ｐゴシック" pitchFamily="-65" charset="-128"/>
          <a:cs typeface="Arial"/>
        </a:defRPr>
      </a:lvl3pPr>
      <a:lvl4pPr marL="1798638" indent="-304800" algn="l" rtl="0" eaLnBrk="1" fontAlgn="base" hangingPunct="1">
        <a:spcBef>
          <a:spcPct val="10000"/>
        </a:spcBef>
        <a:spcAft>
          <a:spcPts val="200"/>
        </a:spcAft>
        <a:buFont typeface="Times" pitchFamily="-65" charset="0"/>
        <a:defRPr sz="1500">
          <a:solidFill>
            <a:srgbClr val="595959"/>
          </a:solidFill>
          <a:latin typeface="Arial"/>
          <a:ea typeface="ＭＳ Ｐゴシック" pitchFamily="-65" charset="-128"/>
          <a:cs typeface="Arial"/>
        </a:defRPr>
      </a:lvl4pPr>
      <a:lvl5pPr marL="2159000" indent="-266700" algn="l" rtl="0" eaLnBrk="1" fontAlgn="base" hangingPunct="1">
        <a:spcBef>
          <a:spcPct val="10000"/>
        </a:spcBef>
        <a:spcAft>
          <a:spcPts val="200"/>
        </a:spcAft>
        <a:buFont typeface="Times" pitchFamily="-65" charset="0"/>
        <a:defRPr sz="1400">
          <a:solidFill>
            <a:srgbClr val="7F7F7F"/>
          </a:solidFill>
          <a:latin typeface="Arial"/>
          <a:ea typeface="ＭＳ Ｐゴシック" pitchFamily="-65" charset="-128"/>
          <a:cs typeface="Arial"/>
        </a:defRPr>
      </a:lvl5pPr>
      <a:lvl6pPr marL="2552700" indent="-266700" algn="l" rtl="0" eaLnBrk="1" fontAlgn="base" hangingPunct="1">
        <a:spcBef>
          <a:spcPct val="10000"/>
        </a:spcBef>
        <a:spcAft>
          <a:spcPct val="0"/>
        </a:spcAft>
        <a:buFont typeface="Times" pitchFamily="-65" charset="0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3009900" indent="-266700" algn="l" rtl="0" eaLnBrk="1" fontAlgn="base" hangingPunct="1">
        <a:spcBef>
          <a:spcPct val="10000"/>
        </a:spcBef>
        <a:spcAft>
          <a:spcPct val="0"/>
        </a:spcAft>
        <a:buFont typeface="Times" pitchFamily="-65" charset="0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467100" indent="-266700" algn="l" rtl="0" eaLnBrk="1" fontAlgn="base" hangingPunct="1">
        <a:spcBef>
          <a:spcPct val="10000"/>
        </a:spcBef>
        <a:spcAft>
          <a:spcPct val="0"/>
        </a:spcAft>
        <a:buFont typeface="Times" pitchFamily="-65" charset="0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924300" indent="-266700" algn="l" rtl="0" eaLnBrk="1" fontAlgn="base" hangingPunct="1">
        <a:spcBef>
          <a:spcPct val="10000"/>
        </a:spcBef>
        <a:spcAft>
          <a:spcPct val="0"/>
        </a:spcAft>
        <a:buFont typeface="Times" pitchFamily="-65" charset="0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wmf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29.png"/><Relationship Id="rId3" Type="http://schemas.openxmlformats.org/officeDocument/2006/relationships/image" Target="../media/image21.emf"/><Relationship Id="rId7" Type="http://schemas.openxmlformats.org/officeDocument/2006/relationships/image" Target="../media/image24.jpeg"/><Relationship Id="rId12" Type="http://schemas.openxmlformats.org/officeDocument/2006/relationships/oleObject" Target="../embeddings/Microsoft_Office_Word_97_-_2003-Dokument2.doc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Word_97_-_2003-Dokument1.doc"/><Relationship Id="rId11" Type="http://schemas.openxmlformats.org/officeDocument/2006/relationships/image" Target="../media/image28.png"/><Relationship Id="rId5" Type="http://schemas.openxmlformats.org/officeDocument/2006/relationships/image" Target="../media/image23.jpeg"/><Relationship Id="rId15" Type="http://schemas.openxmlformats.org/officeDocument/2006/relationships/image" Target="../media/image31.png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openxmlformats.org/officeDocument/2006/relationships/image" Target="../media/image26.pn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Meeting EHR Security Requirements:</a:t>
            </a:r>
            <a:br>
              <a:rPr lang="en-US" dirty="0" smtClean="0">
                <a:latin typeface="Arial" charset="0"/>
              </a:rPr>
            </a:br>
            <a:r>
              <a:rPr lang="en-US" dirty="0" err="1" smtClean="0">
                <a:latin typeface="Arial" charset="0"/>
              </a:rPr>
              <a:t>SeAAS</a:t>
            </a:r>
            <a:r>
              <a:rPr lang="en-US" dirty="0" smtClean="0">
                <a:latin typeface="Arial" charset="0"/>
              </a:rPr>
              <a:t> Approach</a:t>
            </a:r>
            <a:br>
              <a:rPr lang="en-US" dirty="0" smtClean="0">
                <a:latin typeface="Arial" charset="0"/>
              </a:rPr>
            </a:b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AT" dirty="0" smtClean="0"/>
              <a:t>Basel </a:t>
            </a:r>
            <a:r>
              <a:rPr lang="de-AT" dirty="0" err="1" smtClean="0"/>
              <a:t>Katt</a:t>
            </a:r>
            <a:r>
              <a:rPr lang="de-AT" dirty="0" smtClean="0"/>
              <a:t> ,Thomas </a:t>
            </a:r>
            <a:r>
              <a:rPr lang="de-AT" dirty="0" err="1" smtClean="0"/>
              <a:t>Trojer</a:t>
            </a:r>
            <a:r>
              <a:rPr lang="de-AT" dirty="0" smtClean="0"/>
              <a:t>, </a:t>
            </a:r>
            <a:r>
              <a:rPr lang="de-AT" b="1" dirty="0" smtClean="0"/>
              <a:t>Ruth </a:t>
            </a:r>
            <a:r>
              <a:rPr lang="de-AT" b="1" dirty="0" err="1" smtClean="0"/>
              <a:t>Breu</a:t>
            </a:r>
            <a:endParaRPr lang="de-AT" b="1" dirty="0" smtClean="0"/>
          </a:p>
          <a:p>
            <a:r>
              <a:rPr lang="de-AT" dirty="0" smtClean="0"/>
              <a:t>University </a:t>
            </a:r>
            <a:r>
              <a:rPr lang="de-AT" dirty="0" err="1" smtClean="0"/>
              <a:t>of</a:t>
            </a:r>
            <a:r>
              <a:rPr lang="de-AT" dirty="0" smtClean="0"/>
              <a:t> Innsbruck, Austria</a:t>
            </a:r>
            <a:br>
              <a:rPr lang="de-AT" dirty="0" smtClean="0"/>
            </a:br>
            <a:endParaRPr lang="de-AT" dirty="0" smtClean="0"/>
          </a:p>
          <a:p>
            <a:r>
              <a:rPr lang="de-AT" dirty="0" smtClean="0"/>
              <a:t>Thomas </a:t>
            </a:r>
            <a:r>
              <a:rPr lang="de-AT" dirty="0" err="1" smtClean="0"/>
              <a:t>Schabetsberger</a:t>
            </a:r>
            <a:r>
              <a:rPr lang="de-AT" dirty="0" smtClean="0"/>
              <a:t>, </a:t>
            </a:r>
            <a:r>
              <a:rPr lang="de-AT" dirty="0" err="1" smtClean="0"/>
              <a:t>and</a:t>
            </a:r>
            <a:r>
              <a:rPr lang="de-AT" dirty="0" smtClean="0"/>
              <a:t> Florian </a:t>
            </a:r>
            <a:r>
              <a:rPr lang="de-AT" dirty="0" err="1" smtClean="0"/>
              <a:t>Wozak</a:t>
            </a:r>
            <a:endParaRPr lang="de-AT" dirty="0" smtClean="0"/>
          </a:p>
          <a:p>
            <a:r>
              <a:rPr lang="de-AT" dirty="0" smtClean="0"/>
              <a:t>ITH </a:t>
            </a:r>
            <a:r>
              <a:rPr lang="de-AT" dirty="0" err="1" smtClean="0"/>
              <a:t>icoserve</a:t>
            </a:r>
            <a:r>
              <a:rPr lang="de-AT" dirty="0" smtClean="0"/>
              <a:t>/Siemens, Austria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Compatibility with current IHE security profiles </a:t>
            </a:r>
          </a:p>
          <a:p>
            <a:pPr lvl="1"/>
            <a:r>
              <a:rPr lang="en-US" dirty="0" smtClean="0"/>
              <a:t>Proposed extension and new profiles based on </a:t>
            </a:r>
            <a:r>
              <a:rPr lang="en-US" dirty="0" err="1" smtClean="0"/>
              <a:t>SaaS</a:t>
            </a:r>
            <a:r>
              <a:rPr lang="en-US" dirty="0" smtClean="0"/>
              <a:t> paradigm</a:t>
            </a:r>
          </a:p>
          <a:p>
            <a:r>
              <a:rPr lang="en-US" dirty="0" smtClean="0"/>
              <a:t>Centralized Security Solutions</a:t>
            </a:r>
          </a:p>
          <a:p>
            <a:pPr lvl="1"/>
            <a:r>
              <a:rPr lang="en-US" dirty="0" smtClean="0"/>
              <a:t>Overcoming the management and maintenance complexity</a:t>
            </a:r>
          </a:p>
          <a:p>
            <a:pPr lvl="1"/>
            <a:r>
              <a:rPr lang="en-US" dirty="0" smtClean="0"/>
              <a:t>Reducing the processing overhead of end points </a:t>
            </a:r>
          </a:p>
          <a:p>
            <a:r>
              <a:rPr lang="en-US" dirty="0" smtClean="0"/>
              <a:t>Tackling advanced security requirements like non-repudiation, privacy and complex access control policies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Benefits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CA2ECFE4-7C22-476A-97E6-DAB469D95688}" type="datetime1">
              <a:rPr lang="de-DE" smtClean="0"/>
              <a:pPr/>
              <a:t>03.06.2010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84B574-4541-483C-94B7-A8C1587A689B}" type="slidenum">
              <a:rPr lang="de-AT" smtClean="0"/>
              <a:pPr/>
              <a:t>10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Meeting EHR Security Requirements: SeAAS Approach</a:t>
            </a:r>
            <a:endParaRPr lang="de-A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85720" y="928670"/>
            <a:ext cx="8572560" cy="4357718"/>
          </a:xfrm>
        </p:spPr>
        <p:txBody>
          <a:bodyPr/>
          <a:lstStyle/>
          <a:p>
            <a:r>
              <a:rPr lang="en-US" dirty="0" smtClean="0"/>
              <a:t>IHE profiles as a basis for the </a:t>
            </a:r>
            <a:r>
              <a:rPr lang="en-US" smtClean="0"/>
              <a:t>realization of distributed </a:t>
            </a:r>
            <a:r>
              <a:rPr lang="en-US" dirty="0" smtClean="0"/>
              <a:t>EHR systems</a:t>
            </a:r>
          </a:p>
          <a:p>
            <a:r>
              <a:rPr lang="en-US" dirty="0" smtClean="0"/>
              <a:t>Problems of security related profiles</a:t>
            </a:r>
          </a:p>
          <a:p>
            <a:pPr lvl="1"/>
            <a:r>
              <a:rPr lang="en-US" dirty="0" smtClean="0"/>
              <a:t>No support of complex security requirements </a:t>
            </a:r>
          </a:p>
          <a:p>
            <a:pPr lvl="1"/>
            <a:r>
              <a:rPr lang="en-US" dirty="0" smtClean="0"/>
              <a:t>End point security paradigm </a:t>
            </a:r>
          </a:p>
          <a:p>
            <a:r>
              <a:rPr lang="en-US" dirty="0" smtClean="0"/>
              <a:t>Security as a Service Architecture (</a:t>
            </a:r>
            <a:r>
              <a:rPr lang="en-US" dirty="0" err="1" smtClean="0"/>
              <a:t>SeAAS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Based on the cloud paradigm</a:t>
            </a:r>
          </a:p>
          <a:p>
            <a:pPr lvl="1"/>
            <a:r>
              <a:rPr lang="en-US" dirty="0" smtClean="0"/>
              <a:t>Conforms with the current IHE profiles and proposes possible extensions</a:t>
            </a:r>
          </a:p>
          <a:p>
            <a:r>
              <a:rPr lang="en-US" dirty="0" smtClean="0"/>
              <a:t>Ongoing Work</a:t>
            </a:r>
          </a:p>
          <a:p>
            <a:pPr lvl="1"/>
            <a:r>
              <a:rPr lang="en-US" dirty="0" smtClean="0"/>
              <a:t>Performance evaluation of the </a:t>
            </a:r>
            <a:r>
              <a:rPr lang="en-US" dirty="0" err="1" smtClean="0"/>
              <a:t>SeAAS</a:t>
            </a:r>
            <a:r>
              <a:rPr lang="en-US" dirty="0" smtClean="0"/>
              <a:t> architecture</a:t>
            </a:r>
          </a:p>
          <a:p>
            <a:pPr lvl="1"/>
            <a:r>
              <a:rPr lang="en-US" dirty="0" smtClean="0"/>
              <a:t>Enabling patients to set access rights to health data</a:t>
            </a:r>
          </a:p>
          <a:p>
            <a:pPr lvl="1"/>
            <a:r>
              <a:rPr lang="en-US" dirty="0" smtClean="0"/>
              <a:t>Usability evaluation</a:t>
            </a:r>
          </a:p>
          <a:p>
            <a:pPr lvl="1"/>
            <a:r>
              <a:rPr lang="en-US" dirty="0" smtClean="0"/>
              <a:t>Integration with continuous security management to monitor security requirements</a:t>
            </a:r>
          </a:p>
          <a:p>
            <a:endParaRPr lang="en-US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Conclusion</a:t>
            </a:r>
            <a:r>
              <a:rPr lang="de-AT" dirty="0" smtClean="0"/>
              <a:t> 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CA2ECFE4-7C22-476A-97E6-DAB469D95688}" type="datetime1">
              <a:rPr lang="de-DE" smtClean="0"/>
              <a:pPr/>
              <a:t>03.06.2010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84B574-4541-483C-94B7-A8C1587A689B}" type="slidenum">
              <a:rPr lang="de-AT" smtClean="0"/>
              <a:pPr/>
              <a:t>11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Meeting EHR Security Requirements: SeAAS Approach</a:t>
            </a:r>
            <a:endParaRPr lang="de-A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C:\Documents and Settings\tom\Desktop\powerpoint vorlagen\powerpoint_berg_unt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02461"/>
            <a:ext cx="9144000" cy="1455539"/>
          </a:xfrm>
          <a:prstGeom prst="rect">
            <a:avLst/>
          </a:prstGeom>
          <a:noFill/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chemeClr val="accent2"/>
                </a:solidFill>
              </a:rPr>
              <a:t>Quality Engineering</a:t>
            </a:r>
            <a:endParaRPr lang="de-AT" dirty="0">
              <a:solidFill>
                <a:schemeClr val="accent2"/>
              </a:solidFill>
            </a:endParaRPr>
          </a:p>
        </p:txBody>
      </p:sp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1472" y="1214422"/>
            <a:ext cx="4551362" cy="2198687"/>
          </a:xfrm>
          <a:prstGeom prst="rect">
            <a:avLst/>
          </a:prstGeom>
        </p:spPr>
      </p:pic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3357554" y="3782785"/>
            <a:ext cx="2143985" cy="50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ts val="3500"/>
              </a:lnSpc>
              <a:tabLst>
                <a:tab pos="4751388" algn="l"/>
              </a:tabLst>
            </a:pPr>
            <a:r>
              <a:rPr lang="en-US" sz="2200" dirty="0" smtClean="0">
                <a:solidFill>
                  <a:schemeClr val="accent2"/>
                </a:solidFill>
                <a:latin typeface="Calibri" pitchFamily="34" charset="0"/>
                <a:cs typeface="Arial" charset="0"/>
              </a:rPr>
              <a:t>Selected Projects</a:t>
            </a:r>
            <a:endParaRPr lang="de-DE" sz="2200" dirty="0">
              <a:solidFill>
                <a:schemeClr val="accent2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9" name="Picture 11" descr="logo_SC_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345051"/>
            <a:ext cx="160371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4179099"/>
            <a:ext cx="2286016" cy="111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ruth\Documents\Vorträge\CISIS 2010\softne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4452208"/>
            <a:ext cx="1662556" cy="571504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5286388"/>
            <a:ext cx="150332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 descr="C:\Users\bachlechner.C437\Desktop\COSEMA and PoSecCo\posecco-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7422" y="5250669"/>
            <a:ext cx="2000265" cy="459330"/>
          </a:xfrm>
          <a:prstGeom prst="rect">
            <a:avLst/>
          </a:prstGeom>
          <a:noFill/>
        </p:spPr>
      </p:pic>
      <p:pic>
        <p:nvPicPr>
          <p:cNvPr id="21" name="Picture 2" descr="C:\Documents and Settings\tom\Desktop\powerpoint vorlagen\qelogo_30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0344" y="6171144"/>
            <a:ext cx="1176337" cy="630237"/>
          </a:xfrm>
          <a:prstGeom prst="rect">
            <a:avLst/>
          </a:prstGeom>
          <a:noFill/>
        </p:spPr>
      </p:pic>
      <p:pic>
        <p:nvPicPr>
          <p:cNvPr id="3073" name="Picture 1" descr="C:\Users\ruth\Documents\Presse\Fotos QE 2010\A_1229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72198" y="1643051"/>
            <a:ext cx="2606007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tom\Desktop\Punkte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0" y="0"/>
            <a:ext cx="2032000" cy="6819901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0493" y="0"/>
            <a:ext cx="279876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500562" y="3214686"/>
            <a:ext cx="2247900" cy="685800"/>
          </a:xfrm>
        </p:spPr>
      </p:pic>
      <p:pic>
        <p:nvPicPr>
          <p:cNvPr id="9" name="Bild 1" descr="C:\Dokumente und Einstellungen\gabi\Lokale Einstellungen\Temporary Internet Files\Content.Outlook\T8GC4HRI\cmyk_ith_ico_logo_mitSiemens_v1-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3047" y="5397511"/>
            <a:ext cx="161448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2762189" y="4857760"/>
            <a:ext cx="21494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ts val="3500"/>
              </a:lnSpc>
              <a:tabLst>
                <a:tab pos="4751388" algn="l"/>
              </a:tabLst>
            </a:pPr>
            <a:r>
              <a:rPr lang="en-US" sz="2200" dirty="0">
                <a:solidFill>
                  <a:schemeClr val="accent2"/>
                </a:solidFill>
                <a:latin typeface="Calibri" pitchFamily="34" charset="0"/>
                <a:cs typeface="Arial" charset="0"/>
              </a:rPr>
              <a:t>Industry Partners</a:t>
            </a:r>
            <a:endParaRPr lang="de-DE" sz="2200" dirty="0">
              <a:solidFill>
                <a:schemeClr val="accent2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0553" y="2643182"/>
            <a:ext cx="25781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976239" y="1428736"/>
            <a:ext cx="63881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solidFill>
                  <a:srgbClr val="7DAED2"/>
                </a:solidFill>
              </a:rPr>
              <a:t>Quality Engineering Laura </a:t>
            </a:r>
            <a:r>
              <a:rPr lang="en-US" sz="2400" dirty="0" err="1">
                <a:solidFill>
                  <a:srgbClr val="7DAED2"/>
                </a:solidFill>
              </a:rPr>
              <a:t>Bassi</a:t>
            </a:r>
            <a:r>
              <a:rPr lang="en-US" sz="2400" dirty="0">
                <a:solidFill>
                  <a:srgbClr val="7DAED2"/>
                </a:solidFill>
              </a:rPr>
              <a:t> Lab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>
                <a:solidFill>
                  <a:srgbClr val="7DAED2"/>
                </a:solidFill>
              </a:rPr>
              <a:t>	</a:t>
            </a:r>
            <a:r>
              <a:rPr lang="en-US" sz="2400" b="0" dirty="0">
                <a:solidFill>
                  <a:srgbClr val="7DAED2"/>
                </a:solidFill>
              </a:rPr>
              <a:t>Living Models for Cooperative Systems</a:t>
            </a:r>
          </a:p>
          <a:p>
            <a:pPr eaLnBrk="1" hangingPunct="1"/>
            <a:endParaRPr lang="de-DE" sz="2400" b="0" dirty="0">
              <a:solidFill>
                <a:srgbClr val="7DAED2"/>
              </a:solidFill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5443548"/>
            <a:ext cx="8572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8535" y="5443548"/>
            <a:ext cx="1690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C:\Users\thomas\Downloads\logo_iteratec_smal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4972" y="5359411"/>
            <a:ext cx="18335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ITH </a:t>
            </a:r>
            <a:r>
              <a:rPr lang="de-AT" dirty="0" err="1" smtClean="0"/>
              <a:t>icoserve</a:t>
            </a:r>
            <a:r>
              <a:rPr lang="de-AT" dirty="0" smtClean="0"/>
              <a:t> Portfolio /1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30F32C94-C37D-49CB-A6CB-6810CB358E94}" type="datetime1">
              <a:rPr lang="de-DE" smtClean="0"/>
              <a:pPr/>
              <a:t>03.06.2010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84B574-4541-483C-94B7-A8C1587A689B}" type="slidenum">
              <a:rPr lang="de-AT" smtClean="0"/>
              <a:pPr/>
              <a:t>4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Meeting EHR Security Requirements: SeAAS Approach</a:t>
            </a:r>
            <a:endParaRPr lang="de-AT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1794" y="785794"/>
            <a:ext cx="8869362" cy="5165725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de-AT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31806" y="2786044"/>
            <a:ext cx="8642350" cy="1338263"/>
          </a:xfrm>
          <a:prstGeom prst="rect">
            <a:avLst/>
          </a:prstGeom>
          <a:solidFill>
            <a:srgbClr val="FFCC99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de-AT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202019" y="2874944"/>
            <a:ext cx="2663825" cy="1150938"/>
          </a:xfrm>
          <a:prstGeom prst="rect">
            <a:avLst/>
          </a:prstGeom>
          <a:solidFill>
            <a:srgbClr val="C0C0C0"/>
          </a:solidFill>
          <a:ln w="9525" algn="ctr">
            <a:solidFill>
              <a:srgbClr val="FF99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de-DE" sz="1600" dirty="0">
                <a:solidFill>
                  <a:schemeClr val="accent2"/>
                </a:solidFill>
              </a:rPr>
              <a:t>  </a:t>
            </a:r>
            <a:r>
              <a:rPr lang="de-DE" sz="1600" b="1" dirty="0">
                <a:solidFill>
                  <a:schemeClr val="accent2"/>
                </a:solidFill>
              </a:rPr>
              <a:t>Multimedia</a:t>
            </a:r>
            <a:r>
              <a:rPr lang="de-DE" sz="1600" dirty="0">
                <a:solidFill>
                  <a:schemeClr val="accent2"/>
                </a:solidFill>
              </a:rPr>
              <a:t/>
            </a:r>
            <a:br>
              <a:rPr lang="de-DE" sz="1600" dirty="0">
                <a:solidFill>
                  <a:schemeClr val="accent2"/>
                </a:solidFill>
              </a:rPr>
            </a:br>
            <a:endParaRPr lang="de-DE" sz="1600" dirty="0">
              <a:solidFill>
                <a:schemeClr val="accent2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57219" y="2874944"/>
            <a:ext cx="2663825" cy="1150938"/>
          </a:xfrm>
          <a:prstGeom prst="rect">
            <a:avLst/>
          </a:prstGeom>
          <a:solidFill>
            <a:srgbClr val="C0C0C0"/>
          </a:solidFill>
          <a:ln w="9525" algn="ctr">
            <a:solidFill>
              <a:srgbClr val="FF99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de-DE" sz="1600" dirty="0">
                <a:solidFill>
                  <a:schemeClr val="accent2"/>
                </a:solidFill>
              </a:rPr>
              <a:t>  </a:t>
            </a:r>
            <a:r>
              <a:rPr lang="de-DE" sz="1600" b="1" dirty="0">
                <a:solidFill>
                  <a:schemeClr val="accent2"/>
                </a:solidFill>
              </a:rPr>
              <a:t>  DICOM</a:t>
            </a:r>
            <a:br>
              <a:rPr lang="de-DE" sz="1600" b="1" dirty="0">
                <a:solidFill>
                  <a:schemeClr val="accent2"/>
                </a:solidFill>
              </a:rPr>
            </a:br>
            <a:r>
              <a:rPr lang="de-DE" sz="1600" b="1" dirty="0">
                <a:solidFill>
                  <a:schemeClr val="accent2"/>
                </a:solidFill>
              </a:rPr>
              <a:t>    (PACS)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046819" y="2874944"/>
            <a:ext cx="2663825" cy="1150938"/>
          </a:xfrm>
          <a:prstGeom prst="rect">
            <a:avLst/>
          </a:prstGeom>
          <a:solidFill>
            <a:srgbClr val="C0C0C0"/>
          </a:solidFill>
          <a:ln w="9525" algn="ctr">
            <a:solidFill>
              <a:srgbClr val="FF99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de-DE" sz="1600" dirty="0">
                <a:solidFill>
                  <a:schemeClr val="accent2"/>
                </a:solidFill>
              </a:rPr>
              <a:t>  </a:t>
            </a:r>
            <a:r>
              <a:rPr lang="de-DE" sz="1600" b="1" dirty="0" smtClean="0">
                <a:solidFill>
                  <a:schemeClr val="accent2"/>
                </a:solidFill>
              </a:rPr>
              <a:t>Digital </a:t>
            </a:r>
          </a:p>
          <a:p>
            <a:r>
              <a:rPr lang="de-DE" sz="1600" b="1" dirty="0" smtClean="0">
                <a:solidFill>
                  <a:schemeClr val="accent2"/>
                </a:solidFill>
              </a:rPr>
              <a:t> Archives</a:t>
            </a:r>
            <a:endParaRPr lang="de-DE" sz="1600" b="1" dirty="0">
              <a:solidFill>
                <a:schemeClr val="accent2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31806" y="4571982"/>
            <a:ext cx="6323013" cy="1300162"/>
          </a:xfrm>
          <a:prstGeom prst="rect">
            <a:avLst/>
          </a:prstGeom>
          <a:solidFill>
            <a:srgbClr val="FFCC99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de-AT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3535394" y="4225907"/>
            <a:ext cx="968375" cy="303212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de-AT"/>
          </a:p>
        </p:txBody>
      </p:sp>
      <p:pic>
        <p:nvPicPr>
          <p:cNvPr id="14" name="Picture 10" descr="BD1818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1694" y="4394182"/>
            <a:ext cx="1928812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072362" y="4870446"/>
            <a:ext cx="1741487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dirty="0" smtClean="0">
                <a:solidFill>
                  <a:schemeClr val="accent2"/>
                </a:solidFill>
              </a:rPr>
              <a:t>ELGA</a:t>
            </a:r>
            <a:r>
              <a:rPr lang="de-DE" dirty="0" smtClean="0"/>
              <a:t> 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H="1">
            <a:off x="4706969" y="4217969"/>
            <a:ext cx="1909762" cy="320675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de-AT"/>
          </a:p>
        </p:txBody>
      </p:sp>
      <p:pic>
        <p:nvPicPr>
          <p:cNvPr id="17" name="Picture 13" descr="MR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5019" y="2967019"/>
            <a:ext cx="11525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4" descr="endoskopie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70" y="3013058"/>
            <a:ext cx="11525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Object 15"/>
          <p:cNvGraphicFramePr>
            <a:graphicFrameLocks noChangeAspect="1"/>
          </p:cNvGraphicFramePr>
          <p:nvPr/>
        </p:nvGraphicFramePr>
        <p:xfrm>
          <a:off x="7500990" y="2941620"/>
          <a:ext cx="1006475" cy="976313"/>
        </p:xfrm>
        <a:graphic>
          <a:graphicData uri="http://schemas.openxmlformats.org/presentationml/2006/ole">
            <p:oleObj spid="_x0000_s1026" name="Dokument" r:id="rId6" imgW="1816200" imgH="1962000" progId="Word.Document.8">
              <p:embed/>
            </p:oleObj>
          </a:graphicData>
        </a:graphic>
      </p:graphicFrame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2447956" y="4217969"/>
            <a:ext cx="693738" cy="3302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de-AT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6435756" y="5189519"/>
            <a:ext cx="538163" cy="7938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de-AT"/>
          </a:p>
        </p:txBody>
      </p:sp>
      <p:pic>
        <p:nvPicPr>
          <p:cNvPr id="22" name="Picture 18" descr="ai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0219" y="2316144"/>
            <a:ext cx="1906587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59719" y="2946382"/>
            <a:ext cx="249237" cy="314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230219" y="974707"/>
            <a:ext cx="8642350" cy="1338262"/>
          </a:xfrm>
          <a:prstGeom prst="rect">
            <a:avLst/>
          </a:prstGeom>
          <a:solidFill>
            <a:srgbClr val="FFCC99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de-AT"/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339756" y="1074719"/>
            <a:ext cx="8377238" cy="1150938"/>
          </a:xfrm>
          <a:prstGeom prst="rect">
            <a:avLst/>
          </a:prstGeom>
          <a:solidFill>
            <a:srgbClr val="C0C0C0"/>
          </a:solidFill>
          <a:ln w="9525" algn="ctr">
            <a:solidFill>
              <a:srgbClr val="FF99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de-DE" sz="1600" b="1" dirty="0">
                <a:solidFill>
                  <a:schemeClr val="accent2"/>
                </a:solidFill>
              </a:rPr>
              <a:t>  </a:t>
            </a:r>
            <a:r>
              <a:rPr lang="de-DE" sz="1600" b="1" dirty="0" smtClean="0">
                <a:solidFill>
                  <a:schemeClr val="accent2"/>
                </a:solidFill>
              </a:rPr>
              <a:t>Clinical</a:t>
            </a:r>
          </a:p>
          <a:p>
            <a:r>
              <a:rPr lang="de-DE" sz="1600" b="1" dirty="0" smtClean="0">
                <a:solidFill>
                  <a:schemeClr val="accent2"/>
                </a:solidFill>
              </a:rPr>
              <a:t> Information</a:t>
            </a:r>
          </a:p>
          <a:p>
            <a:r>
              <a:rPr lang="de-DE" sz="1600" b="1" dirty="0" smtClean="0">
                <a:solidFill>
                  <a:schemeClr val="accent2"/>
                </a:solidFill>
              </a:rPr>
              <a:t> Systems</a:t>
            </a:r>
            <a:endParaRPr lang="de-DE" sz="1600" dirty="0">
              <a:solidFill>
                <a:schemeClr val="accent2"/>
              </a:solidFill>
            </a:endParaRPr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357219" y="4633894"/>
            <a:ext cx="1900237" cy="1150938"/>
          </a:xfrm>
          <a:prstGeom prst="rect">
            <a:avLst/>
          </a:prstGeom>
          <a:solidFill>
            <a:srgbClr val="C0C0C0"/>
          </a:solidFill>
          <a:ln w="9525" algn="ctr">
            <a:solidFill>
              <a:srgbClr val="FF99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de-DE" sz="1600" b="1" dirty="0"/>
              <a:t>  </a:t>
            </a:r>
            <a:r>
              <a:rPr lang="de-DE" sz="1600" b="1" dirty="0" err="1" smtClean="0">
                <a:solidFill>
                  <a:schemeClr val="accent2"/>
                </a:solidFill>
              </a:rPr>
              <a:t>local</a:t>
            </a:r>
            <a:r>
              <a:rPr lang="de-DE" sz="1600" b="1" dirty="0">
                <a:solidFill>
                  <a:schemeClr val="accent2"/>
                </a:solidFill>
              </a:rPr>
              <a:t/>
            </a:r>
            <a:br>
              <a:rPr lang="de-DE" sz="1600" b="1" dirty="0">
                <a:solidFill>
                  <a:schemeClr val="accent2"/>
                </a:solidFill>
              </a:rPr>
            </a:br>
            <a:r>
              <a:rPr lang="de-DE" sz="1600" b="1" dirty="0">
                <a:solidFill>
                  <a:schemeClr val="accent2"/>
                </a:solidFill>
              </a:rPr>
              <a:t>  </a:t>
            </a:r>
            <a:r>
              <a:rPr lang="de-DE" sz="1600" b="1" dirty="0" err="1">
                <a:solidFill>
                  <a:schemeClr val="accent2"/>
                </a:solidFill>
              </a:rPr>
              <a:t>node</a:t>
            </a:r>
            <a:endParaRPr lang="de-DE" sz="1600" dirty="0">
              <a:solidFill>
                <a:schemeClr val="accent2"/>
              </a:solidFill>
            </a:endParaRPr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4467256" y="2343132"/>
            <a:ext cx="9525" cy="407987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de-AT"/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2346356" y="4641832"/>
            <a:ext cx="1900238" cy="1150937"/>
          </a:xfrm>
          <a:prstGeom prst="rect">
            <a:avLst/>
          </a:prstGeom>
          <a:solidFill>
            <a:srgbClr val="C0C0C0"/>
          </a:solidFill>
          <a:ln w="9525" algn="ctr">
            <a:solidFill>
              <a:srgbClr val="FF99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de-DE" sz="1600" b="1" dirty="0"/>
              <a:t>  </a:t>
            </a:r>
            <a:r>
              <a:rPr lang="de-DE" sz="1600" b="1" dirty="0" err="1">
                <a:solidFill>
                  <a:schemeClr val="accent2"/>
                </a:solidFill>
              </a:rPr>
              <a:t>comm</a:t>
            </a:r>
            <a:r>
              <a:rPr lang="de-DE" sz="1600" b="1" dirty="0">
                <a:solidFill>
                  <a:schemeClr val="accent2"/>
                </a:solidFill>
              </a:rPr>
              <a:t/>
            </a:r>
            <a:br>
              <a:rPr lang="de-DE" sz="1600" b="1" dirty="0">
                <a:solidFill>
                  <a:schemeClr val="accent2"/>
                </a:solidFill>
              </a:rPr>
            </a:br>
            <a:r>
              <a:rPr lang="de-DE" sz="1600" b="1" dirty="0">
                <a:solidFill>
                  <a:schemeClr val="accent2"/>
                </a:solidFill>
              </a:rPr>
              <a:t>  </a:t>
            </a:r>
            <a:r>
              <a:rPr lang="de-DE" sz="1600" b="1" dirty="0" err="1">
                <a:solidFill>
                  <a:schemeClr val="accent2"/>
                </a:solidFill>
              </a:rPr>
              <a:t>unity</a:t>
            </a:r>
            <a:r>
              <a:rPr lang="de-DE" sz="1600" b="1" dirty="0">
                <a:solidFill>
                  <a:schemeClr val="accent2"/>
                </a:solidFill>
              </a:rPr>
              <a:t/>
            </a:r>
            <a:br>
              <a:rPr lang="de-DE" sz="1600" b="1" dirty="0">
                <a:solidFill>
                  <a:schemeClr val="accent2"/>
                </a:solidFill>
              </a:rPr>
            </a:br>
            <a:r>
              <a:rPr lang="de-DE" sz="1600" b="1" dirty="0">
                <a:solidFill>
                  <a:schemeClr val="accent2"/>
                </a:solidFill>
              </a:rPr>
              <a:t>  </a:t>
            </a:r>
            <a:r>
              <a:rPr lang="de-DE" sz="1600" b="1" dirty="0" err="1">
                <a:solidFill>
                  <a:schemeClr val="accent2"/>
                </a:solidFill>
              </a:rPr>
              <a:t>node</a:t>
            </a:r>
            <a:endParaRPr lang="de-DE" sz="1600" dirty="0">
              <a:solidFill>
                <a:schemeClr val="accent2"/>
              </a:solidFill>
            </a:endParaRP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4345019" y="4640244"/>
            <a:ext cx="2060575" cy="1150938"/>
          </a:xfrm>
          <a:prstGeom prst="rect">
            <a:avLst/>
          </a:prstGeom>
          <a:solidFill>
            <a:srgbClr val="C0C0C0"/>
          </a:solidFill>
          <a:ln w="9525" algn="ctr">
            <a:solidFill>
              <a:srgbClr val="FF99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de-DE" sz="1600" b="1" dirty="0"/>
              <a:t>  </a:t>
            </a:r>
            <a:r>
              <a:rPr lang="de-DE" sz="1600" b="1" dirty="0" smtClean="0">
                <a:solidFill>
                  <a:schemeClr val="accent2"/>
                </a:solidFill>
              </a:rPr>
              <a:t>Portals</a:t>
            </a:r>
          </a:p>
          <a:p>
            <a:r>
              <a:rPr lang="de-DE" sz="1400" b="1" dirty="0" err="1" smtClean="0">
                <a:solidFill>
                  <a:schemeClr val="accent2"/>
                </a:solidFill>
              </a:rPr>
              <a:t>registries</a:t>
            </a:r>
            <a:endParaRPr lang="de-DE" sz="1400" dirty="0">
              <a:solidFill>
                <a:schemeClr val="accent2"/>
              </a:solidFill>
            </a:endParaRPr>
          </a:p>
        </p:txBody>
      </p:sp>
      <p:pic>
        <p:nvPicPr>
          <p:cNvPr id="30" name="Picture 28" descr="healthatnet_bap_tirol_bi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26094" y="4705332"/>
            <a:ext cx="1035050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9" descr="rps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51719" y="1111232"/>
            <a:ext cx="147796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38569" y="1103294"/>
            <a:ext cx="16033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" name="Object 31"/>
          <p:cNvGraphicFramePr>
            <a:graphicFrameLocks noChangeAspect="1"/>
          </p:cNvGraphicFramePr>
          <p:nvPr/>
        </p:nvGraphicFramePr>
        <p:xfrm>
          <a:off x="5345144" y="1100119"/>
          <a:ext cx="1576387" cy="1077913"/>
        </p:xfrm>
        <a:graphic>
          <a:graphicData uri="http://schemas.openxmlformats.org/presentationml/2006/ole">
            <p:oleObj spid="_x0000_s1027" name="Dokument" r:id="rId12" imgW="5751360" imgH="4316040" progId="Word.Document.8">
              <p:embed/>
            </p:oleObj>
          </a:graphicData>
        </a:graphic>
      </p:graphicFrame>
      <p:pic>
        <p:nvPicPr>
          <p:cNvPr id="34" name="Picture 3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47881" y="1108057"/>
            <a:ext cx="15938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3" descr="sense_logo_zweizeilig_Bildlogo_link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9594" y="4137007"/>
            <a:ext cx="1296987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Grafik 33" descr="sense_localnode_3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16056" y="4778357"/>
            <a:ext cx="90011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Grafik 34" descr="sense_communitynode_1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90919" y="4797407"/>
            <a:ext cx="8858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Bild 1" descr="C:\Dokumente und Einstellungen\gabi\Lokale Einstellungen\Temporary Internet Files\Content.Outlook\T8GC4HRI\cmyk_ith_ico_logo_mitSiemens_v1-0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572264" y="214290"/>
            <a:ext cx="20408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ITH </a:t>
            </a:r>
            <a:r>
              <a:rPr lang="de-AT" dirty="0" err="1" smtClean="0"/>
              <a:t>icoserve</a:t>
            </a:r>
            <a:r>
              <a:rPr lang="de-AT" dirty="0" smtClean="0"/>
              <a:t> Portfolio /2</a:t>
            </a:r>
            <a:endParaRPr lang="de-AT" dirty="0" smtClean="0">
              <a:ea typeface="ＭＳ Ｐゴシック" pitchFamily="34" charset="-128"/>
            </a:endParaRPr>
          </a:p>
        </p:txBody>
      </p:sp>
      <p:grpSp>
        <p:nvGrpSpPr>
          <p:cNvPr id="2" name="Gruppieren 7"/>
          <p:cNvGrpSpPr>
            <a:grpSpLocks/>
          </p:cNvGrpSpPr>
          <p:nvPr/>
        </p:nvGrpSpPr>
        <p:grpSpPr bwMode="auto">
          <a:xfrm>
            <a:off x="642893" y="285728"/>
            <a:ext cx="8420145" cy="5859485"/>
            <a:chOff x="357158" y="285555"/>
            <a:chExt cx="8420496" cy="5860348"/>
          </a:xfrm>
        </p:grpSpPr>
        <p:pic>
          <p:nvPicPr>
            <p:cNvPr id="11268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15074" y="1357298"/>
              <a:ext cx="2562580" cy="207170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126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85852" y="2571744"/>
              <a:ext cx="5429258" cy="33594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127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158" y="1428736"/>
              <a:ext cx="1880289" cy="5714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1271" name="Picture 4" descr="C:\Documents and Settings\tom\Desktop\logo_ith_big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86776" y="285555"/>
              <a:ext cx="2217382" cy="785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2" name="Rechteck 12"/>
            <p:cNvSpPr>
              <a:spLocks noChangeArrowheads="1"/>
            </p:cNvSpPr>
            <p:nvPr/>
          </p:nvSpPr>
          <p:spPr bwMode="auto">
            <a:xfrm>
              <a:off x="928662" y="5715016"/>
              <a:ext cx="600079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2200" dirty="0" smtClean="0">
                  <a:solidFill>
                    <a:schemeClr val="accent2"/>
                  </a:solidFill>
                  <a:latin typeface="Calibri" pitchFamily="34" charset="0"/>
                  <a:cs typeface="Calibri" pitchFamily="34" charset="0"/>
                </a:rPr>
                <a:t>Health Network Tyrol</a:t>
              </a:r>
              <a:endParaRPr lang="de-DE" sz="22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IHE (Integrated Healthcare Enterprise) Initiative</a:t>
            </a:r>
          </a:p>
          <a:p>
            <a:pPr lvl="1"/>
            <a:r>
              <a:rPr lang="en-US" dirty="0" smtClean="0"/>
              <a:t>proposes different profiles supporting the development of distributed Electronic Health Records (EHR)</a:t>
            </a:r>
          </a:p>
          <a:p>
            <a:r>
              <a:rPr lang="en-US" dirty="0" smtClean="0"/>
              <a:t>IHE Security profiles have two main drawbacks</a:t>
            </a:r>
          </a:p>
          <a:p>
            <a:pPr lvl="1"/>
            <a:r>
              <a:rPr lang="en-US" dirty="0" smtClean="0"/>
              <a:t>Application of end point security paradigm </a:t>
            </a:r>
          </a:p>
          <a:p>
            <a:pPr lvl="1"/>
            <a:r>
              <a:rPr lang="en-US" dirty="0" smtClean="0"/>
              <a:t>security profiles for complex security requirements like privacy and non-repudiation are vague and do not consider architectural design</a:t>
            </a:r>
          </a:p>
          <a:p>
            <a:r>
              <a:rPr lang="en-US" dirty="0" smtClean="0"/>
              <a:t>End point security in distributed and heterogeneous EHR systems</a:t>
            </a:r>
          </a:p>
          <a:p>
            <a:pPr lvl="1"/>
            <a:r>
              <a:rPr lang="en-US" dirty="0" smtClean="0"/>
              <a:t>increased management and maintenance  overhead</a:t>
            </a:r>
          </a:p>
          <a:p>
            <a:pPr lvl="1"/>
            <a:r>
              <a:rPr lang="en-US" dirty="0" smtClean="0"/>
              <a:t>increased processing overhead at each end point </a:t>
            </a:r>
          </a:p>
          <a:p>
            <a:r>
              <a:rPr lang="en-US" dirty="0" smtClean="0"/>
              <a:t>Challenging enforcement of complex security requirements at each point</a:t>
            </a:r>
          </a:p>
          <a:p>
            <a:endParaRPr lang="en-US" dirty="0" smtClean="0"/>
          </a:p>
          <a:p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Challenges</a:t>
            </a:r>
            <a:r>
              <a:rPr lang="de-AT" dirty="0" smtClean="0"/>
              <a:t> </a:t>
            </a:r>
            <a:r>
              <a:rPr lang="de-AT" dirty="0" err="1" smtClean="0"/>
              <a:t>related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Security </a:t>
            </a:r>
            <a:r>
              <a:rPr lang="de-AT" dirty="0" err="1" smtClean="0"/>
              <a:t>Architecture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8DFC4243-8214-4F2E-8989-FE36BA2FBA18}" type="datetime1">
              <a:rPr lang="de-DE" smtClean="0"/>
              <a:pPr/>
              <a:t>03.06.2010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84B574-4541-483C-94B7-A8C1587A689B}" type="slidenum">
              <a:rPr lang="de-AT" smtClean="0"/>
              <a:pPr/>
              <a:t>6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Meeting EHR Security Requirements: SeAAS Approach</a:t>
            </a:r>
            <a:endParaRPr lang="de-A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 Region is divided into affinity domains</a:t>
            </a:r>
          </a:p>
          <a:p>
            <a:pPr lvl="1"/>
            <a:r>
              <a:rPr lang="en-US" dirty="0" smtClean="0"/>
              <a:t>Registry/Repository and Source/Consumer  based on XDS profiles</a:t>
            </a:r>
          </a:p>
          <a:p>
            <a:pPr lvl="1"/>
            <a:r>
              <a:rPr lang="en-US" dirty="0" smtClean="0"/>
              <a:t>Patient id for local identification based on PIX/PDQ profiles</a:t>
            </a:r>
          </a:p>
          <a:p>
            <a:pPr lvl="1"/>
            <a:r>
              <a:rPr lang="en-US" dirty="0" smtClean="0"/>
              <a:t>Gateways as a bridge between different domain based on XCA profile</a:t>
            </a:r>
          </a:p>
          <a:p>
            <a:r>
              <a:rPr lang="en-US" dirty="0" smtClean="0"/>
              <a:t>Global Patient Id component 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IHE Basic Reference </a:t>
            </a:r>
            <a:r>
              <a:rPr lang="de-AT" dirty="0" err="1" smtClean="0"/>
              <a:t>Architecture</a:t>
            </a:r>
            <a:r>
              <a:rPr lang="de-AT" dirty="0" smtClean="0"/>
              <a:t>	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B315E919-AFDD-43F7-B3B8-04EC3C8B197C}" type="datetime1">
              <a:rPr lang="de-DE" smtClean="0"/>
              <a:pPr/>
              <a:t>03.06.2010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84B574-4541-483C-94B7-A8C1587A689B}" type="slidenum">
              <a:rPr lang="de-AT" smtClean="0"/>
              <a:pPr/>
              <a:t>7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Meeting EHR Security Requirements: SeAAS Approach</a:t>
            </a:r>
            <a:endParaRPr lang="de-AT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000372"/>
            <a:ext cx="6143668" cy="30111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Extracting security functionalities from end points </a:t>
            </a:r>
          </a:p>
          <a:p>
            <a:pPr lvl="1"/>
            <a:r>
              <a:rPr lang="en-US" dirty="0" smtClean="0"/>
              <a:t>Security tasks and mechanisms are moved from end points and placed in security specific components</a:t>
            </a:r>
          </a:p>
          <a:p>
            <a:pPr lvl="1"/>
            <a:r>
              <a:rPr lang="en-US" dirty="0" smtClean="0"/>
              <a:t>These components are responsible for all security requirements of the whole domain</a:t>
            </a:r>
          </a:p>
          <a:p>
            <a:endParaRPr lang="en-US" dirty="0" smtClean="0"/>
          </a:p>
          <a:p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Solution – Security as a Service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8586EB38-D2CC-40D8-9C33-D02D9CAB2C2B}" type="datetime1">
              <a:rPr lang="de-DE" smtClean="0"/>
              <a:pPr/>
              <a:t>03.06.2010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84B574-4541-483C-94B7-A8C1587A689B}" type="slidenum">
              <a:rPr lang="de-AT" smtClean="0"/>
              <a:pPr/>
              <a:t>8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Meeting EHR Security Requirements: SeAAS Approach</a:t>
            </a:r>
            <a:endParaRPr lang="de-AT" dirty="0"/>
          </a:p>
        </p:txBody>
      </p:sp>
      <p:pic>
        <p:nvPicPr>
          <p:cNvPr id="8" name="Picture 4" descr="\\file.inn.qe\storage\Temp\STC\saas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071810"/>
            <a:ext cx="8216280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Main Components</a:t>
            </a:r>
          </a:p>
          <a:p>
            <a:pPr lvl="1"/>
            <a:r>
              <a:rPr lang="en-US" dirty="0" err="1" smtClean="0">
                <a:latin typeface="Arial" charset="0"/>
              </a:rPr>
              <a:t>SeAAS</a:t>
            </a:r>
            <a:r>
              <a:rPr lang="en-US" dirty="0" smtClean="0">
                <a:latin typeface="Arial" charset="0"/>
              </a:rPr>
              <a:t> Gateway</a:t>
            </a:r>
          </a:p>
          <a:p>
            <a:pPr lvl="2"/>
            <a:r>
              <a:rPr lang="en-US" dirty="0" smtClean="0">
                <a:latin typeface="Arial" charset="0"/>
              </a:rPr>
              <a:t>intercepts functional requests 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and queries the </a:t>
            </a:r>
            <a:r>
              <a:rPr lang="en-US" dirty="0" err="1" smtClean="0">
                <a:latin typeface="Arial" charset="0"/>
              </a:rPr>
              <a:t>SeAAS</a:t>
            </a:r>
            <a:r>
              <a:rPr lang="en-US" dirty="0" smtClean="0">
                <a:latin typeface="Arial" charset="0"/>
              </a:rPr>
              <a:t> provider   </a:t>
            </a:r>
          </a:p>
          <a:p>
            <a:pPr lvl="1"/>
            <a:r>
              <a:rPr lang="en-US" dirty="0" err="1" smtClean="0">
                <a:latin typeface="Arial" charset="0"/>
              </a:rPr>
              <a:t>SeAAS</a:t>
            </a:r>
            <a:r>
              <a:rPr lang="en-US" dirty="0" smtClean="0">
                <a:latin typeface="Arial" charset="0"/>
              </a:rPr>
              <a:t> Provider</a:t>
            </a:r>
          </a:p>
          <a:p>
            <a:pPr lvl="2"/>
            <a:r>
              <a:rPr lang="en-US" dirty="0" smtClean="0">
                <a:latin typeface="Arial" charset="0"/>
              </a:rPr>
              <a:t>Engine to orchestrate the 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functions of different services</a:t>
            </a:r>
          </a:p>
          <a:p>
            <a:pPr lvl="2"/>
            <a:r>
              <a:rPr lang="en-US" dirty="0" smtClean="0">
                <a:latin typeface="Arial" charset="0"/>
              </a:rPr>
              <a:t>Configuration by Policy Repository</a:t>
            </a:r>
          </a:p>
          <a:p>
            <a:pPr lvl="2"/>
            <a:r>
              <a:rPr lang="en-US" dirty="0" smtClean="0">
                <a:latin typeface="Arial" charset="0"/>
              </a:rPr>
              <a:t>Security Services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Primitive Services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Complex Services</a:t>
            </a:r>
          </a:p>
          <a:p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SeAAS</a:t>
            </a:r>
            <a:r>
              <a:rPr lang="de-AT" dirty="0" smtClean="0"/>
              <a:t> Provider </a:t>
            </a:r>
            <a:r>
              <a:rPr lang="de-AT" dirty="0" err="1" smtClean="0"/>
              <a:t>Architecture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A8B29C5F-422E-4B17-A090-F1F2F3B7E5B8}" type="datetime1">
              <a:rPr lang="de-DE" smtClean="0"/>
              <a:pPr/>
              <a:t>03.06.2010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84B574-4541-483C-94B7-A8C1587A689B}" type="slidenum">
              <a:rPr lang="de-AT" smtClean="0"/>
              <a:pPr/>
              <a:t>9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Meeting EHR Security Requirements: SeAAS Approach</a:t>
            </a:r>
            <a:endParaRPr lang="de-AT" dirty="0"/>
          </a:p>
        </p:txBody>
      </p:sp>
      <p:pic>
        <p:nvPicPr>
          <p:cNvPr id="7" name="Picture 3" descr="C:\Users\user\Documents\STC_Pres\saas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071546"/>
            <a:ext cx="3643338" cy="47329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QE-LaB_powerpoint_2007_vorlage_v1006">
  <a:themeElements>
    <a:clrScheme name="QE LaB">
      <a:dk1>
        <a:srgbClr val="BC6197"/>
      </a:dk1>
      <a:lt1>
        <a:srgbClr val="FFFFFF"/>
      </a:lt1>
      <a:dk2>
        <a:srgbClr val="7EAFD2"/>
      </a:dk2>
      <a:lt2>
        <a:srgbClr val="FFFFFF"/>
      </a:lt2>
      <a:accent1>
        <a:srgbClr val="7F7F7F"/>
      </a:accent1>
      <a:accent2>
        <a:srgbClr val="0065A2"/>
      </a:accent2>
      <a:accent3>
        <a:srgbClr val="9B2C98"/>
      </a:accent3>
      <a:accent4>
        <a:srgbClr val="D64918"/>
      </a:accent4>
      <a:accent5>
        <a:srgbClr val="00857E"/>
      </a:accent5>
      <a:accent6>
        <a:srgbClr val="828A8F"/>
      </a:accent6>
      <a:hlink>
        <a:srgbClr val="A9C6FF"/>
      </a:hlink>
      <a:folHlink>
        <a:srgbClr val="4EB9C1"/>
      </a:folHlink>
    </a:clrScheme>
    <a:fontScheme name="QE LaB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808080"/>
        </a:dk2>
        <a:lt2>
          <a:srgbClr val="333333"/>
        </a:lt2>
        <a:accent1>
          <a:srgbClr val="DDDDDD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454545"/>
        </a:accent6>
        <a:hlink>
          <a:srgbClr val="80808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FF261A"/>
        </a:dk2>
        <a:lt2>
          <a:srgbClr val="FFCC00"/>
        </a:lt2>
        <a:accent1>
          <a:srgbClr val="FF7300"/>
        </a:accent1>
        <a:accent2>
          <a:srgbClr val="FF261A"/>
        </a:accent2>
        <a:accent3>
          <a:srgbClr val="FFFFFF"/>
        </a:accent3>
        <a:accent4>
          <a:srgbClr val="000000"/>
        </a:accent4>
        <a:accent5>
          <a:srgbClr val="FFBCAA"/>
        </a:accent5>
        <a:accent6>
          <a:srgbClr val="E72116"/>
        </a:accent6>
        <a:hlink>
          <a:srgbClr val="FF261A"/>
        </a:hlink>
        <a:folHlink>
          <a:srgbClr val="4EB9C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QE-LaB_powerpoint_2007_vorlage_v1006</Template>
  <TotalTime>0</TotalTime>
  <Words>430</Words>
  <Application>Microsoft Office PowerPoint</Application>
  <PresentationFormat>Bildschirmpräsentation (4:3)</PresentationFormat>
  <Paragraphs>96</Paragraphs>
  <Slides>11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3" baseType="lpstr">
      <vt:lpstr>QE-LaB_powerpoint_2007_vorlage_v1006</vt:lpstr>
      <vt:lpstr>Dokument</vt:lpstr>
      <vt:lpstr>Meeting EHR Security Requirements: SeAAS Approach </vt:lpstr>
      <vt:lpstr>Quality Engineering</vt:lpstr>
      <vt:lpstr>Folie 3</vt:lpstr>
      <vt:lpstr>ITH icoserve Portfolio /1</vt:lpstr>
      <vt:lpstr>ITH icoserve Portfolio /2</vt:lpstr>
      <vt:lpstr>Challenges related to Security Architecture</vt:lpstr>
      <vt:lpstr>IHE Basic Reference Architecture </vt:lpstr>
      <vt:lpstr>Architectural Solution – Security as a Service</vt:lpstr>
      <vt:lpstr>SeAAS Provider Architecture</vt:lpstr>
      <vt:lpstr>Benefits</vt:lpstr>
      <vt:lpstr>Conclusion </vt:lpstr>
    </vt:vector>
  </TitlesOfParts>
  <Company>Quality Engineering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EHR Security Requirements: SeAAS Approach</dc:title>
  <dc:creator>thomas</dc:creator>
  <cp:lastModifiedBy>Ruth Breu</cp:lastModifiedBy>
  <cp:revision>12</cp:revision>
  <dcterms:created xsi:type="dcterms:W3CDTF">2010-05-27T09:07:23Z</dcterms:created>
  <dcterms:modified xsi:type="dcterms:W3CDTF">2010-06-03T08:09:32Z</dcterms:modified>
</cp:coreProperties>
</file>