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12.xml" ContentType="application/vnd.openxmlformats-officedocument.presentationml.notesSlide+xml"/>
  <Override PartName="/ppt/diagrams/colors8.xml" ContentType="application/vnd.openxmlformats-officedocument.drawingml.diagramColors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10.xml" ContentType="application/vnd.openxmlformats-officedocument.presentationml.notesSlide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notesSlides/notesSlide13.xml" ContentType="application/vnd.openxmlformats-officedocument.presentationml.notesSlide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4"/>
  </p:sldMasterIdLst>
  <p:notesMasterIdLst>
    <p:notesMasterId r:id="rId22"/>
  </p:notesMasterIdLst>
  <p:handoutMasterIdLst>
    <p:handoutMasterId r:id="rId23"/>
  </p:handoutMasterIdLst>
  <p:sldIdLst>
    <p:sldId id="256" r:id="rId5"/>
    <p:sldId id="257" r:id="rId6"/>
    <p:sldId id="258" r:id="rId7"/>
    <p:sldId id="267" r:id="rId8"/>
    <p:sldId id="259" r:id="rId9"/>
    <p:sldId id="261" r:id="rId10"/>
    <p:sldId id="262" r:id="rId11"/>
    <p:sldId id="263" r:id="rId12"/>
    <p:sldId id="264" r:id="rId13"/>
    <p:sldId id="265" r:id="rId14"/>
    <p:sldId id="266" r:id="rId15"/>
    <p:sldId id="268" r:id="rId16"/>
    <p:sldId id="275" r:id="rId17"/>
    <p:sldId id="269" r:id="rId18"/>
    <p:sldId id="271" r:id="rId19"/>
    <p:sldId id="272" r:id="rId20"/>
    <p:sldId id="273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044B76"/>
    <a:srgbClr val="4EAFB6"/>
    <a:srgbClr val="323D5C"/>
    <a:srgbClr val="000000"/>
    <a:srgbClr val="DDDDDD"/>
    <a:srgbClr val="FF0000"/>
    <a:srgbClr val="006633"/>
    <a:srgbClr val="71BB96"/>
    <a:srgbClr val="1C1C1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314" autoAdjust="0"/>
    <p:restoredTop sz="73038" autoAdjust="0"/>
  </p:normalViewPr>
  <p:slideViewPr>
    <p:cSldViewPr>
      <p:cViewPr varScale="1">
        <p:scale>
          <a:sx n="81" d="100"/>
          <a:sy n="81" d="100"/>
        </p:scale>
        <p:origin x="-127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236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BA0389-E569-4337-97CF-61C3CA537EDB}" type="doc">
      <dgm:prSet loTypeId="urn:microsoft.com/office/officeart/2005/8/layout/radial3" loCatId="cycle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is-IS"/>
        </a:p>
      </dgm:t>
    </dgm:pt>
    <dgm:pt modelId="{C5CB0502-DA41-44AA-979C-9B975B801806}">
      <dgm:prSet phldrT="[Text]"/>
      <dgm:spPr/>
      <dgm:t>
        <a:bodyPr/>
        <a:lstStyle/>
        <a:p>
          <a:r>
            <a:rPr lang="is-IS" dirty="0" smtClean="0"/>
            <a:t>In scope</a:t>
          </a:r>
          <a:endParaRPr lang="is-IS" dirty="0"/>
        </a:p>
      </dgm:t>
    </dgm:pt>
    <dgm:pt modelId="{5E91E9D8-3ABB-43D7-9039-D2455ED75136}" type="parTrans" cxnId="{D6A61F7E-865C-4432-A5E3-6E28561C2A0A}">
      <dgm:prSet/>
      <dgm:spPr/>
      <dgm:t>
        <a:bodyPr/>
        <a:lstStyle/>
        <a:p>
          <a:endParaRPr lang="is-IS"/>
        </a:p>
      </dgm:t>
    </dgm:pt>
    <dgm:pt modelId="{21E918C6-D568-4EA7-980E-C12A2AC07FEB}" type="sibTrans" cxnId="{D6A61F7E-865C-4432-A5E3-6E28561C2A0A}">
      <dgm:prSet/>
      <dgm:spPr/>
      <dgm:t>
        <a:bodyPr/>
        <a:lstStyle/>
        <a:p>
          <a:endParaRPr lang="is-IS"/>
        </a:p>
      </dgm:t>
    </dgm:pt>
    <dgm:pt modelId="{63E4F906-9CA0-471B-8718-243BC6F4EB04}">
      <dgm:prSet phldrT="[Text]"/>
      <dgm:spPr/>
      <dgm:t>
        <a:bodyPr/>
        <a:lstStyle/>
        <a:p>
          <a:r>
            <a:rPr lang="is-IS" dirty="0" smtClean="0"/>
            <a:t>Out of scope</a:t>
          </a:r>
          <a:endParaRPr lang="is-IS" dirty="0"/>
        </a:p>
      </dgm:t>
    </dgm:pt>
    <dgm:pt modelId="{C56DE5E7-AAF9-4A81-96D7-DD6DE202EFBE}" type="parTrans" cxnId="{4191E5BF-E144-4A4F-B4B6-00453D11646C}">
      <dgm:prSet/>
      <dgm:spPr/>
      <dgm:t>
        <a:bodyPr/>
        <a:lstStyle/>
        <a:p>
          <a:endParaRPr lang="is-IS"/>
        </a:p>
      </dgm:t>
    </dgm:pt>
    <dgm:pt modelId="{84D88092-3F32-4323-A884-CCAA62481242}" type="sibTrans" cxnId="{4191E5BF-E144-4A4F-B4B6-00453D11646C}">
      <dgm:prSet/>
      <dgm:spPr/>
      <dgm:t>
        <a:bodyPr/>
        <a:lstStyle/>
        <a:p>
          <a:endParaRPr lang="is-IS"/>
        </a:p>
      </dgm:t>
    </dgm:pt>
    <dgm:pt modelId="{F6226438-32C6-4650-97D5-3479735E85E5}">
      <dgm:prSet phldrT="[Text]"/>
      <dgm:spPr/>
      <dgm:t>
        <a:bodyPr/>
        <a:lstStyle/>
        <a:p>
          <a:r>
            <a:rPr lang="is-IS" dirty="0" smtClean="0"/>
            <a:t>Out of scope</a:t>
          </a:r>
          <a:endParaRPr lang="is-IS" dirty="0"/>
        </a:p>
      </dgm:t>
    </dgm:pt>
    <dgm:pt modelId="{2C728702-A079-421B-8C7C-AC5454D935EB}" type="parTrans" cxnId="{5F41CD49-8621-497F-BCA1-FEBE24965DA6}">
      <dgm:prSet/>
      <dgm:spPr/>
      <dgm:t>
        <a:bodyPr/>
        <a:lstStyle/>
        <a:p>
          <a:endParaRPr lang="is-IS"/>
        </a:p>
      </dgm:t>
    </dgm:pt>
    <dgm:pt modelId="{2C6B298B-DDF3-4066-A1C6-4DB715C48813}" type="sibTrans" cxnId="{5F41CD49-8621-497F-BCA1-FEBE24965DA6}">
      <dgm:prSet/>
      <dgm:spPr/>
      <dgm:t>
        <a:bodyPr/>
        <a:lstStyle/>
        <a:p>
          <a:endParaRPr lang="is-IS"/>
        </a:p>
      </dgm:t>
    </dgm:pt>
    <dgm:pt modelId="{5E977F20-B8BA-4516-A428-9248E8424BBF}">
      <dgm:prSet phldrT="[Text]"/>
      <dgm:spPr/>
      <dgm:t>
        <a:bodyPr/>
        <a:lstStyle/>
        <a:p>
          <a:r>
            <a:rPr lang="is-IS" dirty="0" smtClean="0"/>
            <a:t>Out of scope</a:t>
          </a:r>
          <a:endParaRPr lang="is-IS" dirty="0"/>
        </a:p>
      </dgm:t>
    </dgm:pt>
    <dgm:pt modelId="{D463774B-8802-42C2-B47E-48657932DD24}" type="parTrans" cxnId="{26D0CAC3-218F-4275-9E4D-3A9B9A3F5F9C}">
      <dgm:prSet/>
      <dgm:spPr/>
      <dgm:t>
        <a:bodyPr/>
        <a:lstStyle/>
        <a:p>
          <a:endParaRPr lang="is-IS"/>
        </a:p>
      </dgm:t>
    </dgm:pt>
    <dgm:pt modelId="{9C3EB7D3-90C0-46EC-9D4D-EFECAA3117EB}" type="sibTrans" cxnId="{26D0CAC3-218F-4275-9E4D-3A9B9A3F5F9C}">
      <dgm:prSet/>
      <dgm:spPr/>
      <dgm:t>
        <a:bodyPr/>
        <a:lstStyle/>
        <a:p>
          <a:endParaRPr lang="is-IS"/>
        </a:p>
      </dgm:t>
    </dgm:pt>
    <dgm:pt modelId="{7499DFBE-CBCA-4A6D-A584-D2A6D6F8A4CC}">
      <dgm:prSet phldrT="[Text]"/>
      <dgm:spPr/>
      <dgm:t>
        <a:bodyPr/>
        <a:lstStyle/>
        <a:p>
          <a:r>
            <a:rPr lang="is-IS" dirty="0" smtClean="0"/>
            <a:t>Out of scope</a:t>
          </a:r>
          <a:endParaRPr lang="is-IS" dirty="0"/>
        </a:p>
      </dgm:t>
    </dgm:pt>
    <dgm:pt modelId="{123A92C4-BA4F-4B8F-A44A-8C8F7333392B}" type="parTrans" cxnId="{D8DA2660-4000-46B1-B6EB-72399C861B3D}">
      <dgm:prSet/>
      <dgm:spPr/>
      <dgm:t>
        <a:bodyPr/>
        <a:lstStyle/>
        <a:p>
          <a:endParaRPr lang="is-IS"/>
        </a:p>
      </dgm:t>
    </dgm:pt>
    <dgm:pt modelId="{BA877F34-C12C-4EBB-A469-11F2EF9B4804}" type="sibTrans" cxnId="{D8DA2660-4000-46B1-B6EB-72399C861B3D}">
      <dgm:prSet/>
      <dgm:spPr/>
      <dgm:t>
        <a:bodyPr/>
        <a:lstStyle/>
        <a:p>
          <a:endParaRPr lang="is-IS"/>
        </a:p>
      </dgm:t>
    </dgm:pt>
    <dgm:pt modelId="{FD1967F6-A653-4630-B1C4-7389DF8B0CF0}" type="pres">
      <dgm:prSet presAssocID="{BEBA0389-E569-4337-97CF-61C3CA537EDB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is-IS"/>
        </a:p>
      </dgm:t>
    </dgm:pt>
    <dgm:pt modelId="{FC54BFCD-C44E-4BC8-9F39-2F24755852A0}" type="pres">
      <dgm:prSet presAssocID="{BEBA0389-E569-4337-97CF-61C3CA537EDB}" presName="radial" presStyleCnt="0">
        <dgm:presLayoutVars>
          <dgm:animLvl val="ctr"/>
        </dgm:presLayoutVars>
      </dgm:prSet>
      <dgm:spPr/>
      <dgm:t>
        <a:bodyPr/>
        <a:lstStyle/>
        <a:p>
          <a:endParaRPr lang="is-IS"/>
        </a:p>
      </dgm:t>
    </dgm:pt>
    <dgm:pt modelId="{007685DC-7759-45FB-895F-3A3644EE2BE9}" type="pres">
      <dgm:prSet presAssocID="{C5CB0502-DA41-44AA-979C-9B975B801806}" presName="centerShape" presStyleLbl="vennNode1" presStyleIdx="0" presStyleCnt="5"/>
      <dgm:spPr/>
      <dgm:t>
        <a:bodyPr/>
        <a:lstStyle/>
        <a:p>
          <a:endParaRPr lang="is-IS"/>
        </a:p>
      </dgm:t>
    </dgm:pt>
    <dgm:pt modelId="{93494BAE-E4FE-45BB-9F8F-6382B49FF153}" type="pres">
      <dgm:prSet presAssocID="{63E4F906-9CA0-471B-8718-243BC6F4EB04}" presName="node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is-IS"/>
        </a:p>
      </dgm:t>
    </dgm:pt>
    <dgm:pt modelId="{9A81D9F9-C821-48A2-BA48-0F7CB0A125A1}" type="pres">
      <dgm:prSet presAssocID="{F6226438-32C6-4650-97D5-3479735E85E5}" presName="node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is-IS"/>
        </a:p>
      </dgm:t>
    </dgm:pt>
    <dgm:pt modelId="{6DBC80C5-B72F-47FA-8084-7497C9D8EA01}" type="pres">
      <dgm:prSet presAssocID="{5E977F20-B8BA-4516-A428-9248E8424BBF}" presName="node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is-IS"/>
        </a:p>
      </dgm:t>
    </dgm:pt>
    <dgm:pt modelId="{807626AE-DD09-45C8-859D-C90CE695A0E5}" type="pres">
      <dgm:prSet presAssocID="{7499DFBE-CBCA-4A6D-A584-D2A6D6F8A4CC}" presName="node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is-IS"/>
        </a:p>
      </dgm:t>
    </dgm:pt>
  </dgm:ptLst>
  <dgm:cxnLst>
    <dgm:cxn modelId="{D8DA2660-4000-46B1-B6EB-72399C861B3D}" srcId="{C5CB0502-DA41-44AA-979C-9B975B801806}" destId="{7499DFBE-CBCA-4A6D-A584-D2A6D6F8A4CC}" srcOrd="3" destOrd="0" parTransId="{123A92C4-BA4F-4B8F-A44A-8C8F7333392B}" sibTransId="{BA877F34-C12C-4EBB-A469-11F2EF9B4804}"/>
    <dgm:cxn modelId="{A5587977-AE73-4D7D-BC78-166585B45F06}" type="presOf" srcId="{F6226438-32C6-4650-97D5-3479735E85E5}" destId="{9A81D9F9-C821-48A2-BA48-0F7CB0A125A1}" srcOrd="0" destOrd="0" presId="urn:microsoft.com/office/officeart/2005/8/layout/radial3"/>
    <dgm:cxn modelId="{4191E5BF-E144-4A4F-B4B6-00453D11646C}" srcId="{C5CB0502-DA41-44AA-979C-9B975B801806}" destId="{63E4F906-9CA0-471B-8718-243BC6F4EB04}" srcOrd="0" destOrd="0" parTransId="{C56DE5E7-AAF9-4A81-96D7-DD6DE202EFBE}" sibTransId="{84D88092-3F32-4323-A884-CCAA62481242}"/>
    <dgm:cxn modelId="{19C21B50-FEE5-4619-A7DA-DB96D3229581}" type="presOf" srcId="{7499DFBE-CBCA-4A6D-A584-D2A6D6F8A4CC}" destId="{807626AE-DD09-45C8-859D-C90CE695A0E5}" srcOrd="0" destOrd="0" presId="urn:microsoft.com/office/officeart/2005/8/layout/radial3"/>
    <dgm:cxn modelId="{4C40780A-69C1-4126-9FD5-A688A4519F37}" type="presOf" srcId="{63E4F906-9CA0-471B-8718-243BC6F4EB04}" destId="{93494BAE-E4FE-45BB-9F8F-6382B49FF153}" srcOrd="0" destOrd="0" presId="urn:microsoft.com/office/officeart/2005/8/layout/radial3"/>
    <dgm:cxn modelId="{29FE8569-6E38-457C-9C4A-55B8C5351146}" type="presOf" srcId="{C5CB0502-DA41-44AA-979C-9B975B801806}" destId="{007685DC-7759-45FB-895F-3A3644EE2BE9}" srcOrd="0" destOrd="0" presId="urn:microsoft.com/office/officeart/2005/8/layout/radial3"/>
    <dgm:cxn modelId="{9C9C5537-4A29-4732-847D-A258F788C36D}" type="presOf" srcId="{BEBA0389-E569-4337-97CF-61C3CA537EDB}" destId="{FD1967F6-A653-4630-B1C4-7389DF8B0CF0}" srcOrd="0" destOrd="0" presId="urn:microsoft.com/office/officeart/2005/8/layout/radial3"/>
    <dgm:cxn modelId="{D6A61F7E-865C-4432-A5E3-6E28561C2A0A}" srcId="{BEBA0389-E569-4337-97CF-61C3CA537EDB}" destId="{C5CB0502-DA41-44AA-979C-9B975B801806}" srcOrd="0" destOrd="0" parTransId="{5E91E9D8-3ABB-43D7-9039-D2455ED75136}" sibTransId="{21E918C6-D568-4EA7-980E-C12A2AC07FEB}"/>
    <dgm:cxn modelId="{7AE6121C-38B9-4D83-A89B-C4F6996B0449}" type="presOf" srcId="{5E977F20-B8BA-4516-A428-9248E8424BBF}" destId="{6DBC80C5-B72F-47FA-8084-7497C9D8EA01}" srcOrd="0" destOrd="0" presId="urn:microsoft.com/office/officeart/2005/8/layout/radial3"/>
    <dgm:cxn modelId="{26D0CAC3-218F-4275-9E4D-3A9B9A3F5F9C}" srcId="{C5CB0502-DA41-44AA-979C-9B975B801806}" destId="{5E977F20-B8BA-4516-A428-9248E8424BBF}" srcOrd="2" destOrd="0" parTransId="{D463774B-8802-42C2-B47E-48657932DD24}" sibTransId="{9C3EB7D3-90C0-46EC-9D4D-EFECAA3117EB}"/>
    <dgm:cxn modelId="{5F41CD49-8621-497F-BCA1-FEBE24965DA6}" srcId="{C5CB0502-DA41-44AA-979C-9B975B801806}" destId="{F6226438-32C6-4650-97D5-3479735E85E5}" srcOrd="1" destOrd="0" parTransId="{2C728702-A079-421B-8C7C-AC5454D935EB}" sibTransId="{2C6B298B-DDF3-4066-A1C6-4DB715C48813}"/>
    <dgm:cxn modelId="{85A299C6-5840-424A-AB9D-5FD8D3EACC10}" type="presParOf" srcId="{FD1967F6-A653-4630-B1C4-7389DF8B0CF0}" destId="{FC54BFCD-C44E-4BC8-9F39-2F24755852A0}" srcOrd="0" destOrd="0" presId="urn:microsoft.com/office/officeart/2005/8/layout/radial3"/>
    <dgm:cxn modelId="{4E2EF6BF-2EF1-4C99-9F43-7B68BF24CB03}" type="presParOf" srcId="{FC54BFCD-C44E-4BC8-9F39-2F24755852A0}" destId="{007685DC-7759-45FB-895F-3A3644EE2BE9}" srcOrd="0" destOrd="0" presId="urn:microsoft.com/office/officeart/2005/8/layout/radial3"/>
    <dgm:cxn modelId="{72DAAE74-561B-42CD-949B-32BA44DD57F3}" type="presParOf" srcId="{FC54BFCD-C44E-4BC8-9F39-2F24755852A0}" destId="{93494BAE-E4FE-45BB-9F8F-6382B49FF153}" srcOrd="1" destOrd="0" presId="urn:microsoft.com/office/officeart/2005/8/layout/radial3"/>
    <dgm:cxn modelId="{8196A3F9-D1C6-4F6C-AD2E-BB4890EEAFC3}" type="presParOf" srcId="{FC54BFCD-C44E-4BC8-9F39-2F24755852A0}" destId="{9A81D9F9-C821-48A2-BA48-0F7CB0A125A1}" srcOrd="2" destOrd="0" presId="urn:microsoft.com/office/officeart/2005/8/layout/radial3"/>
    <dgm:cxn modelId="{06EBD33E-D2F5-4B4D-B5A0-3F48F6EBFCB0}" type="presParOf" srcId="{FC54BFCD-C44E-4BC8-9F39-2F24755852A0}" destId="{6DBC80C5-B72F-47FA-8084-7497C9D8EA01}" srcOrd="3" destOrd="0" presId="urn:microsoft.com/office/officeart/2005/8/layout/radial3"/>
    <dgm:cxn modelId="{98A9EAA2-671C-4FD0-90C7-7AF29D7A950D}" type="presParOf" srcId="{FC54BFCD-C44E-4BC8-9F39-2F24755852A0}" destId="{807626AE-DD09-45C8-859D-C90CE695A0E5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A350D21-0F8D-4D9D-B765-928DCB0A5D1F}" type="doc">
      <dgm:prSet loTypeId="urn:microsoft.com/office/officeart/2005/8/layout/cycle3" loCatId="cycle" qsTypeId="urn:microsoft.com/office/officeart/2005/8/quickstyle/3d5" qsCatId="3D" csTypeId="urn:microsoft.com/office/officeart/2005/8/colors/accent6_3" csCatId="accent6" phldr="1"/>
      <dgm:spPr/>
      <dgm:t>
        <a:bodyPr/>
        <a:lstStyle/>
        <a:p>
          <a:endParaRPr lang="is-IS"/>
        </a:p>
      </dgm:t>
    </dgm:pt>
    <dgm:pt modelId="{999EB32A-F61E-4BAF-9B42-834E7440EF80}">
      <dgm:prSet phldrT="[Text]"/>
      <dgm:spPr/>
      <dgm:t>
        <a:bodyPr/>
        <a:lstStyle/>
        <a:p>
          <a:r>
            <a:rPr lang="is-IS" dirty="0" smtClean="0"/>
            <a:t>Plan</a:t>
          </a:r>
          <a:endParaRPr lang="is-IS" dirty="0"/>
        </a:p>
      </dgm:t>
    </dgm:pt>
    <dgm:pt modelId="{FE3285FE-84D2-469E-AECC-8F4463FF12D1}" type="parTrans" cxnId="{B54F7F68-B6FF-4889-9FA3-7B0ABFEDFBE4}">
      <dgm:prSet/>
      <dgm:spPr/>
      <dgm:t>
        <a:bodyPr/>
        <a:lstStyle/>
        <a:p>
          <a:endParaRPr lang="is-IS"/>
        </a:p>
      </dgm:t>
    </dgm:pt>
    <dgm:pt modelId="{985D0510-E23A-4F84-92CA-7FD1555F3D1A}" type="sibTrans" cxnId="{B54F7F68-B6FF-4889-9FA3-7B0ABFEDFBE4}">
      <dgm:prSet/>
      <dgm:spPr/>
      <dgm:t>
        <a:bodyPr/>
        <a:lstStyle/>
        <a:p>
          <a:endParaRPr lang="is-IS"/>
        </a:p>
      </dgm:t>
    </dgm:pt>
    <dgm:pt modelId="{0EE728DE-F765-4A32-B53A-CB2B6386C19C}">
      <dgm:prSet phldrT="[Text]"/>
      <dgm:spPr/>
      <dgm:t>
        <a:bodyPr/>
        <a:lstStyle/>
        <a:p>
          <a:r>
            <a:rPr lang="is-IS" dirty="0" smtClean="0"/>
            <a:t>Act</a:t>
          </a:r>
          <a:endParaRPr lang="is-IS" dirty="0"/>
        </a:p>
      </dgm:t>
    </dgm:pt>
    <dgm:pt modelId="{428521DF-CF4E-4722-BC6E-B29A71721607}" type="parTrans" cxnId="{7018E029-F413-4247-8E78-AA3F7D961E05}">
      <dgm:prSet/>
      <dgm:spPr/>
      <dgm:t>
        <a:bodyPr/>
        <a:lstStyle/>
        <a:p>
          <a:endParaRPr lang="is-IS"/>
        </a:p>
      </dgm:t>
    </dgm:pt>
    <dgm:pt modelId="{AC858A53-455D-4F44-AD7E-B792D0304D84}" type="sibTrans" cxnId="{7018E029-F413-4247-8E78-AA3F7D961E05}">
      <dgm:prSet/>
      <dgm:spPr/>
      <dgm:t>
        <a:bodyPr/>
        <a:lstStyle/>
        <a:p>
          <a:endParaRPr lang="is-IS"/>
        </a:p>
      </dgm:t>
    </dgm:pt>
    <dgm:pt modelId="{62E278E2-57DF-4D94-AECB-924A8C919305}">
      <dgm:prSet phldrT="[Text]"/>
      <dgm:spPr/>
      <dgm:t>
        <a:bodyPr/>
        <a:lstStyle/>
        <a:p>
          <a:r>
            <a:rPr lang="is-IS" dirty="0" smtClean="0"/>
            <a:t>Do</a:t>
          </a:r>
          <a:endParaRPr lang="is-IS" dirty="0"/>
        </a:p>
      </dgm:t>
    </dgm:pt>
    <dgm:pt modelId="{C0805A94-A46F-4104-ADB9-B224B3B0325C}" type="parTrans" cxnId="{8429FAAF-9B8A-4DF6-9710-BA793431BFFC}">
      <dgm:prSet/>
      <dgm:spPr/>
      <dgm:t>
        <a:bodyPr/>
        <a:lstStyle/>
        <a:p>
          <a:endParaRPr lang="is-IS"/>
        </a:p>
      </dgm:t>
    </dgm:pt>
    <dgm:pt modelId="{D3866A59-1BEA-4072-85CB-0E0102DACB83}" type="sibTrans" cxnId="{8429FAAF-9B8A-4DF6-9710-BA793431BFFC}">
      <dgm:prSet/>
      <dgm:spPr/>
      <dgm:t>
        <a:bodyPr/>
        <a:lstStyle/>
        <a:p>
          <a:endParaRPr lang="is-IS"/>
        </a:p>
      </dgm:t>
    </dgm:pt>
    <dgm:pt modelId="{926241E6-D0AE-41C3-ADAE-E767DEF8AE64}">
      <dgm:prSet phldrT="[Text]"/>
      <dgm:spPr/>
      <dgm:t>
        <a:bodyPr/>
        <a:lstStyle/>
        <a:p>
          <a:r>
            <a:rPr lang="is-IS" dirty="0" smtClean="0"/>
            <a:t>Check</a:t>
          </a:r>
          <a:endParaRPr lang="is-IS" dirty="0"/>
        </a:p>
      </dgm:t>
    </dgm:pt>
    <dgm:pt modelId="{61C1B6C9-E1A6-4F6B-9500-AED10DA9B2C0}" type="parTrans" cxnId="{F60EBF4F-23CF-48C5-8D3C-F2E3D95CE16A}">
      <dgm:prSet/>
      <dgm:spPr/>
      <dgm:t>
        <a:bodyPr/>
        <a:lstStyle/>
        <a:p>
          <a:endParaRPr lang="is-IS"/>
        </a:p>
      </dgm:t>
    </dgm:pt>
    <dgm:pt modelId="{916A8F10-86A1-4A4B-AD8D-AA2C4067DC8E}" type="sibTrans" cxnId="{F60EBF4F-23CF-48C5-8D3C-F2E3D95CE16A}">
      <dgm:prSet/>
      <dgm:spPr/>
      <dgm:t>
        <a:bodyPr/>
        <a:lstStyle/>
        <a:p>
          <a:endParaRPr lang="is-IS"/>
        </a:p>
      </dgm:t>
    </dgm:pt>
    <dgm:pt modelId="{F4442D38-A6AE-46A3-8D23-5715BC46F0B0}">
      <dgm:prSet phldrT="[Text]"/>
      <dgm:spPr/>
      <dgm:t>
        <a:bodyPr/>
        <a:lstStyle/>
        <a:p>
          <a:r>
            <a:rPr lang="is-IS" dirty="0" smtClean="0"/>
            <a:t>Risk assessment</a:t>
          </a:r>
          <a:endParaRPr lang="is-IS" dirty="0"/>
        </a:p>
      </dgm:t>
    </dgm:pt>
    <dgm:pt modelId="{A4CAC67E-0D8B-4944-A544-F09B7F27E52B}" type="parTrans" cxnId="{0684C603-F0C8-4A01-BF99-684A1ACB716E}">
      <dgm:prSet/>
      <dgm:spPr/>
      <dgm:t>
        <a:bodyPr/>
        <a:lstStyle/>
        <a:p>
          <a:endParaRPr lang="is-IS"/>
        </a:p>
      </dgm:t>
    </dgm:pt>
    <dgm:pt modelId="{A400A064-49E5-47E3-8C01-2D46BD5C8F80}" type="sibTrans" cxnId="{0684C603-F0C8-4A01-BF99-684A1ACB716E}">
      <dgm:prSet/>
      <dgm:spPr/>
      <dgm:t>
        <a:bodyPr/>
        <a:lstStyle/>
        <a:p>
          <a:endParaRPr lang="is-IS"/>
        </a:p>
      </dgm:t>
    </dgm:pt>
    <dgm:pt modelId="{5164A66F-3F12-46EC-B958-CAC286E660B3}">
      <dgm:prSet phldrT="[Text]"/>
      <dgm:spPr/>
      <dgm:t>
        <a:bodyPr/>
        <a:lstStyle/>
        <a:p>
          <a:r>
            <a:rPr lang="is-IS" dirty="0" smtClean="0"/>
            <a:t>Implement risk treatment plan</a:t>
          </a:r>
          <a:endParaRPr lang="is-IS" dirty="0"/>
        </a:p>
      </dgm:t>
    </dgm:pt>
    <dgm:pt modelId="{E6FFD978-F219-468D-AA70-25310D44B2DF}" type="parTrans" cxnId="{51E21DD6-E87B-469A-B77E-6AA20086ED80}">
      <dgm:prSet/>
      <dgm:spPr/>
      <dgm:t>
        <a:bodyPr/>
        <a:lstStyle/>
        <a:p>
          <a:endParaRPr lang="is-IS"/>
        </a:p>
      </dgm:t>
    </dgm:pt>
    <dgm:pt modelId="{3E2CFD1C-192B-4237-AAF3-0807139D31E2}" type="sibTrans" cxnId="{51E21DD6-E87B-469A-B77E-6AA20086ED80}">
      <dgm:prSet/>
      <dgm:spPr/>
      <dgm:t>
        <a:bodyPr/>
        <a:lstStyle/>
        <a:p>
          <a:endParaRPr lang="is-IS"/>
        </a:p>
      </dgm:t>
    </dgm:pt>
    <dgm:pt modelId="{C4FF4C78-D42F-407F-9293-083E1AACA8F7}">
      <dgm:prSet phldrT="[Text]"/>
      <dgm:spPr/>
      <dgm:t>
        <a:bodyPr/>
        <a:lstStyle/>
        <a:p>
          <a:r>
            <a:rPr lang="is-IS" dirty="0" smtClean="0"/>
            <a:t>Continual monitoring and reviewing of risk</a:t>
          </a:r>
          <a:endParaRPr lang="is-IS" dirty="0"/>
        </a:p>
      </dgm:t>
    </dgm:pt>
    <dgm:pt modelId="{45913794-6646-47DE-A486-F19917456B2D}" type="parTrans" cxnId="{77D86247-C863-4283-9396-509A2BA0C7C3}">
      <dgm:prSet/>
      <dgm:spPr/>
      <dgm:t>
        <a:bodyPr/>
        <a:lstStyle/>
        <a:p>
          <a:endParaRPr lang="is-IS"/>
        </a:p>
      </dgm:t>
    </dgm:pt>
    <dgm:pt modelId="{2EC23E1A-B727-4E4F-8B36-D5F83127DCE7}" type="sibTrans" cxnId="{77D86247-C863-4283-9396-509A2BA0C7C3}">
      <dgm:prSet/>
      <dgm:spPr/>
      <dgm:t>
        <a:bodyPr/>
        <a:lstStyle/>
        <a:p>
          <a:endParaRPr lang="is-IS"/>
        </a:p>
      </dgm:t>
    </dgm:pt>
    <dgm:pt modelId="{B75638B3-6DC0-4362-AC55-A41CEB8FF6AF}">
      <dgm:prSet phldrT="[Text]"/>
      <dgm:spPr/>
      <dgm:t>
        <a:bodyPr/>
        <a:lstStyle/>
        <a:p>
          <a:r>
            <a:rPr lang="is-IS" dirty="0" smtClean="0"/>
            <a:t>Maintain and improve</a:t>
          </a:r>
          <a:endParaRPr lang="is-IS" dirty="0"/>
        </a:p>
      </dgm:t>
    </dgm:pt>
    <dgm:pt modelId="{62C235DD-612B-462D-B178-23F36964FAD1}" type="parTrans" cxnId="{051EE007-9451-4E31-AC21-74987AA159CB}">
      <dgm:prSet/>
      <dgm:spPr/>
      <dgm:t>
        <a:bodyPr/>
        <a:lstStyle/>
        <a:p>
          <a:endParaRPr lang="is-IS"/>
        </a:p>
      </dgm:t>
    </dgm:pt>
    <dgm:pt modelId="{75A71F64-2FF3-43CC-A77C-3DA861FD903D}" type="sibTrans" cxnId="{051EE007-9451-4E31-AC21-74987AA159CB}">
      <dgm:prSet/>
      <dgm:spPr/>
      <dgm:t>
        <a:bodyPr/>
        <a:lstStyle/>
        <a:p>
          <a:endParaRPr lang="is-IS"/>
        </a:p>
      </dgm:t>
    </dgm:pt>
    <dgm:pt modelId="{2FCE50E7-76C2-42BB-ACAB-66E89B94A44F}" type="pres">
      <dgm:prSet presAssocID="{2A350D21-0F8D-4D9D-B765-928DCB0A5D1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s-IS"/>
        </a:p>
      </dgm:t>
    </dgm:pt>
    <dgm:pt modelId="{B8ECC9A5-D9B2-49F8-B415-61777305C28D}" type="pres">
      <dgm:prSet presAssocID="{2A350D21-0F8D-4D9D-B765-928DCB0A5D1F}" presName="cycle" presStyleCnt="0"/>
      <dgm:spPr/>
    </dgm:pt>
    <dgm:pt modelId="{B57D62C1-5A6C-4FB3-886C-1C4B0C605B1F}" type="pres">
      <dgm:prSet presAssocID="{999EB32A-F61E-4BAF-9B42-834E7440EF80}" presName="nodeFirs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is-IS"/>
        </a:p>
      </dgm:t>
    </dgm:pt>
    <dgm:pt modelId="{EC067F96-F5F1-46DA-8B32-A296A5E49109}" type="pres">
      <dgm:prSet presAssocID="{985D0510-E23A-4F84-92CA-7FD1555F3D1A}" presName="sibTransFirstNode" presStyleLbl="bgShp" presStyleIdx="0" presStyleCnt="1"/>
      <dgm:spPr/>
      <dgm:t>
        <a:bodyPr/>
        <a:lstStyle/>
        <a:p>
          <a:endParaRPr lang="is-IS"/>
        </a:p>
      </dgm:t>
    </dgm:pt>
    <dgm:pt modelId="{420A71F8-09F1-4BAA-A1D0-B89A7C42CE7A}" type="pres">
      <dgm:prSet presAssocID="{62E278E2-57DF-4D94-AECB-924A8C919305}" presName="nodeFollowingNodes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is-IS"/>
        </a:p>
      </dgm:t>
    </dgm:pt>
    <dgm:pt modelId="{A102A480-497A-428F-AA74-F22203A147E1}" type="pres">
      <dgm:prSet presAssocID="{926241E6-D0AE-41C3-ADAE-E767DEF8AE64}" presName="nodeFollowingNodes" presStyleLbl="node1" presStyleIdx="2" presStyleCnt="4" custRadScaleRad="100497">
        <dgm:presLayoutVars>
          <dgm:bulletEnabled val="1"/>
        </dgm:presLayoutVars>
      </dgm:prSet>
      <dgm:spPr/>
      <dgm:t>
        <a:bodyPr/>
        <a:lstStyle/>
        <a:p>
          <a:endParaRPr lang="is-IS"/>
        </a:p>
      </dgm:t>
    </dgm:pt>
    <dgm:pt modelId="{E132A5FB-5437-4BDB-98FF-42D701E53397}" type="pres">
      <dgm:prSet presAssocID="{0EE728DE-F765-4A32-B53A-CB2B6386C19C}" presName="nodeFollowingNodes" presStyleLbl="node1" presStyleIdx="3" presStyleCnt="4" custRadScaleRad="110008">
        <dgm:presLayoutVars>
          <dgm:bulletEnabled val="1"/>
        </dgm:presLayoutVars>
      </dgm:prSet>
      <dgm:spPr/>
      <dgm:t>
        <a:bodyPr/>
        <a:lstStyle/>
        <a:p>
          <a:endParaRPr lang="is-IS"/>
        </a:p>
      </dgm:t>
    </dgm:pt>
  </dgm:ptLst>
  <dgm:cxnLst>
    <dgm:cxn modelId="{95C1045E-3B92-4333-A56D-E4C190DD2136}" type="presOf" srcId="{2A350D21-0F8D-4D9D-B765-928DCB0A5D1F}" destId="{2FCE50E7-76C2-42BB-ACAB-66E89B94A44F}" srcOrd="0" destOrd="0" presId="urn:microsoft.com/office/officeart/2005/8/layout/cycle3"/>
    <dgm:cxn modelId="{676D2A00-448C-4F28-AEF6-BB5EA4B9E13A}" type="presOf" srcId="{926241E6-D0AE-41C3-ADAE-E767DEF8AE64}" destId="{A102A480-497A-428F-AA74-F22203A147E1}" srcOrd="0" destOrd="0" presId="urn:microsoft.com/office/officeart/2005/8/layout/cycle3"/>
    <dgm:cxn modelId="{77D86247-C863-4283-9396-509A2BA0C7C3}" srcId="{926241E6-D0AE-41C3-ADAE-E767DEF8AE64}" destId="{C4FF4C78-D42F-407F-9293-083E1AACA8F7}" srcOrd="0" destOrd="0" parTransId="{45913794-6646-47DE-A486-F19917456B2D}" sibTransId="{2EC23E1A-B727-4E4F-8B36-D5F83127DCE7}"/>
    <dgm:cxn modelId="{0361A8E0-2357-43D4-B0BD-24105E7917BC}" type="presOf" srcId="{985D0510-E23A-4F84-92CA-7FD1555F3D1A}" destId="{EC067F96-F5F1-46DA-8B32-A296A5E49109}" srcOrd="0" destOrd="0" presId="urn:microsoft.com/office/officeart/2005/8/layout/cycle3"/>
    <dgm:cxn modelId="{051EE007-9451-4E31-AC21-74987AA159CB}" srcId="{0EE728DE-F765-4A32-B53A-CB2B6386C19C}" destId="{B75638B3-6DC0-4362-AC55-A41CEB8FF6AF}" srcOrd="0" destOrd="0" parTransId="{62C235DD-612B-462D-B178-23F36964FAD1}" sibTransId="{75A71F64-2FF3-43CC-A77C-3DA861FD903D}"/>
    <dgm:cxn modelId="{8429FAAF-9B8A-4DF6-9710-BA793431BFFC}" srcId="{2A350D21-0F8D-4D9D-B765-928DCB0A5D1F}" destId="{62E278E2-57DF-4D94-AECB-924A8C919305}" srcOrd="1" destOrd="0" parTransId="{C0805A94-A46F-4104-ADB9-B224B3B0325C}" sibTransId="{D3866A59-1BEA-4072-85CB-0E0102DACB83}"/>
    <dgm:cxn modelId="{C75D6B7A-A293-4AE2-BA95-420DB861C14E}" type="presOf" srcId="{0EE728DE-F765-4A32-B53A-CB2B6386C19C}" destId="{E132A5FB-5437-4BDB-98FF-42D701E53397}" srcOrd="0" destOrd="0" presId="urn:microsoft.com/office/officeart/2005/8/layout/cycle3"/>
    <dgm:cxn modelId="{D01F70AA-73CD-4B32-BF01-2370EE0AD350}" type="presOf" srcId="{999EB32A-F61E-4BAF-9B42-834E7440EF80}" destId="{B57D62C1-5A6C-4FB3-886C-1C4B0C605B1F}" srcOrd="0" destOrd="0" presId="urn:microsoft.com/office/officeart/2005/8/layout/cycle3"/>
    <dgm:cxn modelId="{AD9EC583-D139-4E5B-8271-F588AD2A57B9}" type="presOf" srcId="{F4442D38-A6AE-46A3-8D23-5715BC46F0B0}" destId="{B57D62C1-5A6C-4FB3-886C-1C4B0C605B1F}" srcOrd="0" destOrd="1" presId="urn:microsoft.com/office/officeart/2005/8/layout/cycle3"/>
    <dgm:cxn modelId="{89A8A016-80E4-481D-AB1D-9EE554A386AE}" type="presOf" srcId="{5164A66F-3F12-46EC-B958-CAC286E660B3}" destId="{420A71F8-09F1-4BAA-A1D0-B89A7C42CE7A}" srcOrd="0" destOrd="1" presId="urn:microsoft.com/office/officeart/2005/8/layout/cycle3"/>
    <dgm:cxn modelId="{B41F01F9-F46E-48F2-8965-90098203399D}" type="presOf" srcId="{B75638B3-6DC0-4362-AC55-A41CEB8FF6AF}" destId="{E132A5FB-5437-4BDB-98FF-42D701E53397}" srcOrd="0" destOrd="1" presId="urn:microsoft.com/office/officeart/2005/8/layout/cycle3"/>
    <dgm:cxn modelId="{B54F7F68-B6FF-4889-9FA3-7B0ABFEDFBE4}" srcId="{2A350D21-0F8D-4D9D-B765-928DCB0A5D1F}" destId="{999EB32A-F61E-4BAF-9B42-834E7440EF80}" srcOrd="0" destOrd="0" parTransId="{FE3285FE-84D2-469E-AECC-8F4463FF12D1}" sibTransId="{985D0510-E23A-4F84-92CA-7FD1555F3D1A}"/>
    <dgm:cxn modelId="{F60EBF4F-23CF-48C5-8D3C-F2E3D95CE16A}" srcId="{2A350D21-0F8D-4D9D-B765-928DCB0A5D1F}" destId="{926241E6-D0AE-41C3-ADAE-E767DEF8AE64}" srcOrd="2" destOrd="0" parTransId="{61C1B6C9-E1A6-4F6B-9500-AED10DA9B2C0}" sibTransId="{916A8F10-86A1-4A4B-AD8D-AA2C4067DC8E}"/>
    <dgm:cxn modelId="{51E21DD6-E87B-469A-B77E-6AA20086ED80}" srcId="{62E278E2-57DF-4D94-AECB-924A8C919305}" destId="{5164A66F-3F12-46EC-B958-CAC286E660B3}" srcOrd="0" destOrd="0" parTransId="{E6FFD978-F219-468D-AA70-25310D44B2DF}" sibTransId="{3E2CFD1C-192B-4237-AAF3-0807139D31E2}"/>
    <dgm:cxn modelId="{0684C603-F0C8-4A01-BF99-684A1ACB716E}" srcId="{999EB32A-F61E-4BAF-9B42-834E7440EF80}" destId="{F4442D38-A6AE-46A3-8D23-5715BC46F0B0}" srcOrd="0" destOrd="0" parTransId="{A4CAC67E-0D8B-4944-A544-F09B7F27E52B}" sibTransId="{A400A064-49E5-47E3-8C01-2D46BD5C8F80}"/>
    <dgm:cxn modelId="{2FD26A25-6A87-480C-B2E4-8DB0D7AC77BD}" type="presOf" srcId="{62E278E2-57DF-4D94-AECB-924A8C919305}" destId="{420A71F8-09F1-4BAA-A1D0-B89A7C42CE7A}" srcOrd="0" destOrd="0" presId="urn:microsoft.com/office/officeart/2005/8/layout/cycle3"/>
    <dgm:cxn modelId="{5B4DEAA9-7357-4706-AD74-12810F250118}" type="presOf" srcId="{C4FF4C78-D42F-407F-9293-083E1AACA8F7}" destId="{A102A480-497A-428F-AA74-F22203A147E1}" srcOrd="0" destOrd="1" presId="urn:microsoft.com/office/officeart/2005/8/layout/cycle3"/>
    <dgm:cxn modelId="{7018E029-F413-4247-8E78-AA3F7D961E05}" srcId="{2A350D21-0F8D-4D9D-B765-928DCB0A5D1F}" destId="{0EE728DE-F765-4A32-B53A-CB2B6386C19C}" srcOrd="3" destOrd="0" parTransId="{428521DF-CF4E-4722-BC6E-B29A71721607}" sibTransId="{AC858A53-455D-4F44-AD7E-B792D0304D84}"/>
    <dgm:cxn modelId="{3F9C67F1-E376-4C05-94F5-E430F7627721}" type="presParOf" srcId="{2FCE50E7-76C2-42BB-ACAB-66E89B94A44F}" destId="{B8ECC9A5-D9B2-49F8-B415-61777305C28D}" srcOrd="0" destOrd="0" presId="urn:microsoft.com/office/officeart/2005/8/layout/cycle3"/>
    <dgm:cxn modelId="{861B1DA2-5DE1-41B2-AB2B-1E85B4C57F09}" type="presParOf" srcId="{B8ECC9A5-D9B2-49F8-B415-61777305C28D}" destId="{B57D62C1-5A6C-4FB3-886C-1C4B0C605B1F}" srcOrd="0" destOrd="0" presId="urn:microsoft.com/office/officeart/2005/8/layout/cycle3"/>
    <dgm:cxn modelId="{D48EA4A2-76C8-4DC6-9496-3FA3524A6FDE}" type="presParOf" srcId="{B8ECC9A5-D9B2-49F8-B415-61777305C28D}" destId="{EC067F96-F5F1-46DA-8B32-A296A5E49109}" srcOrd="1" destOrd="0" presId="urn:microsoft.com/office/officeart/2005/8/layout/cycle3"/>
    <dgm:cxn modelId="{FAD995C7-362D-4EAA-8275-237100EFCB1A}" type="presParOf" srcId="{B8ECC9A5-D9B2-49F8-B415-61777305C28D}" destId="{420A71F8-09F1-4BAA-A1D0-B89A7C42CE7A}" srcOrd="2" destOrd="0" presId="urn:microsoft.com/office/officeart/2005/8/layout/cycle3"/>
    <dgm:cxn modelId="{25126F8F-536E-4215-8F3C-484994E6AAE2}" type="presParOf" srcId="{B8ECC9A5-D9B2-49F8-B415-61777305C28D}" destId="{A102A480-497A-428F-AA74-F22203A147E1}" srcOrd="3" destOrd="0" presId="urn:microsoft.com/office/officeart/2005/8/layout/cycle3"/>
    <dgm:cxn modelId="{F3333B25-A895-471F-A767-BACB863F3A50}" type="presParOf" srcId="{B8ECC9A5-D9B2-49F8-B415-61777305C28D}" destId="{E132A5FB-5437-4BDB-98FF-42D701E53397}" srcOrd="4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8637EF4-7E6B-4777-A5D8-261233415497}" type="doc">
      <dgm:prSet loTypeId="urn:microsoft.com/office/officeart/2005/8/layout/equation2" loCatId="process" qsTypeId="urn:microsoft.com/office/officeart/2005/8/quickstyle/simple2" qsCatId="simple" csTypeId="urn:microsoft.com/office/officeart/2005/8/colors/accent1_4" csCatId="accent1" phldr="1"/>
      <dgm:spPr/>
      <dgm:t>
        <a:bodyPr/>
        <a:lstStyle/>
        <a:p>
          <a:endParaRPr lang="is-IS"/>
        </a:p>
      </dgm:t>
    </dgm:pt>
    <dgm:pt modelId="{632D3809-B384-4CDF-8ED7-393A117F3E25}">
      <dgm:prSet phldrT="[Text]" custT="1"/>
      <dgm:spPr/>
      <dgm:t>
        <a:bodyPr/>
        <a:lstStyle/>
        <a:p>
          <a:r>
            <a:rPr lang="is-IS" sz="1200" b="1" dirty="0" smtClean="0">
              <a:solidFill>
                <a:schemeClr val="tx1"/>
              </a:solidFill>
            </a:rPr>
            <a:t>Identify in-scope systems,  services, procedures etc. </a:t>
          </a:r>
          <a:endParaRPr lang="is-IS" sz="1200" dirty="0">
            <a:solidFill>
              <a:schemeClr val="tx1"/>
            </a:solidFill>
          </a:endParaRPr>
        </a:p>
      </dgm:t>
    </dgm:pt>
    <dgm:pt modelId="{F584E2CB-BFDD-4507-81C8-9C6959AB4498}" type="parTrans" cxnId="{540CD5A2-D73B-458D-86AF-98E8EDF83394}">
      <dgm:prSet/>
      <dgm:spPr/>
      <dgm:t>
        <a:bodyPr/>
        <a:lstStyle/>
        <a:p>
          <a:endParaRPr lang="is-IS">
            <a:solidFill>
              <a:schemeClr val="tx1"/>
            </a:solidFill>
          </a:endParaRPr>
        </a:p>
      </dgm:t>
    </dgm:pt>
    <dgm:pt modelId="{DC093BFA-9DF0-4682-AFD4-E25AAD06CB9F}" type="sibTrans" cxnId="{540CD5A2-D73B-458D-86AF-98E8EDF83394}">
      <dgm:prSet/>
      <dgm:spPr/>
      <dgm:t>
        <a:bodyPr/>
        <a:lstStyle/>
        <a:p>
          <a:endParaRPr lang="is-IS">
            <a:solidFill>
              <a:schemeClr val="tx1"/>
            </a:solidFill>
          </a:endParaRPr>
        </a:p>
      </dgm:t>
    </dgm:pt>
    <dgm:pt modelId="{DAA12B89-4EB8-444B-AF83-38EDA1A6878E}">
      <dgm:prSet phldrT="[Text]" custT="1"/>
      <dgm:spPr/>
      <dgm:t>
        <a:bodyPr/>
        <a:lstStyle/>
        <a:p>
          <a:r>
            <a:rPr lang="is-IS" sz="1200" b="1" dirty="0" err="1" smtClean="0">
              <a:solidFill>
                <a:schemeClr val="tx1"/>
              </a:solidFill>
            </a:rPr>
            <a:t>Define</a:t>
          </a:r>
          <a:r>
            <a:rPr lang="is-IS" sz="1200" b="1" dirty="0" smtClean="0">
              <a:solidFill>
                <a:schemeClr val="tx1"/>
              </a:solidFill>
            </a:rPr>
            <a:t> boundaries</a:t>
          </a:r>
          <a:endParaRPr lang="is-IS" sz="1200" dirty="0">
            <a:solidFill>
              <a:schemeClr val="tx1"/>
            </a:solidFill>
          </a:endParaRPr>
        </a:p>
      </dgm:t>
    </dgm:pt>
    <dgm:pt modelId="{F42A5F5E-182C-41E3-AA5C-7C024BD8847E}" type="parTrans" cxnId="{1AFF8409-FD22-4DBD-971E-F05DF1966999}">
      <dgm:prSet/>
      <dgm:spPr/>
      <dgm:t>
        <a:bodyPr/>
        <a:lstStyle/>
        <a:p>
          <a:endParaRPr lang="is-IS">
            <a:solidFill>
              <a:schemeClr val="tx1"/>
            </a:solidFill>
          </a:endParaRPr>
        </a:p>
      </dgm:t>
    </dgm:pt>
    <dgm:pt modelId="{C8EBFBAE-7B61-4B69-B772-F8A0D10232A1}" type="sibTrans" cxnId="{1AFF8409-FD22-4DBD-971E-F05DF1966999}">
      <dgm:prSet/>
      <dgm:spPr/>
      <dgm:t>
        <a:bodyPr/>
        <a:lstStyle/>
        <a:p>
          <a:endParaRPr lang="is-IS">
            <a:solidFill>
              <a:schemeClr val="tx1"/>
            </a:solidFill>
          </a:endParaRPr>
        </a:p>
      </dgm:t>
    </dgm:pt>
    <dgm:pt modelId="{4281FCBF-3BAB-4CEF-86D3-7CC33A583D08}">
      <dgm:prSet phldrT="[Text]" custT="1"/>
      <dgm:spPr/>
      <dgm:t>
        <a:bodyPr/>
        <a:lstStyle/>
        <a:p>
          <a:r>
            <a:rPr lang="is-IS" sz="1100" b="1" dirty="0" err="1" smtClean="0">
              <a:solidFill>
                <a:schemeClr val="tx1"/>
              </a:solidFill>
            </a:rPr>
            <a:t>Risk</a:t>
          </a:r>
          <a:r>
            <a:rPr lang="is-IS" sz="1100" b="1" dirty="0" smtClean="0">
              <a:solidFill>
                <a:schemeClr val="tx1"/>
              </a:solidFill>
            </a:rPr>
            <a:t> </a:t>
          </a:r>
          <a:r>
            <a:rPr lang="is-IS" sz="1100" b="1" dirty="0" err="1" smtClean="0">
              <a:solidFill>
                <a:schemeClr val="tx1"/>
              </a:solidFill>
            </a:rPr>
            <a:t>criteria</a:t>
          </a:r>
          <a:r>
            <a:rPr lang="is-IS" sz="1100" b="1" dirty="0" smtClean="0">
              <a:solidFill>
                <a:schemeClr val="tx1"/>
              </a:solidFill>
            </a:rPr>
            <a:t>,</a:t>
          </a:r>
        </a:p>
        <a:p>
          <a:r>
            <a:rPr lang="is-IS" sz="1100" b="1" dirty="0" err="1" smtClean="0">
              <a:solidFill>
                <a:schemeClr val="tx1"/>
              </a:solidFill>
            </a:rPr>
            <a:t>level</a:t>
          </a:r>
          <a:r>
            <a:rPr lang="is-IS" sz="1100" b="1" dirty="0" smtClean="0">
              <a:solidFill>
                <a:schemeClr val="tx1"/>
              </a:solidFill>
            </a:rPr>
            <a:t> of acceptable risk</a:t>
          </a:r>
          <a:endParaRPr lang="is-IS" sz="1100" dirty="0">
            <a:solidFill>
              <a:schemeClr val="tx1"/>
            </a:solidFill>
          </a:endParaRPr>
        </a:p>
      </dgm:t>
    </dgm:pt>
    <dgm:pt modelId="{D18DA0B0-7CB0-4AAD-9645-ACFBF39B5A88}" type="parTrans" cxnId="{73FAEE14-CB98-43C6-9F75-FA39611ABA22}">
      <dgm:prSet/>
      <dgm:spPr/>
      <dgm:t>
        <a:bodyPr/>
        <a:lstStyle/>
        <a:p>
          <a:endParaRPr lang="is-IS">
            <a:solidFill>
              <a:schemeClr val="tx1"/>
            </a:solidFill>
          </a:endParaRPr>
        </a:p>
      </dgm:t>
    </dgm:pt>
    <dgm:pt modelId="{DB806C79-12DF-4CC2-981B-79B377EF2E4E}" type="sibTrans" cxnId="{73FAEE14-CB98-43C6-9F75-FA39611ABA22}">
      <dgm:prSet/>
      <dgm:spPr/>
      <dgm:t>
        <a:bodyPr/>
        <a:lstStyle/>
        <a:p>
          <a:endParaRPr lang="is-IS">
            <a:solidFill>
              <a:schemeClr val="tx1"/>
            </a:solidFill>
          </a:endParaRPr>
        </a:p>
      </dgm:t>
    </dgm:pt>
    <dgm:pt modelId="{2F868D8C-6A5D-4DBB-994D-D81297FA578C}">
      <dgm:prSet phldrT="[Text]"/>
      <dgm:spPr/>
      <dgm:t>
        <a:bodyPr/>
        <a:lstStyle/>
        <a:p>
          <a:r>
            <a:rPr lang="is-IS" dirty="0" smtClean="0">
              <a:solidFill>
                <a:schemeClr val="tx1"/>
              </a:solidFill>
            </a:rPr>
            <a:t>Scope and Criteria</a:t>
          </a:r>
          <a:endParaRPr lang="is-IS" dirty="0">
            <a:solidFill>
              <a:schemeClr val="tx1"/>
            </a:solidFill>
          </a:endParaRPr>
        </a:p>
      </dgm:t>
    </dgm:pt>
    <dgm:pt modelId="{428D925F-49F6-42F7-A358-3BA492D1CA5F}" type="parTrans" cxnId="{C4A58B6A-E9DB-4238-88BD-5E9C09F75D1E}">
      <dgm:prSet/>
      <dgm:spPr/>
      <dgm:t>
        <a:bodyPr/>
        <a:lstStyle/>
        <a:p>
          <a:endParaRPr lang="is-IS">
            <a:solidFill>
              <a:schemeClr val="tx1"/>
            </a:solidFill>
          </a:endParaRPr>
        </a:p>
      </dgm:t>
    </dgm:pt>
    <dgm:pt modelId="{A9858689-604B-4640-8470-D8D6680B3F1F}" type="sibTrans" cxnId="{C4A58B6A-E9DB-4238-88BD-5E9C09F75D1E}">
      <dgm:prSet/>
      <dgm:spPr/>
      <dgm:t>
        <a:bodyPr/>
        <a:lstStyle/>
        <a:p>
          <a:endParaRPr lang="is-IS">
            <a:solidFill>
              <a:schemeClr val="tx1"/>
            </a:solidFill>
          </a:endParaRPr>
        </a:p>
      </dgm:t>
    </dgm:pt>
    <dgm:pt modelId="{12D2B49A-B7B5-410C-9603-563DA0293CFC}" type="pres">
      <dgm:prSet presAssocID="{28637EF4-7E6B-4777-A5D8-26123341549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s-IS"/>
        </a:p>
      </dgm:t>
    </dgm:pt>
    <dgm:pt modelId="{48C5F18E-31D8-4D0B-9EA5-BA847C4C412F}" type="pres">
      <dgm:prSet presAssocID="{28637EF4-7E6B-4777-A5D8-261233415497}" presName="vNodes" presStyleCnt="0"/>
      <dgm:spPr/>
    </dgm:pt>
    <dgm:pt modelId="{B930E3D0-38AE-4ED6-82BF-2BDEDE05B847}" type="pres">
      <dgm:prSet presAssocID="{632D3809-B384-4CDF-8ED7-393A117F3E25}" presName="node" presStyleLbl="node1" presStyleIdx="0" presStyleCnt="4" custScaleX="322299" custScaleY="215538" custLinFactNeighborX="-49352">
        <dgm:presLayoutVars>
          <dgm:bulletEnabled val="1"/>
        </dgm:presLayoutVars>
      </dgm:prSet>
      <dgm:spPr/>
      <dgm:t>
        <a:bodyPr/>
        <a:lstStyle/>
        <a:p>
          <a:endParaRPr lang="is-IS"/>
        </a:p>
      </dgm:t>
    </dgm:pt>
    <dgm:pt modelId="{39456A52-9CF7-4E60-9462-99336822B2E2}" type="pres">
      <dgm:prSet presAssocID="{DC093BFA-9DF0-4682-AFD4-E25AAD06CB9F}" presName="spacerT" presStyleCnt="0"/>
      <dgm:spPr/>
    </dgm:pt>
    <dgm:pt modelId="{DB3E3F18-7F3B-40DA-92AF-CA53A06339BF}" type="pres">
      <dgm:prSet presAssocID="{DC093BFA-9DF0-4682-AFD4-E25AAD06CB9F}" presName="sibTrans" presStyleLbl="sibTrans2D1" presStyleIdx="0" presStyleCnt="3" custLinFactNeighborX="-90585"/>
      <dgm:spPr/>
      <dgm:t>
        <a:bodyPr/>
        <a:lstStyle/>
        <a:p>
          <a:endParaRPr lang="is-IS"/>
        </a:p>
      </dgm:t>
    </dgm:pt>
    <dgm:pt modelId="{9C14D699-BC79-409B-8127-C15C92586D16}" type="pres">
      <dgm:prSet presAssocID="{DC093BFA-9DF0-4682-AFD4-E25AAD06CB9F}" presName="spacerB" presStyleCnt="0"/>
      <dgm:spPr/>
    </dgm:pt>
    <dgm:pt modelId="{37BD8AFB-F06B-4FA0-A20A-8B8E96B9871D}" type="pres">
      <dgm:prSet presAssocID="{DAA12B89-4EB8-444B-AF83-38EDA1A6878E}" presName="node" presStyleLbl="node1" presStyleIdx="1" presStyleCnt="4" custScaleX="321232" custScaleY="185100" custLinFactNeighborX="-49352">
        <dgm:presLayoutVars>
          <dgm:bulletEnabled val="1"/>
        </dgm:presLayoutVars>
      </dgm:prSet>
      <dgm:spPr/>
      <dgm:t>
        <a:bodyPr/>
        <a:lstStyle/>
        <a:p>
          <a:endParaRPr lang="is-IS"/>
        </a:p>
      </dgm:t>
    </dgm:pt>
    <dgm:pt modelId="{A3B19279-774A-43A8-BB6A-6D38A0E86503}" type="pres">
      <dgm:prSet presAssocID="{C8EBFBAE-7B61-4B69-B772-F8A0D10232A1}" presName="spacerT" presStyleCnt="0"/>
      <dgm:spPr/>
    </dgm:pt>
    <dgm:pt modelId="{8857042A-7EB3-42DC-86A7-F1FA2A268A1C}" type="pres">
      <dgm:prSet presAssocID="{C8EBFBAE-7B61-4B69-B772-F8A0D10232A1}" presName="sibTrans" presStyleLbl="sibTrans2D1" presStyleIdx="1" presStyleCnt="3" custLinFactNeighborX="-90585"/>
      <dgm:spPr/>
      <dgm:t>
        <a:bodyPr/>
        <a:lstStyle/>
        <a:p>
          <a:endParaRPr lang="is-IS"/>
        </a:p>
      </dgm:t>
    </dgm:pt>
    <dgm:pt modelId="{3AFCF743-990C-4E64-861A-7ED9C738F55D}" type="pres">
      <dgm:prSet presAssocID="{C8EBFBAE-7B61-4B69-B772-F8A0D10232A1}" presName="spacerB" presStyleCnt="0"/>
      <dgm:spPr/>
    </dgm:pt>
    <dgm:pt modelId="{E2B9E133-BB4E-4724-B738-D52FFC7AC744}" type="pres">
      <dgm:prSet presAssocID="{4281FCBF-3BAB-4CEF-86D3-7CC33A583D08}" presName="node" presStyleLbl="node1" presStyleIdx="2" presStyleCnt="4" custScaleX="342095" custScaleY="183288" custLinFactNeighborX="-49352">
        <dgm:presLayoutVars>
          <dgm:bulletEnabled val="1"/>
        </dgm:presLayoutVars>
      </dgm:prSet>
      <dgm:spPr/>
      <dgm:t>
        <a:bodyPr/>
        <a:lstStyle/>
        <a:p>
          <a:endParaRPr lang="is-IS"/>
        </a:p>
      </dgm:t>
    </dgm:pt>
    <dgm:pt modelId="{DC1C8B58-4145-432C-8F7B-1BED6B0CA41C}" type="pres">
      <dgm:prSet presAssocID="{28637EF4-7E6B-4777-A5D8-261233415497}" presName="sibTransLast" presStyleLbl="sibTrans2D1" presStyleIdx="2" presStyleCnt="3"/>
      <dgm:spPr/>
      <dgm:t>
        <a:bodyPr/>
        <a:lstStyle/>
        <a:p>
          <a:endParaRPr lang="is-IS"/>
        </a:p>
      </dgm:t>
    </dgm:pt>
    <dgm:pt modelId="{CBDBD7DB-21FA-4DD4-B318-527E83E7AF19}" type="pres">
      <dgm:prSet presAssocID="{28637EF4-7E6B-4777-A5D8-261233415497}" presName="connectorText" presStyleLbl="sibTrans2D1" presStyleIdx="2" presStyleCnt="3"/>
      <dgm:spPr/>
      <dgm:t>
        <a:bodyPr/>
        <a:lstStyle/>
        <a:p>
          <a:endParaRPr lang="is-IS"/>
        </a:p>
      </dgm:t>
    </dgm:pt>
    <dgm:pt modelId="{50A9AAF6-24F8-49AF-99F4-03BA0A4528C9}" type="pres">
      <dgm:prSet presAssocID="{28637EF4-7E6B-4777-A5D8-261233415497}" presName="lastNode" presStyleLbl="node1" presStyleIdx="3" presStyleCnt="4" custScaleX="161249" custScaleY="150966" custLinFactNeighborX="-68978">
        <dgm:presLayoutVars>
          <dgm:bulletEnabled val="1"/>
        </dgm:presLayoutVars>
      </dgm:prSet>
      <dgm:spPr/>
      <dgm:t>
        <a:bodyPr/>
        <a:lstStyle/>
        <a:p>
          <a:endParaRPr lang="is-IS"/>
        </a:p>
      </dgm:t>
    </dgm:pt>
  </dgm:ptLst>
  <dgm:cxnLst>
    <dgm:cxn modelId="{59F95306-8CE8-40F2-AD67-2C3CF8EAB58C}" type="presOf" srcId="{28637EF4-7E6B-4777-A5D8-261233415497}" destId="{12D2B49A-B7B5-410C-9603-563DA0293CFC}" srcOrd="0" destOrd="0" presId="urn:microsoft.com/office/officeart/2005/8/layout/equation2"/>
    <dgm:cxn modelId="{171BF762-2645-4DC8-BD3E-FEFEB114D9FD}" type="presOf" srcId="{4281FCBF-3BAB-4CEF-86D3-7CC33A583D08}" destId="{E2B9E133-BB4E-4724-B738-D52FFC7AC744}" srcOrd="0" destOrd="0" presId="urn:microsoft.com/office/officeart/2005/8/layout/equation2"/>
    <dgm:cxn modelId="{540CD5A2-D73B-458D-86AF-98E8EDF83394}" srcId="{28637EF4-7E6B-4777-A5D8-261233415497}" destId="{632D3809-B384-4CDF-8ED7-393A117F3E25}" srcOrd="0" destOrd="0" parTransId="{F584E2CB-BFDD-4507-81C8-9C6959AB4498}" sibTransId="{DC093BFA-9DF0-4682-AFD4-E25AAD06CB9F}"/>
    <dgm:cxn modelId="{61896C69-0246-44D7-B44E-0C108A7B1B02}" type="presOf" srcId="{DB806C79-12DF-4CC2-981B-79B377EF2E4E}" destId="{CBDBD7DB-21FA-4DD4-B318-527E83E7AF19}" srcOrd="1" destOrd="0" presId="urn:microsoft.com/office/officeart/2005/8/layout/equation2"/>
    <dgm:cxn modelId="{FCDC1C27-2EFB-4902-89E5-201CD57E3004}" type="presOf" srcId="{DC093BFA-9DF0-4682-AFD4-E25AAD06CB9F}" destId="{DB3E3F18-7F3B-40DA-92AF-CA53A06339BF}" srcOrd="0" destOrd="0" presId="urn:microsoft.com/office/officeart/2005/8/layout/equation2"/>
    <dgm:cxn modelId="{51B3C749-B0E0-4462-8FE6-999BE579FFF5}" type="presOf" srcId="{DAA12B89-4EB8-444B-AF83-38EDA1A6878E}" destId="{37BD8AFB-F06B-4FA0-A20A-8B8E96B9871D}" srcOrd="0" destOrd="0" presId="urn:microsoft.com/office/officeart/2005/8/layout/equation2"/>
    <dgm:cxn modelId="{A0FD4A59-888D-4A7A-B255-F9B3BF67CC3E}" type="presOf" srcId="{2F868D8C-6A5D-4DBB-994D-D81297FA578C}" destId="{50A9AAF6-24F8-49AF-99F4-03BA0A4528C9}" srcOrd="0" destOrd="0" presId="urn:microsoft.com/office/officeart/2005/8/layout/equation2"/>
    <dgm:cxn modelId="{C4A58B6A-E9DB-4238-88BD-5E9C09F75D1E}" srcId="{28637EF4-7E6B-4777-A5D8-261233415497}" destId="{2F868D8C-6A5D-4DBB-994D-D81297FA578C}" srcOrd="3" destOrd="0" parTransId="{428D925F-49F6-42F7-A358-3BA492D1CA5F}" sibTransId="{A9858689-604B-4640-8470-D8D6680B3F1F}"/>
    <dgm:cxn modelId="{B2E188E3-28BD-4F49-9FE7-7CC0E8B25FA0}" type="presOf" srcId="{C8EBFBAE-7B61-4B69-B772-F8A0D10232A1}" destId="{8857042A-7EB3-42DC-86A7-F1FA2A268A1C}" srcOrd="0" destOrd="0" presId="urn:microsoft.com/office/officeart/2005/8/layout/equation2"/>
    <dgm:cxn modelId="{B078EC64-2859-4504-B1B5-023A8BFDEAA3}" type="presOf" srcId="{632D3809-B384-4CDF-8ED7-393A117F3E25}" destId="{B930E3D0-38AE-4ED6-82BF-2BDEDE05B847}" srcOrd="0" destOrd="0" presId="urn:microsoft.com/office/officeart/2005/8/layout/equation2"/>
    <dgm:cxn modelId="{73FAEE14-CB98-43C6-9F75-FA39611ABA22}" srcId="{28637EF4-7E6B-4777-A5D8-261233415497}" destId="{4281FCBF-3BAB-4CEF-86D3-7CC33A583D08}" srcOrd="2" destOrd="0" parTransId="{D18DA0B0-7CB0-4AAD-9645-ACFBF39B5A88}" sibTransId="{DB806C79-12DF-4CC2-981B-79B377EF2E4E}"/>
    <dgm:cxn modelId="{E97A1233-F9F7-4826-896E-B5325CE9400D}" type="presOf" srcId="{DB806C79-12DF-4CC2-981B-79B377EF2E4E}" destId="{DC1C8B58-4145-432C-8F7B-1BED6B0CA41C}" srcOrd="0" destOrd="0" presId="urn:microsoft.com/office/officeart/2005/8/layout/equation2"/>
    <dgm:cxn modelId="{1AFF8409-FD22-4DBD-971E-F05DF1966999}" srcId="{28637EF4-7E6B-4777-A5D8-261233415497}" destId="{DAA12B89-4EB8-444B-AF83-38EDA1A6878E}" srcOrd="1" destOrd="0" parTransId="{F42A5F5E-182C-41E3-AA5C-7C024BD8847E}" sibTransId="{C8EBFBAE-7B61-4B69-B772-F8A0D10232A1}"/>
    <dgm:cxn modelId="{42211452-4962-4645-AAE3-5A9FA4C6BABB}" type="presParOf" srcId="{12D2B49A-B7B5-410C-9603-563DA0293CFC}" destId="{48C5F18E-31D8-4D0B-9EA5-BA847C4C412F}" srcOrd="0" destOrd="0" presId="urn:microsoft.com/office/officeart/2005/8/layout/equation2"/>
    <dgm:cxn modelId="{04A3E90A-B9A6-4A6D-AA40-E5F726E88E58}" type="presParOf" srcId="{48C5F18E-31D8-4D0B-9EA5-BA847C4C412F}" destId="{B930E3D0-38AE-4ED6-82BF-2BDEDE05B847}" srcOrd="0" destOrd="0" presId="urn:microsoft.com/office/officeart/2005/8/layout/equation2"/>
    <dgm:cxn modelId="{D4BFFD55-F408-40CF-8575-D1AFF01B2097}" type="presParOf" srcId="{48C5F18E-31D8-4D0B-9EA5-BA847C4C412F}" destId="{39456A52-9CF7-4E60-9462-99336822B2E2}" srcOrd="1" destOrd="0" presId="urn:microsoft.com/office/officeart/2005/8/layout/equation2"/>
    <dgm:cxn modelId="{F141C13E-58D3-4ED1-98BD-86B7A85AF7FD}" type="presParOf" srcId="{48C5F18E-31D8-4D0B-9EA5-BA847C4C412F}" destId="{DB3E3F18-7F3B-40DA-92AF-CA53A06339BF}" srcOrd="2" destOrd="0" presId="urn:microsoft.com/office/officeart/2005/8/layout/equation2"/>
    <dgm:cxn modelId="{2D2DF01F-CAE3-4ADA-8A76-FD4551BF4F76}" type="presParOf" srcId="{48C5F18E-31D8-4D0B-9EA5-BA847C4C412F}" destId="{9C14D699-BC79-409B-8127-C15C92586D16}" srcOrd="3" destOrd="0" presId="urn:microsoft.com/office/officeart/2005/8/layout/equation2"/>
    <dgm:cxn modelId="{12DEE9D0-4620-4DDD-A012-64944E7CDD42}" type="presParOf" srcId="{48C5F18E-31D8-4D0B-9EA5-BA847C4C412F}" destId="{37BD8AFB-F06B-4FA0-A20A-8B8E96B9871D}" srcOrd="4" destOrd="0" presId="urn:microsoft.com/office/officeart/2005/8/layout/equation2"/>
    <dgm:cxn modelId="{8B509029-AB92-4B43-A8E9-D69B4EE3BD7E}" type="presParOf" srcId="{48C5F18E-31D8-4D0B-9EA5-BA847C4C412F}" destId="{A3B19279-774A-43A8-BB6A-6D38A0E86503}" srcOrd="5" destOrd="0" presId="urn:microsoft.com/office/officeart/2005/8/layout/equation2"/>
    <dgm:cxn modelId="{71981AEC-9F80-478E-8A1A-13BA78CD8E3E}" type="presParOf" srcId="{48C5F18E-31D8-4D0B-9EA5-BA847C4C412F}" destId="{8857042A-7EB3-42DC-86A7-F1FA2A268A1C}" srcOrd="6" destOrd="0" presId="urn:microsoft.com/office/officeart/2005/8/layout/equation2"/>
    <dgm:cxn modelId="{9982D7E4-91BA-4DAF-9BB0-CB696735A95C}" type="presParOf" srcId="{48C5F18E-31D8-4D0B-9EA5-BA847C4C412F}" destId="{3AFCF743-990C-4E64-861A-7ED9C738F55D}" srcOrd="7" destOrd="0" presId="urn:microsoft.com/office/officeart/2005/8/layout/equation2"/>
    <dgm:cxn modelId="{3A1B7E19-B531-41CF-8600-A363955C3F9A}" type="presParOf" srcId="{48C5F18E-31D8-4D0B-9EA5-BA847C4C412F}" destId="{E2B9E133-BB4E-4724-B738-D52FFC7AC744}" srcOrd="8" destOrd="0" presId="urn:microsoft.com/office/officeart/2005/8/layout/equation2"/>
    <dgm:cxn modelId="{0B441C07-9D4B-439E-996F-08B55F471A56}" type="presParOf" srcId="{12D2B49A-B7B5-410C-9603-563DA0293CFC}" destId="{DC1C8B58-4145-432C-8F7B-1BED6B0CA41C}" srcOrd="1" destOrd="0" presId="urn:microsoft.com/office/officeart/2005/8/layout/equation2"/>
    <dgm:cxn modelId="{9BD31F66-4392-43DB-B054-593349FDB516}" type="presParOf" srcId="{DC1C8B58-4145-432C-8F7B-1BED6B0CA41C}" destId="{CBDBD7DB-21FA-4DD4-B318-527E83E7AF19}" srcOrd="0" destOrd="0" presId="urn:microsoft.com/office/officeart/2005/8/layout/equation2"/>
    <dgm:cxn modelId="{03B08A40-9AE1-4727-B9E8-C125BD9E0F20}" type="presParOf" srcId="{12D2B49A-B7B5-410C-9603-563DA0293CFC}" destId="{50A9AAF6-24F8-49AF-99F4-03BA0A4528C9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CFD5785-94AC-4F37-BBD5-774717018F11}" type="doc">
      <dgm:prSet loTypeId="urn:microsoft.com/office/officeart/2005/8/layout/lProcess3" loCatId="process" qsTypeId="urn:microsoft.com/office/officeart/2005/8/quickstyle/3d5" qsCatId="3D" csTypeId="urn:microsoft.com/office/officeart/2005/8/colors/accent1_4" csCatId="accent1" phldr="1"/>
      <dgm:spPr/>
      <dgm:t>
        <a:bodyPr/>
        <a:lstStyle/>
        <a:p>
          <a:endParaRPr lang="is-IS"/>
        </a:p>
      </dgm:t>
    </dgm:pt>
    <dgm:pt modelId="{B4B4C85F-91A9-4F70-B899-03DC41ADAB35}">
      <dgm:prSet custT="1"/>
      <dgm:spPr/>
      <dgm:t>
        <a:bodyPr/>
        <a:lstStyle/>
        <a:p>
          <a:pPr rtl="0"/>
          <a:r>
            <a:rPr lang="en-GB" sz="1600" noProof="0" dirty="0" smtClean="0">
              <a:solidFill>
                <a:schemeClr val="tx1"/>
              </a:solidFill>
            </a:rPr>
            <a:t>Identify assets</a:t>
          </a:r>
          <a:endParaRPr lang="en-GB" sz="1600" noProof="0" dirty="0">
            <a:solidFill>
              <a:schemeClr val="tx1"/>
            </a:solidFill>
          </a:endParaRPr>
        </a:p>
      </dgm:t>
    </dgm:pt>
    <dgm:pt modelId="{9F8D9B0D-555E-454F-B49D-0CA80DCE1ADD}" type="parTrans" cxnId="{7030CAA5-80C9-46C9-8EE7-68A4192CFFBF}">
      <dgm:prSet/>
      <dgm:spPr/>
      <dgm:t>
        <a:bodyPr/>
        <a:lstStyle/>
        <a:p>
          <a:endParaRPr lang="is-IS"/>
        </a:p>
      </dgm:t>
    </dgm:pt>
    <dgm:pt modelId="{1B158DE1-7AD3-4DB9-9667-E8D28B954A7C}" type="sibTrans" cxnId="{7030CAA5-80C9-46C9-8EE7-68A4192CFFBF}">
      <dgm:prSet/>
      <dgm:spPr/>
      <dgm:t>
        <a:bodyPr/>
        <a:lstStyle/>
        <a:p>
          <a:endParaRPr lang="is-IS"/>
        </a:p>
      </dgm:t>
    </dgm:pt>
    <dgm:pt modelId="{AE02B60E-6606-4105-A971-406E9185DFBA}">
      <dgm:prSet custT="1"/>
      <dgm:spPr/>
      <dgm:t>
        <a:bodyPr/>
        <a:lstStyle/>
        <a:p>
          <a:pPr rtl="0"/>
          <a:r>
            <a:rPr lang="en-US" sz="1600" dirty="0" smtClean="0">
              <a:solidFill>
                <a:schemeClr val="tx1"/>
              </a:solidFill>
            </a:rPr>
            <a:t>Identify owner of assets</a:t>
          </a:r>
          <a:endParaRPr lang="en-US" sz="1600" dirty="0">
            <a:solidFill>
              <a:schemeClr val="tx1"/>
            </a:solidFill>
          </a:endParaRPr>
        </a:p>
      </dgm:t>
    </dgm:pt>
    <dgm:pt modelId="{5428C5E9-F8AF-4359-A369-CA6D836EC634}" type="parTrans" cxnId="{6E18ECA7-2BEA-4D67-A4CC-8B8BD2A5A603}">
      <dgm:prSet/>
      <dgm:spPr/>
      <dgm:t>
        <a:bodyPr/>
        <a:lstStyle/>
        <a:p>
          <a:endParaRPr lang="is-IS"/>
        </a:p>
      </dgm:t>
    </dgm:pt>
    <dgm:pt modelId="{BF88320E-0622-4894-B107-0512185B8B4A}" type="sibTrans" cxnId="{6E18ECA7-2BEA-4D67-A4CC-8B8BD2A5A603}">
      <dgm:prSet/>
      <dgm:spPr/>
      <dgm:t>
        <a:bodyPr/>
        <a:lstStyle/>
        <a:p>
          <a:endParaRPr lang="is-IS"/>
        </a:p>
      </dgm:t>
    </dgm:pt>
    <dgm:pt modelId="{5ED70428-4A79-4D4F-B147-B622192852A2}">
      <dgm:prSet custT="1"/>
      <dgm:spPr/>
      <dgm:t>
        <a:bodyPr/>
        <a:lstStyle/>
        <a:p>
          <a:pPr rtl="0"/>
          <a:r>
            <a:rPr lang="is-IS" sz="1600" dirty="0" smtClean="0">
              <a:solidFill>
                <a:schemeClr val="tx1"/>
              </a:solidFill>
            </a:rPr>
            <a:t>Evaluate asset value</a:t>
          </a:r>
          <a:endParaRPr lang="is-IS" sz="1600" dirty="0">
            <a:solidFill>
              <a:schemeClr val="tx1"/>
            </a:solidFill>
          </a:endParaRPr>
        </a:p>
      </dgm:t>
    </dgm:pt>
    <dgm:pt modelId="{7940C9B8-8111-4C1A-BBC3-D27B6F65C8E1}" type="parTrans" cxnId="{0964901B-1995-4E10-8590-976D1E845C88}">
      <dgm:prSet/>
      <dgm:spPr/>
      <dgm:t>
        <a:bodyPr/>
        <a:lstStyle/>
        <a:p>
          <a:endParaRPr lang="is-IS"/>
        </a:p>
      </dgm:t>
    </dgm:pt>
    <dgm:pt modelId="{A256048F-E70E-44D9-9F1A-BE5FA0D24E6A}" type="sibTrans" cxnId="{0964901B-1995-4E10-8590-976D1E845C88}">
      <dgm:prSet/>
      <dgm:spPr/>
      <dgm:t>
        <a:bodyPr/>
        <a:lstStyle/>
        <a:p>
          <a:endParaRPr lang="is-IS"/>
        </a:p>
      </dgm:t>
    </dgm:pt>
    <dgm:pt modelId="{6A0317E1-FBA2-4915-8ECD-B2CED1752B9C}">
      <dgm:prSet custT="1"/>
      <dgm:spPr/>
      <dgm:t>
        <a:bodyPr/>
        <a:lstStyle/>
        <a:p>
          <a:pPr rtl="0"/>
          <a:r>
            <a:rPr lang="is-IS" sz="1600" dirty="0" smtClean="0">
              <a:solidFill>
                <a:schemeClr val="tx1"/>
              </a:solidFill>
            </a:rPr>
            <a:t>Evaluate CIA value</a:t>
          </a:r>
          <a:endParaRPr lang="is-IS" sz="1600" dirty="0">
            <a:solidFill>
              <a:schemeClr val="tx1"/>
            </a:solidFill>
          </a:endParaRPr>
        </a:p>
      </dgm:t>
    </dgm:pt>
    <dgm:pt modelId="{06151B95-445C-4683-A004-CEEF6A899B99}" type="parTrans" cxnId="{D405696E-CEF4-4DE1-B8F5-0372E0F4C46A}">
      <dgm:prSet/>
      <dgm:spPr/>
      <dgm:t>
        <a:bodyPr/>
        <a:lstStyle/>
        <a:p>
          <a:endParaRPr lang="is-IS"/>
        </a:p>
      </dgm:t>
    </dgm:pt>
    <dgm:pt modelId="{3FD6494A-3376-429C-A2CF-FA07A9282354}" type="sibTrans" cxnId="{D405696E-CEF4-4DE1-B8F5-0372E0F4C46A}">
      <dgm:prSet/>
      <dgm:spPr/>
      <dgm:t>
        <a:bodyPr/>
        <a:lstStyle/>
        <a:p>
          <a:endParaRPr lang="is-IS"/>
        </a:p>
      </dgm:t>
    </dgm:pt>
    <dgm:pt modelId="{E22F45CF-59B2-455D-9BDA-71043A11F89A}" type="pres">
      <dgm:prSet presAssocID="{0CFD5785-94AC-4F37-BBD5-774717018F11}" presName="Name0" presStyleCnt="0">
        <dgm:presLayoutVars>
          <dgm:chPref val="3"/>
          <dgm:dir val="rev"/>
          <dgm:animLvl val="lvl"/>
          <dgm:resizeHandles/>
        </dgm:presLayoutVars>
      </dgm:prSet>
      <dgm:spPr/>
      <dgm:t>
        <a:bodyPr/>
        <a:lstStyle/>
        <a:p>
          <a:endParaRPr lang="is-IS"/>
        </a:p>
      </dgm:t>
    </dgm:pt>
    <dgm:pt modelId="{65FBE8AB-620D-419B-8EC0-B248A9CA1F6B}" type="pres">
      <dgm:prSet presAssocID="{B4B4C85F-91A9-4F70-B899-03DC41ADAB35}" presName="horFlow" presStyleCnt="0"/>
      <dgm:spPr/>
    </dgm:pt>
    <dgm:pt modelId="{17A17B3F-C941-4318-916C-A9E0C60C643B}" type="pres">
      <dgm:prSet presAssocID="{B4B4C85F-91A9-4F70-B899-03DC41ADAB35}" presName="bigChev" presStyleLbl="node1" presStyleIdx="0" presStyleCnt="4" custLinFactNeighborX="6772" custLinFactNeighborY="-20317"/>
      <dgm:spPr/>
      <dgm:t>
        <a:bodyPr/>
        <a:lstStyle/>
        <a:p>
          <a:endParaRPr lang="is-IS"/>
        </a:p>
      </dgm:t>
    </dgm:pt>
    <dgm:pt modelId="{7D9139EC-6F2D-43C6-A4F9-808847BCA867}" type="pres">
      <dgm:prSet presAssocID="{B4B4C85F-91A9-4F70-B899-03DC41ADAB35}" presName="vSp" presStyleCnt="0"/>
      <dgm:spPr/>
    </dgm:pt>
    <dgm:pt modelId="{2FD5E0B4-2DE9-40C2-AB1A-D2998CAD207E}" type="pres">
      <dgm:prSet presAssocID="{5ED70428-4A79-4D4F-B147-B622192852A2}" presName="horFlow" presStyleCnt="0"/>
      <dgm:spPr/>
    </dgm:pt>
    <dgm:pt modelId="{DF3FEA2D-3E68-441B-AD0E-9A081578F241}" type="pres">
      <dgm:prSet presAssocID="{5ED70428-4A79-4D4F-B147-B622192852A2}" presName="bigChev" presStyleLbl="node1" presStyleIdx="1" presStyleCnt="4"/>
      <dgm:spPr/>
      <dgm:t>
        <a:bodyPr/>
        <a:lstStyle/>
        <a:p>
          <a:endParaRPr lang="is-IS"/>
        </a:p>
      </dgm:t>
    </dgm:pt>
    <dgm:pt modelId="{B1D3391D-74FB-456E-BA65-DCCC97226681}" type="pres">
      <dgm:prSet presAssocID="{5ED70428-4A79-4D4F-B147-B622192852A2}" presName="vSp" presStyleCnt="0"/>
      <dgm:spPr/>
    </dgm:pt>
    <dgm:pt modelId="{D212CFF4-AEC3-4A23-8A96-DD03FEDB31B5}" type="pres">
      <dgm:prSet presAssocID="{6A0317E1-FBA2-4915-8ECD-B2CED1752B9C}" presName="horFlow" presStyleCnt="0"/>
      <dgm:spPr/>
    </dgm:pt>
    <dgm:pt modelId="{0B71B604-A3CC-4A11-909E-B602BC603D70}" type="pres">
      <dgm:prSet presAssocID="{6A0317E1-FBA2-4915-8ECD-B2CED1752B9C}" presName="bigChev" presStyleLbl="node1" presStyleIdx="2" presStyleCnt="4"/>
      <dgm:spPr/>
      <dgm:t>
        <a:bodyPr/>
        <a:lstStyle/>
        <a:p>
          <a:endParaRPr lang="is-IS"/>
        </a:p>
      </dgm:t>
    </dgm:pt>
    <dgm:pt modelId="{9B93E396-5119-4CE6-8FCD-AB2EC8F61270}" type="pres">
      <dgm:prSet presAssocID="{6A0317E1-FBA2-4915-8ECD-B2CED1752B9C}" presName="vSp" presStyleCnt="0"/>
      <dgm:spPr/>
    </dgm:pt>
    <dgm:pt modelId="{725B64DD-ED72-4217-81F9-1CA1B3A65842}" type="pres">
      <dgm:prSet presAssocID="{AE02B60E-6606-4105-A971-406E9185DFBA}" presName="horFlow" presStyleCnt="0"/>
      <dgm:spPr/>
    </dgm:pt>
    <dgm:pt modelId="{FE44C761-351A-4EB6-95CC-CF17D71563AE}" type="pres">
      <dgm:prSet presAssocID="{AE02B60E-6606-4105-A971-406E9185DFBA}" presName="bigChev" presStyleLbl="node1" presStyleIdx="3" presStyleCnt="4"/>
      <dgm:spPr/>
      <dgm:t>
        <a:bodyPr/>
        <a:lstStyle/>
        <a:p>
          <a:endParaRPr lang="is-IS"/>
        </a:p>
      </dgm:t>
    </dgm:pt>
  </dgm:ptLst>
  <dgm:cxnLst>
    <dgm:cxn modelId="{AAD966A6-61D3-481E-8B36-3EF01AEF1930}" type="presOf" srcId="{AE02B60E-6606-4105-A971-406E9185DFBA}" destId="{FE44C761-351A-4EB6-95CC-CF17D71563AE}" srcOrd="0" destOrd="0" presId="urn:microsoft.com/office/officeart/2005/8/layout/lProcess3"/>
    <dgm:cxn modelId="{7936798B-5C7D-43F4-BB26-49D995883F4A}" type="presOf" srcId="{0CFD5785-94AC-4F37-BBD5-774717018F11}" destId="{E22F45CF-59B2-455D-9BDA-71043A11F89A}" srcOrd="0" destOrd="0" presId="urn:microsoft.com/office/officeart/2005/8/layout/lProcess3"/>
    <dgm:cxn modelId="{D405696E-CEF4-4DE1-B8F5-0372E0F4C46A}" srcId="{0CFD5785-94AC-4F37-BBD5-774717018F11}" destId="{6A0317E1-FBA2-4915-8ECD-B2CED1752B9C}" srcOrd="2" destOrd="0" parTransId="{06151B95-445C-4683-A004-CEEF6A899B99}" sibTransId="{3FD6494A-3376-429C-A2CF-FA07A9282354}"/>
    <dgm:cxn modelId="{33ECA4CC-6E3E-42B1-9D3C-19B4F2122B92}" type="presOf" srcId="{B4B4C85F-91A9-4F70-B899-03DC41ADAB35}" destId="{17A17B3F-C941-4318-916C-A9E0C60C643B}" srcOrd="0" destOrd="0" presId="urn:microsoft.com/office/officeart/2005/8/layout/lProcess3"/>
    <dgm:cxn modelId="{6E18ECA7-2BEA-4D67-A4CC-8B8BD2A5A603}" srcId="{0CFD5785-94AC-4F37-BBD5-774717018F11}" destId="{AE02B60E-6606-4105-A971-406E9185DFBA}" srcOrd="3" destOrd="0" parTransId="{5428C5E9-F8AF-4359-A369-CA6D836EC634}" sibTransId="{BF88320E-0622-4894-B107-0512185B8B4A}"/>
    <dgm:cxn modelId="{0964901B-1995-4E10-8590-976D1E845C88}" srcId="{0CFD5785-94AC-4F37-BBD5-774717018F11}" destId="{5ED70428-4A79-4D4F-B147-B622192852A2}" srcOrd="1" destOrd="0" parTransId="{7940C9B8-8111-4C1A-BBC3-D27B6F65C8E1}" sibTransId="{A256048F-E70E-44D9-9F1A-BE5FA0D24E6A}"/>
    <dgm:cxn modelId="{7AF32526-0371-46BF-A467-4AD11C6D1834}" type="presOf" srcId="{6A0317E1-FBA2-4915-8ECD-B2CED1752B9C}" destId="{0B71B604-A3CC-4A11-909E-B602BC603D70}" srcOrd="0" destOrd="0" presId="urn:microsoft.com/office/officeart/2005/8/layout/lProcess3"/>
    <dgm:cxn modelId="{7030CAA5-80C9-46C9-8EE7-68A4192CFFBF}" srcId="{0CFD5785-94AC-4F37-BBD5-774717018F11}" destId="{B4B4C85F-91A9-4F70-B899-03DC41ADAB35}" srcOrd="0" destOrd="0" parTransId="{9F8D9B0D-555E-454F-B49D-0CA80DCE1ADD}" sibTransId="{1B158DE1-7AD3-4DB9-9667-E8D28B954A7C}"/>
    <dgm:cxn modelId="{0D4E8302-5444-4507-8159-D7A22A76B8B8}" type="presOf" srcId="{5ED70428-4A79-4D4F-B147-B622192852A2}" destId="{DF3FEA2D-3E68-441B-AD0E-9A081578F241}" srcOrd="0" destOrd="0" presId="urn:microsoft.com/office/officeart/2005/8/layout/lProcess3"/>
    <dgm:cxn modelId="{C0024D0C-5299-45ED-88D4-83BC5C9C789E}" type="presParOf" srcId="{E22F45CF-59B2-455D-9BDA-71043A11F89A}" destId="{65FBE8AB-620D-419B-8EC0-B248A9CA1F6B}" srcOrd="0" destOrd="0" presId="urn:microsoft.com/office/officeart/2005/8/layout/lProcess3"/>
    <dgm:cxn modelId="{E14EC8FA-BCBB-4526-B72D-0E6A5B26953B}" type="presParOf" srcId="{65FBE8AB-620D-419B-8EC0-B248A9CA1F6B}" destId="{17A17B3F-C941-4318-916C-A9E0C60C643B}" srcOrd="0" destOrd="0" presId="urn:microsoft.com/office/officeart/2005/8/layout/lProcess3"/>
    <dgm:cxn modelId="{449AA24E-097B-409D-A623-65C6A1B3C0F3}" type="presParOf" srcId="{E22F45CF-59B2-455D-9BDA-71043A11F89A}" destId="{7D9139EC-6F2D-43C6-A4F9-808847BCA867}" srcOrd="1" destOrd="0" presId="urn:microsoft.com/office/officeart/2005/8/layout/lProcess3"/>
    <dgm:cxn modelId="{97133F6B-24CB-4B2A-B814-CF16A781F168}" type="presParOf" srcId="{E22F45CF-59B2-455D-9BDA-71043A11F89A}" destId="{2FD5E0B4-2DE9-40C2-AB1A-D2998CAD207E}" srcOrd="2" destOrd="0" presId="urn:microsoft.com/office/officeart/2005/8/layout/lProcess3"/>
    <dgm:cxn modelId="{684B9377-A3CF-4D5B-8554-38F243802F70}" type="presParOf" srcId="{2FD5E0B4-2DE9-40C2-AB1A-D2998CAD207E}" destId="{DF3FEA2D-3E68-441B-AD0E-9A081578F241}" srcOrd="0" destOrd="0" presId="urn:microsoft.com/office/officeart/2005/8/layout/lProcess3"/>
    <dgm:cxn modelId="{7C48EDA1-38CB-4900-B6D5-E53484DCD861}" type="presParOf" srcId="{E22F45CF-59B2-455D-9BDA-71043A11F89A}" destId="{B1D3391D-74FB-456E-BA65-DCCC97226681}" srcOrd="3" destOrd="0" presId="urn:microsoft.com/office/officeart/2005/8/layout/lProcess3"/>
    <dgm:cxn modelId="{362D278E-6E86-42F1-81B5-C5E7B876EF4F}" type="presParOf" srcId="{E22F45CF-59B2-455D-9BDA-71043A11F89A}" destId="{D212CFF4-AEC3-4A23-8A96-DD03FEDB31B5}" srcOrd="4" destOrd="0" presId="urn:microsoft.com/office/officeart/2005/8/layout/lProcess3"/>
    <dgm:cxn modelId="{8BB799EB-E507-4040-A148-BB770A6C752C}" type="presParOf" srcId="{D212CFF4-AEC3-4A23-8A96-DD03FEDB31B5}" destId="{0B71B604-A3CC-4A11-909E-B602BC603D70}" srcOrd="0" destOrd="0" presId="urn:microsoft.com/office/officeart/2005/8/layout/lProcess3"/>
    <dgm:cxn modelId="{568D2B61-E713-4BA1-B3C5-D2C144AF9CCE}" type="presParOf" srcId="{E22F45CF-59B2-455D-9BDA-71043A11F89A}" destId="{9B93E396-5119-4CE6-8FCD-AB2EC8F61270}" srcOrd="5" destOrd="0" presId="urn:microsoft.com/office/officeart/2005/8/layout/lProcess3"/>
    <dgm:cxn modelId="{0DB2D083-32EF-45E7-8455-DAF06C87E847}" type="presParOf" srcId="{E22F45CF-59B2-455D-9BDA-71043A11F89A}" destId="{725B64DD-ED72-4217-81F9-1CA1B3A65842}" srcOrd="6" destOrd="0" presId="urn:microsoft.com/office/officeart/2005/8/layout/lProcess3"/>
    <dgm:cxn modelId="{CCAF0C57-774F-45FD-B202-C738F80BCAEA}" type="presParOf" srcId="{725B64DD-ED72-4217-81F9-1CA1B3A65842}" destId="{FE44C761-351A-4EB6-95CC-CF17D71563AE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CFD5785-94AC-4F37-BBD5-774717018F11}" type="doc">
      <dgm:prSet loTypeId="urn:microsoft.com/office/officeart/2005/8/layout/lProcess3" loCatId="process" qsTypeId="urn:microsoft.com/office/officeart/2005/8/quickstyle/3d5" qsCatId="3D" csTypeId="urn:microsoft.com/office/officeart/2005/8/colors/accent1_4" csCatId="accent1" phldr="1"/>
      <dgm:spPr/>
      <dgm:t>
        <a:bodyPr/>
        <a:lstStyle/>
        <a:p>
          <a:endParaRPr lang="is-IS"/>
        </a:p>
      </dgm:t>
    </dgm:pt>
    <dgm:pt modelId="{B4B4C85F-91A9-4F70-B899-03DC41ADAB35}">
      <dgm:prSet custT="1"/>
      <dgm:spPr/>
      <dgm:t>
        <a:bodyPr/>
        <a:lstStyle/>
        <a:p>
          <a:pPr rtl="0"/>
          <a:r>
            <a:rPr lang="is-IS" sz="1600" dirty="0" smtClean="0">
              <a:solidFill>
                <a:schemeClr val="tx1"/>
              </a:solidFill>
            </a:rPr>
            <a:t>Identify all threats per asset</a:t>
          </a:r>
          <a:endParaRPr lang="is-IS" sz="1600" dirty="0">
            <a:solidFill>
              <a:schemeClr val="tx1"/>
            </a:solidFill>
          </a:endParaRPr>
        </a:p>
      </dgm:t>
    </dgm:pt>
    <dgm:pt modelId="{9F8D9B0D-555E-454F-B49D-0CA80DCE1ADD}" type="parTrans" cxnId="{7030CAA5-80C9-46C9-8EE7-68A4192CFFBF}">
      <dgm:prSet/>
      <dgm:spPr/>
      <dgm:t>
        <a:bodyPr/>
        <a:lstStyle/>
        <a:p>
          <a:endParaRPr lang="is-IS"/>
        </a:p>
      </dgm:t>
    </dgm:pt>
    <dgm:pt modelId="{1B158DE1-7AD3-4DB9-9667-E8D28B954A7C}" type="sibTrans" cxnId="{7030CAA5-80C9-46C9-8EE7-68A4192CFFBF}">
      <dgm:prSet/>
      <dgm:spPr/>
      <dgm:t>
        <a:bodyPr/>
        <a:lstStyle/>
        <a:p>
          <a:endParaRPr lang="is-IS"/>
        </a:p>
      </dgm:t>
    </dgm:pt>
    <dgm:pt modelId="{AE02B60E-6606-4105-A971-406E9185DFBA}">
      <dgm:prSet custT="1"/>
      <dgm:spPr/>
      <dgm:t>
        <a:bodyPr/>
        <a:lstStyle/>
        <a:p>
          <a:pPr rtl="0"/>
          <a:r>
            <a:rPr lang="en-US" sz="1600" dirty="0" smtClean="0">
              <a:solidFill>
                <a:schemeClr val="tx1"/>
              </a:solidFill>
            </a:rPr>
            <a:t>Probability of threat</a:t>
          </a:r>
          <a:endParaRPr lang="en-US" sz="1600" dirty="0">
            <a:solidFill>
              <a:schemeClr val="tx1"/>
            </a:solidFill>
          </a:endParaRPr>
        </a:p>
      </dgm:t>
    </dgm:pt>
    <dgm:pt modelId="{5428C5E9-F8AF-4359-A369-CA6D836EC634}" type="parTrans" cxnId="{6E18ECA7-2BEA-4D67-A4CC-8B8BD2A5A603}">
      <dgm:prSet/>
      <dgm:spPr/>
      <dgm:t>
        <a:bodyPr/>
        <a:lstStyle/>
        <a:p>
          <a:endParaRPr lang="is-IS"/>
        </a:p>
      </dgm:t>
    </dgm:pt>
    <dgm:pt modelId="{BF88320E-0622-4894-B107-0512185B8B4A}" type="sibTrans" cxnId="{6E18ECA7-2BEA-4D67-A4CC-8B8BD2A5A603}">
      <dgm:prSet/>
      <dgm:spPr/>
      <dgm:t>
        <a:bodyPr/>
        <a:lstStyle/>
        <a:p>
          <a:endParaRPr lang="is-IS"/>
        </a:p>
      </dgm:t>
    </dgm:pt>
    <dgm:pt modelId="{5ED70428-4A79-4D4F-B147-B622192852A2}">
      <dgm:prSet custT="1"/>
      <dgm:spPr/>
      <dgm:t>
        <a:bodyPr/>
        <a:lstStyle/>
        <a:p>
          <a:pPr rtl="0"/>
          <a:r>
            <a:rPr lang="is-IS" sz="1600" dirty="0" smtClean="0">
              <a:solidFill>
                <a:schemeClr val="tx1"/>
              </a:solidFill>
            </a:rPr>
            <a:t>Evaluate each threat</a:t>
          </a:r>
          <a:endParaRPr lang="is-IS" sz="1600" dirty="0">
            <a:solidFill>
              <a:schemeClr val="tx1"/>
            </a:solidFill>
          </a:endParaRPr>
        </a:p>
      </dgm:t>
    </dgm:pt>
    <dgm:pt modelId="{7940C9B8-8111-4C1A-BBC3-D27B6F65C8E1}" type="parTrans" cxnId="{0964901B-1995-4E10-8590-976D1E845C88}">
      <dgm:prSet/>
      <dgm:spPr/>
      <dgm:t>
        <a:bodyPr/>
        <a:lstStyle/>
        <a:p>
          <a:endParaRPr lang="is-IS"/>
        </a:p>
      </dgm:t>
    </dgm:pt>
    <dgm:pt modelId="{A256048F-E70E-44D9-9F1A-BE5FA0D24E6A}" type="sibTrans" cxnId="{0964901B-1995-4E10-8590-976D1E845C88}">
      <dgm:prSet/>
      <dgm:spPr/>
      <dgm:t>
        <a:bodyPr/>
        <a:lstStyle/>
        <a:p>
          <a:endParaRPr lang="is-IS"/>
        </a:p>
      </dgm:t>
    </dgm:pt>
    <dgm:pt modelId="{6A0317E1-FBA2-4915-8ECD-B2CED1752B9C}">
      <dgm:prSet custT="1"/>
      <dgm:spPr/>
      <dgm:t>
        <a:bodyPr/>
        <a:lstStyle/>
        <a:p>
          <a:pPr rtl="0"/>
          <a:r>
            <a:rPr lang="is-IS" sz="1600" dirty="0" smtClean="0">
              <a:solidFill>
                <a:schemeClr val="tx1"/>
              </a:solidFill>
            </a:rPr>
            <a:t>Impact of threat</a:t>
          </a:r>
          <a:endParaRPr lang="is-IS" sz="1600" dirty="0">
            <a:solidFill>
              <a:schemeClr val="tx1"/>
            </a:solidFill>
          </a:endParaRPr>
        </a:p>
      </dgm:t>
    </dgm:pt>
    <dgm:pt modelId="{06151B95-445C-4683-A004-CEEF6A899B99}" type="parTrans" cxnId="{D405696E-CEF4-4DE1-B8F5-0372E0F4C46A}">
      <dgm:prSet/>
      <dgm:spPr/>
      <dgm:t>
        <a:bodyPr/>
        <a:lstStyle/>
        <a:p>
          <a:endParaRPr lang="is-IS"/>
        </a:p>
      </dgm:t>
    </dgm:pt>
    <dgm:pt modelId="{3FD6494A-3376-429C-A2CF-FA07A9282354}" type="sibTrans" cxnId="{D405696E-CEF4-4DE1-B8F5-0372E0F4C46A}">
      <dgm:prSet/>
      <dgm:spPr/>
      <dgm:t>
        <a:bodyPr/>
        <a:lstStyle/>
        <a:p>
          <a:endParaRPr lang="is-IS"/>
        </a:p>
      </dgm:t>
    </dgm:pt>
    <dgm:pt modelId="{E973702F-0E2D-4F2C-B1A8-B01A60E16859}">
      <dgm:prSet custT="1"/>
      <dgm:spPr/>
      <dgm:t>
        <a:bodyPr/>
        <a:lstStyle/>
        <a:p>
          <a:pPr rtl="0"/>
          <a:r>
            <a:rPr lang="en-US" sz="1600" dirty="0" smtClean="0">
              <a:solidFill>
                <a:schemeClr val="tx1"/>
              </a:solidFill>
            </a:rPr>
            <a:t>Vulnerability of the asset</a:t>
          </a:r>
          <a:endParaRPr lang="en-US" sz="1600" dirty="0">
            <a:solidFill>
              <a:schemeClr val="tx1"/>
            </a:solidFill>
          </a:endParaRPr>
        </a:p>
      </dgm:t>
    </dgm:pt>
    <dgm:pt modelId="{543A805E-3675-4AAE-AF72-2ECA9AF7745D}" type="parTrans" cxnId="{F63C9935-7545-4DAA-BFFC-DD1595FB7C96}">
      <dgm:prSet/>
      <dgm:spPr/>
      <dgm:t>
        <a:bodyPr/>
        <a:lstStyle/>
        <a:p>
          <a:endParaRPr lang="is-IS"/>
        </a:p>
      </dgm:t>
    </dgm:pt>
    <dgm:pt modelId="{C37F3AF9-FAC6-4226-B853-5AB6E6D9B257}" type="sibTrans" cxnId="{F63C9935-7545-4DAA-BFFC-DD1595FB7C96}">
      <dgm:prSet/>
      <dgm:spPr/>
      <dgm:t>
        <a:bodyPr/>
        <a:lstStyle/>
        <a:p>
          <a:endParaRPr lang="is-IS"/>
        </a:p>
      </dgm:t>
    </dgm:pt>
    <dgm:pt modelId="{E22F45CF-59B2-455D-9BDA-71043A11F89A}" type="pres">
      <dgm:prSet presAssocID="{0CFD5785-94AC-4F37-BBD5-774717018F11}" presName="Name0" presStyleCnt="0">
        <dgm:presLayoutVars>
          <dgm:chPref val="3"/>
          <dgm:dir val="rev"/>
          <dgm:animLvl val="lvl"/>
          <dgm:resizeHandles/>
        </dgm:presLayoutVars>
      </dgm:prSet>
      <dgm:spPr/>
      <dgm:t>
        <a:bodyPr/>
        <a:lstStyle/>
        <a:p>
          <a:endParaRPr lang="is-IS"/>
        </a:p>
      </dgm:t>
    </dgm:pt>
    <dgm:pt modelId="{65FBE8AB-620D-419B-8EC0-B248A9CA1F6B}" type="pres">
      <dgm:prSet presAssocID="{B4B4C85F-91A9-4F70-B899-03DC41ADAB35}" presName="horFlow" presStyleCnt="0"/>
      <dgm:spPr/>
    </dgm:pt>
    <dgm:pt modelId="{17A17B3F-C941-4318-916C-A9E0C60C643B}" type="pres">
      <dgm:prSet presAssocID="{B4B4C85F-91A9-4F70-B899-03DC41ADAB35}" presName="bigChev" presStyleLbl="node1" presStyleIdx="0" presStyleCnt="5" custLinFactNeighborX="6772" custLinFactNeighborY="-20317"/>
      <dgm:spPr/>
      <dgm:t>
        <a:bodyPr/>
        <a:lstStyle/>
        <a:p>
          <a:endParaRPr lang="is-IS"/>
        </a:p>
      </dgm:t>
    </dgm:pt>
    <dgm:pt modelId="{7D9139EC-6F2D-43C6-A4F9-808847BCA867}" type="pres">
      <dgm:prSet presAssocID="{B4B4C85F-91A9-4F70-B899-03DC41ADAB35}" presName="vSp" presStyleCnt="0"/>
      <dgm:spPr/>
    </dgm:pt>
    <dgm:pt modelId="{2FD5E0B4-2DE9-40C2-AB1A-D2998CAD207E}" type="pres">
      <dgm:prSet presAssocID="{5ED70428-4A79-4D4F-B147-B622192852A2}" presName="horFlow" presStyleCnt="0"/>
      <dgm:spPr/>
    </dgm:pt>
    <dgm:pt modelId="{DF3FEA2D-3E68-441B-AD0E-9A081578F241}" type="pres">
      <dgm:prSet presAssocID="{5ED70428-4A79-4D4F-B147-B622192852A2}" presName="bigChev" presStyleLbl="node1" presStyleIdx="1" presStyleCnt="5"/>
      <dgm:spPr/>
      <dgm:t>
        <a:bodyPr/>
        <a:lstStyle/>
        <a:p>
          <a:endParaRPr lang="is-IS"/>
        </a:p>
      </dgm:t>
    </dgm:pt>
    <dgm:pt modelId="{B1D3391D-74FB-456E-BA65-DCCC97226681}" type="pres">
      <dgm:prSet presAssocID="{5ED70428-4A79-4D4F-B147-B622192852A2}" presName="vSp" presStyleCnt="0"/>
      <dgm:spPr/>
    </dgm:pt>
    <dgm:pt modelId="{D212CFF4-AEC3-4A23-8A96-DD03FEDB31B5}" type="pres">
      <dgm:prSet presAssocID="{6A0317E1-FBA2-4915-8ECD-B2CED1752B9C}" presName="horFlow" presStyleCnt="0"/>
      <dgm:spPr/>
    </dgm:pt>
    <dgm:pt modelId="{0B71B604-A3CC-4A11-909E-B602BC603D70}" type="pres">
      <dgm:prSet presAssocID="{6A0317E1-FBA2-4915-8ECD-B2CED1752B9C}" presName="bigChev" presStyleLbl="node1" presStyleIdx="2" presStyleCnt="5"/>
      <dgm:spPr/>
      <dgm:t>
        <a:bodyPr/>
        <a:lstStyle/>
        <a:p>
          <a:endParaRPr lang="is-IS"/>
        </a:p>
      </dgm:t>
    </dgm:pt>
    <dgm:pt modelId="{9B93E396-5119-4CE6-8FCD-AB2EC8F61270}" type="pres">
      <dgm:prSet presAssocID="{6A0317E1-FBA2-4915-8ECD-B2CED1752B9C}" presName="vSp" presStyleCnt="0"/>
      <dgm:spPr/>
    </dgm:pt>
    <dgm:pt modelId="{725B64DD-ED72-4217-81F9-1CA1B3A65842}" type="pres">
      <dgm:prSet presAssocID="{AE02B60E-6606-4105-A971-406E9185DFBA}" presName="horFlow" presStyleCnt="0"/>
      <dgm:spPr/>
    </dgm:pt>
    <dgm:pt modelId="{FE44C761-351A-4EB6-95CC-CF17D71563AE}" type="pres">
      <dgm:prSet presAssocID="{AE02B60E-6606-4105-A971-406E9185DFBA}" presName="bigChev" presStyleLbl="node1" presStyleIdx="3" presStyleCnt="5"/>
      <dgm:spPr/>
      <dgm:t>
        <a:bodyPr/>
        <a:lstStyle/>
        <a:p>
          <a:endParaRPr lang="is-IS"/>
        </a:p>
      </dgm:t>
    </dgm:pt>
    <dgm:pt modelId="{D84B72D7-4982-45B0-924C-74952AD7A69B}" type="pres">
      <dgm:prSet presAssocID="{AE02B60E-6606-4105-A971-406E9185DFBA}" presName="vSp" presStyleCnt="0"/>
      <dgm:spPr/>
    </dgm:pt>
    <dgm:pt modelId="{541F9560-3181-4EEA-8232-C654CECA451B}" type="pres">
      <dgm:prSet presAssocID="{E973702F-0E2D-4F2C-B1A8-B01A60E16859}" presName="horFlow" presStyleCnt="0"/>
      <dgm:spPr/>
    </dgm:pt>
    <dgm:pt modelId="{EEB127E6-6F38-4147-AC25-E392844D6C1D}" type="pres">
      <dgm:prSet presAssocID="{E973702F-0E2D-4F2C-B1A8-B01A60E16859}" presName="bigChev" presStyleLbl="node1" presStyleIdx="4" presStyleCnt="5"/>
      <dgm:spPr/>
      <dgm:t>
        <a:bodyPr/>
        <a:lstStyle/>
        <a:p>
          <a:endParaRPr lang="is-IS"/>
        </a:p>
      </dgm:t>
    </dgm:pt>
  </dgm:ptLst>
  <dgm:cxnLst>
    <dgm:cxn modelId="{EF1C5E1D-E6E2-43CC-85F1-D5FC5EE7FABA}" type="presOf" srcId="{E973702F-0E2D-4F2C-B1A8-B01A60E16859}" destId="{EEB127E6-6F38-4147-AC25-E392844D6C1D}" srcOrd="0" destOrd="0" presId="urn:microsoft.com/office/officeart/2005/8/layout/lProcess3"/>
    <dgm:cxn modelId="{F22FCEB6-FF41-451C-BABB-0424F06103CA}" type="presOf" srcId="{B4B4C85F-91A9-4F70-B899-03DC41ADAB35}" destId="{17A17B3F-C941-4318-916C-A9E0C60C643B}" srcOrd="0" destOrd="0" presId="urn:microsoft.com/office/officeart/2005/8/layout/lProcess3"/>
    <dgm:cxn modelId="{D405696E-CEF4-4DE1-B8F5-0372E0F4C46A}" srcId="{0CFD5785-94AC-4F37-BBD5-774717018F11}" destId="{6A0317E1-FBA2-4915-8ECD-B2CED1752B9C}" srcOrd="2" destOrd="0" parTransId="{06151B95-445C-4683-A004-CEEF6A899B99}" sibTransId="{3FD6494A-3376-429C-A2CF-FA07A9282354}"/>
    <dgm:cxn modelId="{E6B252E9-8A25-44C8-A96F-D0F424CEF209}" type="presOf" srcId="{AE02B60E-6606-4105-A971-406E9185DFBA}" destId="{FE44C761-351A-4EB6-95CC-CF17D71563AE}" srcOrd="0" destOrd="0" presId="urn:microsoft.com/office/officeart/2005/8/layout/lProcess3"/>
    <dgm:cxn modelId="{F63C9935-7545-4DAA-BFFC-DD1595FB7C96}" srcId="{0CFD5785-94AC-4F37-BBD5-774717018F11}" destId="{E973702F-0E2D-4F2C-B1A8-B01A60E16859}" srcOrd="4" destOrd="0" parTransId="{543A805E-3675-4AAE-AF72-2ECA9AF7745D}" sibTransId="{C37F3AF9-FAC6-4226-B853-5AB6E6D9B257}"/>
    <dgm:cxn modelId="{6E18ECA7-2BEA-4D67-A4CC-8B8BD2A5A603}" srcId="{0CFD5785-94AC-4F37-BBD5-774717018F11}" destId="{AE02B60E-6606-4105-A971-406E9185DFBA}" srcOrd="3" destOrd="0" parTransId="{5428C5E9-F8AF-4359-A369-CA6D836EC634}" sibTransId="{BF88320E-0622-4894-B107-0512185B8B4A}"/>
    <dgm:cxn modelId="{0964901B-1995-4E10-8590-976D1E845C88}" srcId="{0CFD5785-94AC-4F37-BBD5-774717018F11}" destId="{5ED70428-4A79-4D4F-B147-B622192852A2}" srcOrd="1" destOrd="0" parTransId="{7940C9B8-8111-4C1A-BBC3-D27B6F65C8E1}" sibTransId="{A256048F-E70E-44D9-9F1A-BE5FA0D24E6A}"/>
    <dgm:cxn modelId="{08CE4892-C565-429B-8253-A0D30A79D534}" type="presOf" srcId="{5ED70428-4A79-4D4F-B147-B622192852A2}" destId="{DF3FEA2D-3E68-441B-AD0E-9A081578F241}" srcOrd="0" destOrd="0" presId="urn:microsoft.com/office/officeart/2005/8/layout/lProcess3"/>
    <dgm:cxn modelId="{E573A7A4-34EE-4E74-9CBA-6C1543E5BCCF}" type="presOf" srcId="{6A0317E1-FBA2-4915-8ECD-B2CED1752B9C}" destId="{0B71B604-A3CC-4A11-909E-B602BC603D70}" srcOrd="0" destOrd="0" presId="urn:microsoft.com/office/officeart/2005/8/layout/lProcess3"/>
    <dgm:cxn modelId="{7030CAA5-80C9-46C9-8EE7-68A4192CFFBF}" srcId="{0CFD5785-94AC-4F37-BBD5-774717018F11}" destId="{B4B4C85F-91A9-4F70-B899-03DC41ADAB35}" srcOrd="0" destOrd="0" parTransId="{9F8D9B0D-555E-454F-B49D-0CA80DCE1ADD}" sibTransId="{1B158DE1-7AD3-4DB9-9667-E8D28B954A7C}"/>
    <dgm:cxn modelId="{68AACCC7-1A6E-4A25-9711-1443FE805AC7}" type="presOf" srcId="{0CFD5785-94AC-4F37-BBD5-774717018F11}" destId="{E22F45CF-59B2-455D-9BDA-71043A11F89A}" srcOrd="0" destOrd="0" presId="urn:microsoft.com/office/officeart/2005/8/layout/lProcess3"/>
    <dgm:cxn modelId="{6576CCA0-3936-4B9B-92E6-50AD2F942E5C}" type="presParOf" srcId="{E22F45CF-59B2-455D-9BDA-71043A11F89A}" destId="{65FBE8AB-620D-419B-8EC0-B248A9CA1F6B}" srcOrd="0" destOrd="0" presId="urn:microsoft.com/office/officeart/2005/8/layout/lProcess3"/>
    <dgm:cxn modelId="{8B20DB36-9AB4-4864-86A3-10A0A8292121}" type="presParOf" srcId="{65FBE8AB-620D-419B-8EC0-B248A9CA1F6B}" destId="{17A17B3F-C941-4318-916C-A9E0C60C643B}" srcOrd="0" destOrd="0" presId="urn:microsoft.com/office/officeart/2005/8/layout/lProcess3"/>
    <dgm:cxn modelId="{CADD65A7-B9D4-4683-BE76-EA860E00454B}" type="presParOf" srcId="{E22F45CF-59B2-455D-9BDA-71043A11F89A}" destId="{7D9139EC-6F2D-43C6-A4F9-808847BCA867}" srcOrd="1" destOrd="0" presId="urn:microsoft.com/office/officeart/2005/8/layout/lProcess3"/>
    <dgm:cxn modelId="{1944379F-3654-4AD1-9C24-EFA57CD19B4D}" type="presParOf" srcId="{E22F45CF-59B2-455D-9BDA-71043A11F89A}" destId="{2FD5E0B4-2DE9-40C2-AB1A-D2998CAD207E}" srcOrd="2" destOrd="0" presId="urn:microsoft.com/office/officeart/2005/8/layout/lProcess3"/>
    <dgm:cxn modelId="{2670CA13-ED62-46E4-A84F-422B135FD5CF}" type="presParOf" srcId="{2FD5E0B4-2DE9-40C2-AB1A-D2998CAD207E}" destId="{DF3FEA2D-3E68-441B-AD0E-9A081578F241}" srcOrd="0" destOrd="0" presId="urn:microsoft.com/office/officeart/2005/8/layout/lProcess3"/>
    <dgm:cxn modelId="{502EB72C-DE32-4E29-A8F0-B32B8EE9A450}" type="presParOf" srcId="{E22F45CF-59B2-455D-9BDA-71043A11F89A}" destId="{B1D3391D-74FB-456E-BA65-DCCC97226681}" srcOrd="3" destOrd="0" presId="urn:microsoft.com/office/officeart/2005/8/layout/lProcess3"/>
    <dgm:cxn modelId="{F7EA2F5A-25F2-40EC-B2C7-2797B3AD8FA3}" type="presParOf" srcId="{E22F45CF-59B2-455D-9BDA-71043A11F89A}" destId="{D212CFF4-AEC3-4A23-8A96-DD03FEDB31B5}" srcOrd="4" destOrd="0" presId="urn:microsoft.com/office/officeart/2005/8/layout/lProcess3"/>
    <dgm:cxn modelId="{711B99FE-6C32-47AB-93A3-28C9CD0C8CD8}" type="presParOf" srcId="{D212CFF4-AEC3-4A23-8A96-DD03FEDB31B5}" destId="{0B71B604-A3CC-4A11-909E-B602BC603D70}" srcOrd="0" destOrd="0" presId="urn:microsoft.com/office/officeart/2005/8/layout/lProcess3"/>
    <dgm:cxn modelId="{23E5207E-60D4-4099-B8D9-104835E0FEEE}" type="presParOf" srcId="{E22F45CF-59B2-455D-9BDA-71043A11F89A}" destId="{9B93E396-5119-4CE6-8FCD-AB2EC8F61270}" srcOrd="5" destOrd="0" presId="urn:microsoft.com/office/officeart/2005/8/layout/lProcess3"/>
    <dgm:cxn modelId="{6F133991-5960-49FE-8D9E-62415C5B0400}" type="presParOf" srcId="{E22F45CF-59B2-455D-9BDA-71043A11F89A}" destId="{725B64DD-ED72-4217-81F9-1CA1B3A65842}" srcOrd="6" destOrd="0" presId="urn:microsoft.com/office/officeart/2005/8/layout/lProcess3"/>
    <dgm:cxn modelId="{F4F18096-E7C7-4C50-8095-A5319FFDA6BE}" type="presParOf" srcId="{725B64DD-ED72-4217-81F9-1CA1B3A65842}" destId="{FE44C761-351A-4EB6-95CC-CF17D71563AE}" srcOrd="0" destOrd="0" presId="urn:microsoft.com/office/officeart/2005/8/layout/lProcess3"/>
    <dgm:cxn modelId="{7F4D5C25-BC4E-4219-8AB9-CEB01A621CF5}" type="presParOf" srcId="{E22F45CF-59B2-455D-9BDA-71043A11F89A}" destId="{D84B72D7-4982-45B0-924C-74952AD7A69B}" srcOrd="7" destOrd="0" presId="urn:microsoft.com/office/officeart/2005/8/layout/lProcess3"/>
    <dgm:cxn modelId="{5E89BB6C-3946-4A1D-A48A-162EB9DC7840}" type="presParOf" srcId="{E22F45CF-59B2-455D-9BDA-71043A11F89A}" destId="{541F9560-3181-4EEA-8232-C654CECA451B}" srcOrd="8" destOrd="0" presId="urn:microsoft.com/office/officeart/2005/8/layout/lProcess3"/>
    <dgm:cxn modelId="{150D1440-F160-402F-94AF-0702940CF473}" type="presParOf" srcId="{541F9560-3181-4EEA-8232-C654CECA451B}" destId="{EEB127E6-6F38-4147-AC25-E392844D6C1D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xmlns="" relId="rId10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CFD5785-94AC-4F37-BBD5-774717018F11}" type="doc">
      <dgm:prSet loTypeId="urn:microsoft.com/office/officeart/2005/8/layout/lProcess3" loCatId="process" qsTypeId="urn:microsoft.com/office/officeart/2005/8/quickstyle/3d5" qsCatId="3D" csTypeId="urn:microsoft.com/office/officeart/2005/8/colors/accent1_4" csCatId="accent1" phldr="1"/>
      <dgm:spPr/>
      <dgm:t>
        <a:bodyPr/>
        <a:lstStyle/>
        <a:p>
          <a:endParaRPr lang="is-IS"/>
        </a:p>
      </dgm:t>
    </dgm:pt>
    <dgm:pt modelId="{B4B4C85F-91A9-4F70-B899-03DC41ADAB35}">
      <dgm:prSet custT="1"/>
      <dgm:spPr/>
      <dgm:t>
        <a:bodyPr/>
        <a:lstStyle/>
        <a:p>
          <a:pPr rtl="0"/>
          <a:r>
            <a:rPr lang="is-IS" sz="1600" dirty="0" smtClean="0">
              <a:solidFill>
                <a:schemeClr val="tx1"/>
              </a:solidFill>
            </a:rPr>
            <a:t>Base security</a:t>
          </a:r>
        </a:p>
      </dgm:t>
    </dgm:pt>
    <dgm:pt modelId="{9F8D9B0D-555E-454F-B49D-0CA80DCE1ADD}" type="parTrans" cxnId="{7030CAA5-80C9-46C9-8EE7-68A4192CFFBF}">
      <dgm:prSet/>
      <dgm:spPr/>
      <dgm:t>
        <a:bodyPr/>
        <a:lstStyle/>
        <a:p>
          <a:endParaRPr lang="is-IS"/>
        </a:p>
      </dgm:t>
    </dgm:pt>
    <dgm:pt modelId="{1B158DE1-7AD3-4DB9-9667-E8D28B954A7C}" type="sibTrans" cxnId="{7030CAA5-80C9-46C9-8EE7-68A4192CFFBF}">
      <dgm:prSet/>
      <dgm:spPr/>
      <dgm:t>
        <a:bodyPr/>
        <a:lstStyle/>
        <a:p>
          <a:endParaRPr lang="is-IS"/>
        </a:p>
      </dgm:t>
    </dgm:pt>
    <dgm:pt modelId="{AE02B60E-6606-4105-A971-406E9185DFBA}">
      <dgm:prSet custT="1"/>
      <dgm:spPr/>
      <dgm:t>
        <a:bodyPr/>
        <a:lstStyle/>
        <a:p>
          <a:pPr rtl="0"/>
          <a:r>
            <a:rPr lang="en-US" sz="1600" dirty="0" smtClean="0">
              <a:solidFill>
                <a:schemeClr val="tx1"/>
              </a:solidFill>
            </a:rPr>
            <a:t>And to the individual risk</a:t>
          </a:r>
          <a:endParaRPr lang="en-US" sz="1600" dirty="0">
            <a:solidFill>
              <a:schemeClr val="tx1"/>
            </a:solidFill>
          </a:endParaRPr>
        </a:p>
      </dgm:t>
    </dgm:pt>
    <dgm:pt modelId="{5428C5E9-F8AF-4359-A369-CA6D836EC634}" type="parTrans" cxnId="{6E18ECA7-2BEA-4D67-A4CC-8B8BD2A5A603}">
      <dgm:prSet/>
      <dgm:spPr/>
      <dgm:t>
        <a:bodyPr/>
        <a:lstStyle/>
        <a:p>
          <a:endParaRPr lang="is-IS"/>
        </a:p>
      </dgm:t>
    </dgm:pt>
    <dgm:pt modelId="{BF88320E-0622-4894-B107-0512185B8B4A}" type="sibTrans" cxnId="{6E18ECA7-2BEA-4D67-A4CC-8B8BD2A5A603}">
      <dgm:prSet/>
      <dgm:spPr/>
      <dgm:t>
        <a:bodyPr/>
        <a:lstStyle/>
        <a:p>
          <a:endParaRPr lang="is-IS"/>
        </a:p>
      </dgm:t>
    </dgm:pt>
    <dgm:pt modelId="{5ED70428-4A79-4D4F-B147-B622192852A2}">
      <dgm:prSet custT="1"/>
      <dgm:spPr/>
      <dgm:t>
        <a:bodyPr/>
        <a:lstStyle/>
        <a:p>
          <a:pPr rtl="0"/>
          <a:r>
            <a:rPr lang="is-IS" sz="1600" dirty="0" smtClean="0">
              <a:solidFill>
                <a:schemeClr val="tx1"/>
              </a:solidFill>
            </a:rPr>
            <a:t>For the business entity</a:t>
          </a:r>
        </a:p>
      </dgm:t>
    </dgm:pt>
    <dgm:pt modelId="{7940C9B8-8111-4C1A-BBC3-D27B6F65C8E1}" type="parTrans" cxnId="{0964901B-1995-4E10-8590-976D1E845C88}">
      <dgm:prSet/>
      <dgm:spPr/>
      <dgm:t>
        <a:bodyPr/>
        <a:lstStyle/>
        <a:p>
          <a:endParaRPr lang="is-IS"/>
        </a:p>
      </dgm:t>
    </dgm:pt>
    <dgm:pt modelId="{A256048F-E70E-44D9-9F1A-BE5FA0D24E6A}" type="sibTrans" cxnId="{0964901B-1995-4E10-8590-976D1E845C88}">
      <dgm:prSet/>
      <dgm:spPr/>
      <dgm:t>
        <a:bodyPr/>
        <a:lstStyle/>
        <a:p>
          <a:endParaRPr lang="is-IS"/>
        </a:p>
      </dgm:t>
    </dgm:pt>
    <dgm:pt modelId="{6A0317E1-FBA2-4915-8ECD-B2CED1752B9C}">
      <dgm:prSet custT="1"/>
      <dgm:spPr/>
      <dgm:t>
        <a:bodyPr/>
        <a:lstStyle/>
        <a:p>
          <a:pPr rtl="0"/>
          <a:r>
            <a:rPr lang="is-IS" sz="1600" dirty="0" smtClean="0">
              <a:solidFill>
                <a:schemeClr val="tx1"/>
              </a:solidFill>
            </a:rPr>
            <a:t>Down to each asset</a:t>
          </a:r>
          <a:endParaRPr lang="is-IS" sz="1600" dirty="0">
            <a:solidFill>
              <a:schemeClr val="tx1"/>
            </a:solidFill>
          </a:endParaRPr>
        </a:p>
      </dgm:t>
    </dgm:pt>
    <dgm:pt modelId="{06151B95-445C-4683-A004-CEEF6A899B99}" type="parTrans" cxnId="{D405696E-CEF4-4DE1-B8F5-0372E0F4C46A}">
      <dgm:prSet/>
      <dgm:spPr/>
      <dgm:t>
        <a:bodyPr/>
        <a:lstStyle/>
        <a:p>
          <a:endParaRPr lang="is-IS"/>
        </a:p>
      </dgm:t>
    </dgm:pt>
    <dgm:pt modelId="{3FD6494A-3376-429C-A2CF-FA07A9282354}" type="sibTrans" cxnId="{D405696E-CEF4-4DE1-B8F5-0372E0F4C46A}">
      <dgm:prSet/>
      <dgm:spPr/>
      <dgm:t>
        <a:bodyPr/>
        <a:lstStyle/>
        <a:p>
          <a:endParaRPr lang="is-IS"/>
        </a:p>
      </dgm:t>
    </dgm:pt>
    <dgm:pt modelId="{E22F45CF-59B2-455D-9BDA-71043A11F89A}" type="pres">
      <dgm:prSet presAssocID="{0CFD5785-94AC-4F37-BBD5-774717018F11}" presName="Name0" presStyleCnt="0">
        <dgm:presLayoutVars>
          <dgm:chPref val="3"/>
          <dgm:dir val="rev"/>
          <dgm:animLvl val="lvl"/>
          <dgm:resizeHandles/>
        </dgm:presLayoutVars>
      </dgm:prSet>
      <dgm:spPr/>
      <dgm:t>
        <a:bodyPr/>
        <a:lstStyle/>
        <a:p>
          <a:endParaRPr lang="is-IS"/>
        </a:p>
      </dgm:t>
    </dgm:pt>
    <dgm:pt modelId="{65FBE8AB-620D-419B-8EC0-B248A9CA1F6B}" type="pres">
      <dgm:prSet presAssocID="{B4B4C85F-91A9-4F70-B899-03DC41ADAB35}" presName="horFlow" presStyleCnt="0"/>
      <dgm:spPr/>
    </dgm:pt>
    <dgm:pt modelId="{17A17B3F-C941-4318-916C-A9E0C60C643B}" type="pres">
      <dgm:prSet presAssocID="{B4B4C85F-91A9-4F70-B899-03DC41ADAB35}" presName="bigChev" presStyleLbl="node1" presStyleIdx="0" presStyleCnt="4" custLinFactNeighborX="14991" custLinFactNeighborY="-111"/>
      <dgm:spPr/>
      <dgm:t>
        <a:bodyPr/>
        <a:lstStyle/>
        <a:p>
          <a:endParaRPr lang="is-IS"/>
        </a:p>
      </dgm:t>
    </dgm:pt>
    <dgm:pt modelId="{7D9139EC-6F2D-43C6-A4F9-808847BCA867}" type="pres">
      <dgm:prSet presAssocID="{B4B4C85F-91A9-4F70-B899-03DC41ADAB35}" presName="vSp" presStyleCnt="0"/>
      <dgm:spPr/>
    </dgm:pt>
    <dgm:pt modelId="{2FD5E0B4-2DE9-40C2-AB1A-D2998CAD207E}" type="pres">
      <dgm:prSet presAssocID="{5ED70428-4A79-4D4F-B147-B622192852A2}" presName="horFlow" presStyleCnt="0"/>
      <dgm:spPr/>
    </dgm:pt>
    <dgm:pt modelId="{DF3FEA2D-3E68-441B-AD0E-9A081578F241}" type="pres">
      <dgm:prSet presAssocID="{5ED70428-4A79-4D4F-B147-B622192852A2}" presName="bigChev" presStyleLbl="node1" presStyleIdx="1" presStyleCnt="4" custLinFactNeighborX="18411"/>
      <dgm:spPr/>
      <dgm:t>
        <a:bodyPr/>
        <a:lstStyle/>
        <a:p>
          <a:endParaRPr lang="is-IS"/>
        </a:p>
      </dgm:t>
    </dgm:pt>
    <dgm:pt modelId="{B1D3391D-74FB-456E-BA65-DCCC97226681}" type="pres">
      <dgm:prSet presAssocID="{5ED70428-4A79-4D4F-B147-B622192852A2}" presName="vSp" presStyleCnt="0"/>
      <dgm:spPr/>
    </dgm:pt>
    <dgm:pt modelId="{D212CFF4-AEC3-4A23-8A96-DD03FEDB31B5}" type="pres">
      <dgm:prSet presAssocID="{6A0317E1-FBA2-4915-8ECD-B2CED1752B9C}" presName="horFlow" presStyleCnt="0"/>
      <dgm:spPr/>
    </dgm:pt>
    <dgm:pt modelId="{0B71B604-A3CC-4A11-909E-B602BC603D70}" type="pres">
      <dgm:prSet presAssocID="{6A0317E1-FBA2-4915-8ECD-B2CED1752B9C}" presName="bigChev" presStyleLbl="node1" presStyleIdx="2" presStyleCnt="4" custLinFactNeighborX="18411"/>
      <dgm:spPr/>
      <dgm:t>
        <a:bodyPr/>
        <a:lstStyle/>
        <a:p>
          <a:endParaRPr lang="is-IS"/>
        </a:p>
      </dgm:t>
    </dgm:pt>
    <dgm:pt modelId="{9B93E396-5119-4CE6-8FCD-AB2EC8F61270}" type="pres">
      <dgm:prSet presAssocID="{6A0317E1-FBA2-4915-8ECD-B2CED1752B9C}" presName="vSp" presStyleCnt="0"/>
      <dgm:spPr/>
    </dgm:pt>
    <dgm:pt modelId="{725B64DD-ED72-4217-81F9-1CA1B3A65842}" type="pres">
      <dgm:prSet presAssocID="{AE02B60E-6606-4105-A971-406E9185DFBA}" presName="horFlow" presStyleCnt="0"/>
      <dgm:spPr/>
    </dgm:pt>
    <dgm:pt modelId="{FE44C761-351A-4EB6-95CC-CF17D71563AE}" type="pres">
      <dgm:prSet presAssocID="{AE02B60E-6606-4105-A971-406E9185DFBA}" presName="bigChev" presStyleLbl="node1" presStyleIdx="3" presStyleCnt="4" custLinFactNeighborX="18411"/>
      <dgm:spPr/>
      <dgm:t>
        <a:bodyPr/>
        <a:lstStyle/>
        <a:p>
          <a:endParaRPr lang="is-IS"/>
        </a:p>
      </dgm:t>
    </dgm:pt>
  </dgm:ptLst>
  <dgm:cxnLst>
    <dgm:cxn modelId="{D405696E-CEF4-4DE1-B8F5-0372E0F4C46A}" srcId="{0CFD5785-94AC-4F37-BBD5-774717018F11}" destId="{6A0317E1-FBA2-4915-8ECD-B2CED1752B9C}" srcOrd="2" destOrd="0" parTransId="{06151B95-445C-4683-A004-CEEF6A899B99}" sibTransId="{3FD6494A-3376-429C-A2CF-FA07A9282354}"/>
    <dgm:cxn modelId="{F8BA6BAE-8060-4690-9626-F1915F391025}" type="presOf" srcId="{B4B4C85F-91A9-4F70-B899-03DC41ADAB35}" destId="{17A17B3F-C941-4318-916C-A9E0C60C643B}" srcOrd="0" destOrd="0" presId="urn:microsoft.com/office/officeart/2005/8/layout/lProcess3"/>
    <dgm:cxn modelId="{F493E104-D7EC-4ACF-A324-C14BFC6D4DC3}" type="presOf" srcId="{5ED70428-4A79-4D4F-B147-B622192852A2}" destId="{DF3FEA2D-3E68-441B-AD0E-9A081578F241}" srcOrd="0" destOrd="0" presId="urn:microsoft.com/office/officeart/2005/8/layout/lProcess3"/>
    <dgm:cxn modelId="{90AA120E-9123-4EBA-82F5-7A057C18B83E}" type="presOf" srcId="{6A0317E1-FBA2-4915-8ECD-B2CED1752B9C}" destId="{0B71B604-A3CC-4A11-909E-B602BC603D70}" srcOrd="0" destOrd="0" presId="urn:microsoft.com/office/officeart/2005/8/layout/lProcess3"/>
    <dgm:cxn modelId="{6E18ECA7-2BEA-4D67-A4CC-8B8BD2A5A603}" srcId="{0CFD5785-94AC-4F37-BBD5-774717018F11}" destId="{AE02B60E-6606-4105-A971-406E9185DFBA}" srcOrd="3" destOrd="0" parTransId="{5428C5E9-F8AF-4359-A369-CA6D836EC634}" sibTransId="{BF88320E-0622-4894-B107-0512185B8B4A}"/>
    <dgm:cxn modelId="{0964901B-1995-4E10-8590-976D1E845C88}" srcId="{0CFD5785-94AC-4F37-BBD5-774717018F11}" destId="{5ED70428-4A79-4D4F-B147-B622192852A2}" srcOrd="1" destOrd="0" parTransId="{7940C9B8-8111-4C1A-BBC3-D27B6F65C8E1}" sibTransId="{A256048F-E70E-44D9-9F1A-BE5FA0D24E6A}"/>
    <dgm:cxn modelId="{3D8A182F-CE27-446B-945B-297C969B9CB9}" type="presOf" srcId="{0CFD5785-94AC-4F37-BBD5-774717018F11}" destId="{E22F45CF-59B2-455D-9BDA-71043A11F89A}" srcOrd="0" destOrd="0" presId="urn:microsoft.com/office/officeart/2005/8/layout/lProcess3"/>
    <dgm:cxn modelId="{7030CAA5-80C9-46C9-8EE7-68A4192CFFBF}" srcId="{0CFD5785-94AC-4F37-BBD5-774717018F11}" destId="{B4B4C85F-91A9-4F70-B899-03DC41ADAB35}" srcOrd="0" destOrd="0" parTransId="{9F8D9B0D-555E-454F-B49D-0CA80DCE1ADD}" sibTransId="{1B158DE1-7AD3-4DB9-9667-E8D28B954A7C}"/>
    <dgm:cxn modelId="{F423A3F0-67CB-4C1E-877E-C4C89D8BD916}" type="presOf" srcId="{AE02B60E-6606-4105-A971-406E9185DFBA}" destId="{FE44C761-351A-4EB6-95CC-CF17D71563AE}" srcOrd="0" destOrd="0" presId="urn:microsoft.com/office/officeart/2005/8/layout/lProcess3"/>
    <dgm:cxn modelId="{2D9CE21E-FED6-49D3-BE27-1CE5AC63BAE1}" type="presParOf" srcId="{E22F45CF-59B2-455D-9BDA-71043A11F89A}" destId="{65FBE8AB-620D-419B-8EC0-B248A9CA1F6B}" srcOrd="0" destOrd="0" presId="urn:microsoft.com/office/officeart/2005/8/layout/lProcess3"/>
    <dgm:cxn modelId="{300B459E-ABD0-4CA5-85F4-EDF3396409F8}" type="presParOf" srcId="{65FBE8AB-620D-419B-8EC0-B248A9CA1F6B}" destId="{17A17B3F-C941-4318-916C-A9E0C60C643B}" srcOrd="0" destOrd="0" presId="urn:microsoft.com/office/officeart/2005/8/layout/lProcess3"/>
    <dgm:cxn modelId="{35112DD7-C754-4B2A-8D54-51AA3AF9D3A0}" type="presParOf" srcId="{E22F45CF-59B2-455D-9BDA-71043A11F89A}" destId="{7D9139EC-6F2D-43C6-A4F9-808847BCA867}" srcOrd="1" destOrd="0" presId="urn:microsoft.com/office/officeart/2005/8/layout/lProcess3"/>
    <dgm:cxn modelId="{32DFBB26-863E-4D5C-83D8-D1A0F8847752}" type="presParOf" srcId="{E22F45CF-59B2-455D-9BDA-71043A11F89A}" destId="{2FD5E0B4-2DE9-40C2-AB1A-D2998CAD207E}" srcOrd="2" destOrd="0" presId="urn:microsoft.com/office/officeart/2005/8/layout/lProcess3"/>
    <dgm:cxn modelId="{3E4BD57A-034A-4E62-9A92-290459CA7C53}" type="presParOf" srcId="{2FD5E0B4-2DE9-40C2-AB1A-D2998CAD207E}" destId="{DF3FEA2D-3E68-441B-AD0E-9A081578F241}" srcOrd="0" destOrd="0" presId="urn:microsoft.com/office/officeart/2005/8/layout/lProcess3"/>
    <dgm:cxn modelId="{958CC09B-45B9-4BAD-90AB-9166C1EC9013}" type="presParOf" srcId="{E22F45CF-59B2-455D-9BDA-71043A11F89A}" destId="{B1D3391D-74FB-456E-BA65-DCCC97226681}" srcOrd="3" destOrd="0" presId="urn:microsoft.com/office/officeart/2005/8/layout/lProcess3"/>
    <dgm:cxn modelId="{725CDE46-1905-473F-9DF0-62EC676F8CF9}" type="presParOf" srcId="{E22F45CF-59B2-455D-9BDA-71043A11F89A}" destId="{D212CFF4-AEC3-4A23-8A96-DD03FEDB31B5}" srcOrd="4" destOrd="0" presId="urn:microsoft.com/office/officeart/2005/8/layout/lProcess3"/>
    <dgm:cxn modelId="{29CDB843-81F9-4816-8768-6F3C6DEFD57F}" type="presParOf" srcId="{D212CFF4-AEC3-4A23-8A96-DD03FEDB31B5}" destId="{0B71B604-A3CC-4A11-909E-B602BC603D70}" srcOrd="0" destOrd="0" presId="urn:microsoft.com/office/officeart/2005/8/layout/lProcess3"/>
    <dgm:cxn modelId="{8ADF30FA-D50A-4067-853E-9B4B95C42A1E}" type="presParOf" srcId="{E22F45CF-59B2-455D-9BDA-71043A11F89A}" destId="{9B93E396-5119-4CE6-8FCD-AB2EC8F61270}" srcOrd="5" destOrd="0" presId="urn:microsoft.com/office/officeart/2005/8/layout/lProcess3"/>
    <dgm:cxn modelId="{8AEC6CC8-3911-4C11-AAE4-475AC42475EF}" type="presParOf" srcId="{E22F45CF-59B2-455D-9BDA-71043A11F89A}" destId="{725B64DD-ED72-4217-81F9-1CA1B3A65842}" srcOrd="6" destOrd="0" presId="urn:microsoft.com/office/officeart/2005/8/layout/lProcess3"/>
    <dgm:cxn modelId="{825DB8A3-FD00-44B8-A69D-D3B7B06DFDE5}" type="presParOf" srcId="{725B64DD-ED72-4217-81F9-1CA1B3A65842}" destId="{FE44C761-351A-4EB6-95CC-CF17D71563AE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CFD5785-94AC-4F37-BBD5-774717018F11}" type="doc">
      <dgm:prSet loTypeId="urn:microsoft.com/office/officeart/2005/8/layout/lProcess3" loCatId="process" qsTypeId="urn:microsoft.com/office/officeart/2005/8/quickstyle/3d5" qsCatId="3D" csTypeId="urn:microsoft.com/office/officeart/2005/8/colors/accent1_4" csCatId="accent1" phldr="1"/>
      <dgm:spPr/>
      <dgm:t>
        <a:bodyPr/>
        <a:lstStyle/>
        <a:p>
          <a:endParaRPr lang="is-IS"/>
        </a:p>
      </dgm:t>
    </dgm:pt>
    <dgm:pt modelId="{B4B4C85F-91A9-4F70-B899-03DC41ADAB35}">
      <dgm:prSet custT="1"/>
      <dgm:spPr/>
      <dgm:t>
        <a:bodyPr/>
        <a:lstStyle/>
        <a:p>
          <a:pPr rtl="0"/>
          <a:r>
            <a:rPr lang="is-IS" sz="1100" dirty="0" smtClean="0">
              <a:solidFill>
                <a:schemeClr val="tx1"/>
              </a:solidFill>
            </a:rPr>
            <a:t>Not Implemented</a:t>
          </a:r>
          <a:endParaRPr lang="is-IS" sz="1100" dirty="0">
            <a:solidFill>
              <a:schemeClr val="tx1"/>
            </a:solidFill>
          </a:endParaRPr>
        </a:p>
      </dgm:t>
    </dgm:pt>
    <dgm:pt modelId="{9F8D9B0D-555E-454F-B49D-0CA80DCE1ADD}" type="parTrans" cxnId="{7030CAA5-80C9-46C9-8EE7-68A4192CFFBF}">
      <dgm:prSet/>
      <dgm:spPr/>
      <dgm:t>
        <a:bodyPr/>
        <a:lstStyle/>
        <a:p>
          <a:endParaRPr lang="is-IS" sz="1200"/>
        </a:p>
      </dgm:t>
    </dgm:pt>
    <dgm:pt modelId="{1B158DE1-7AD3-4DB9-9667-E8D28B954A7C}" type="sibTrans" cxnId="{7030CAA5-80C9-46C9-8EE7-68A4192CFFBF}">
      <dgm:prSet/>
      <dgm:spPr/>
      <dgm:t>
        <a:bodyPr/>
        <a:lstStyle/>
        <a:p>
          <a:endParaRPr lang="is-IS" sz="1200"/>
        </a:p>
      </dgm:t>
    </dgm:pt>
    <dgm:pt modelId="{AE02B60E-6606-4105-A971-406E9185DFBA}">
      <dgm:prSet custT="1"/>
      <dgm:spPr/>
      <dgm:t>
        <a:bodyPr/>
        <a:lstStyle/>
        <a:p>
          <a:pPr rtl="0"/>
          <a:r>
            <a:rPr lang="en-US" sz="1100" dirty="0" smtClean="0">
              <a:solidFill>
                <a:schemeClr val="tx1"/>
              </a:solidFill>
            </a:rPr>
            <a:t>Future Control</a:t>
          </a:r>
          <a:endParaRPr lang="en-US" sz="1100" dirty="0">
            <a:solidFill>
              <a:schemeClr val="tx1"/>
            </a:solidFill>
          </a:endParaRPr>
        </a:p>
      </dgm:t>
    </dgm:pt>
    <dgm:pt modelId="{5428C5E9-F8AF-4359-A369-CA6D836EC634}" type="parTrans" cxnId="{6E18ECA7-2BEA-4D67-A4CC-8B8BD2A5A603}">
      <dgm:prSet/>
      <dgm:spPr/>
      <dgm:t>
        <a:bodyPr/>
        <a:lstStyle/>
        <a:p>
          <a:endParaRPr lang="is-IS" sz="1200"/>
        </a:p>
      </dgm:t>
    </dgm:pt>
    <dgm:pt modelId="{BF88320E-0622-4894-B107-0512185B8B4A}" type="sibTrans" cxnId="{6E18ECA7-2BEA-4D67-A4CC-8B8BD2A5A603}">
      <dgm:prSet/>
      <dgm:spPr/>
      <dgm:t>
        <a:bodyPr/>
        <a:lstStyle/>
        <a:p>
          <a:endParaRPr lang="is-IS" sz="1200"/>
        </a:p>
      </dgm:t>
    </dgm:pt>
    <dgm:pt modelId="{5ED70428-4A79-4D4F-B147-B622192852A2}">
      <dgm:prSet custT="1"/>
      <dgm:spPr/>
      <dgm:t>
        <a:bodyPr/>
        <a:lstStyle/>
        <a:p>
          <a:pPr rtl="0"/>
          <a:r>
            <a:rPr lang="is-IS" sz="1100" dirty="0" smtClean="0">
              <a:solidFill>
                <a:schemeClr val="tx1"/>
              </a:solidFill>
            </a:rPr>
            <a:t>Partially Implemented</a:t>
          </a:r>
          <a:endParaRPr lang="is-IS" sz="1100" dirty="0">
            <a:solidFill>
              <a:schemeClr val="tx1"/>
            </a:solidFill>
          </a:endParaRPr>
        </a:p>
      </dgm:t>
    </dgm:pt>
    <dgm:pt modelId="{7940C9B8-8111-4C1A-BBC3-D27B6F65C8E1}" type="parTrans" cxnId="{0964901B-1995-4E10-8590-976D1E845C88}">
      <dgm:prSet/>
      <dgm:spPr/>
      <dgm:t>
        <a:bodyPr/>
        <a:lstStyle/>
        <a:p>
          <a:endParaRPr lang="is-IS" sz="1200"/>
        </a:p>
      </dgm:t>
    </dgm:pt>
    <dgm:pt modelId="{A256048F-E70E-44D9-9F1A-BE5FA0D24E6A}" type="sibTrans" cxnId="{0964901B-1995-4E10-8590-976D1E845C88}">
      <dgm:prSet/>
      <dgm:spPr/>
      <dgm:t>
        <a:bodyPr/>
        <a:lstStyle/>
        <a:p>
          <a:endParaRPr lang="is-IS" sz="1200"/>
        </a:p>
      </dgm:t>
    </dgm:pt>
    <dgm:pt modelId="{6A0317E1-FBA2-4915-8ECD-B2CED1752B9C}">
      <dgm:prSet custT="1"/>
      <dgm:spPr/>
      <dgm:t>
        <a:bodyPr/>
        <a:lstStyle/>
        <a:p>
          <a:pPr rtl="0"/>
          <a:r>
            <a:rPr lang="is-IS" sz="1100" dirty="0" smtClean="0">
              <a:solidFill>
                <a:schemeClr val="tx1"/>
              </a:solidFill>
            </a:rPr>
            <a:t>Implemented</a:t>
          </a:r>
          <a:endParaRPr lang="is-IS" sz="1100" dirty="0">
            <a:solidFill>
              <a:schemeClr val="tx1"/>
            </a:solidFill>
          </a:endParaRPr>
        </a:p>
      </dgm:t>
    </dgm:pt>
    <dgm:pt modelId="{06151B95-445C-4683-A004-CEEF6A899B99}" type="parTrans" cxnId="{D405696E-CEF4-4DE1-B8F5-0372E0F4C46A}">
      <dgm:prSet/>
      <dgm:spPr/>
      <dgm:t>
        <a:bodyPr/>
        <a:lstStyle/>
        <a:p>
          <a:endParaRPr lang="is-IS" sz="1200"/>
        </a:p>
      </dgm:t>
    </dgm:pt>
    <dgm:pt modelId="{3FD6494A-3376-429C-A2CF-FA07A9282354}" type="sibTrans" cxnId="{D405696E-CEF4-4DE1-B8F5-0372E0F4C46A}">
      <dgm:prSet/>
      <dgm:spPr/>
      <dgm:t>
        <a:bodyPr/>
        <a:lstStyle/>
        <a:p>
          <a:endParaRPr lang="is-IS" sz="1200"/>
        </a:p>
      </dgm:t>
    </dgm:pt>
    <dgm:pt modelId="{E973702F-0E2D-4F2C-B1A8-B01A60E16859}">
      <dgm:prSet custT="1"/>
      <dgm:spPr/>
      <dgm:t>
        <a:bodyPr/>
        <a:lstStyle/>
        <a:p>
          <a:pPr rtl="0"/>
          <a:r>
            <a:rPr lang="en-US" sz="1100" dirty="0" smtClean="0">
              <a:solidFill>
                <a:schemeClr val="tx1"/>
              </a:solidFill>
            </a:rPr>
            <a:t>Not Applicable</a:t>
          </a:r>
          <a:endParaRPr lang="en-US" sz="1100" dirty="0">
            <a:solidFill>
              <a:schemeClr val="tx1"/>
            </a:solidFill>
          </a:endParaRPr>
        </a:p>
      </dgm:t>
    </dgm:pt>
    <dgm:pt modelId="{543A805E-3675-4AAE-AF72-2ECA9AF7745D}" type="parTrans" cxnId="{F63C9935-7545-4DAA-BFFC-DD1595FB7C96}">
      <dgm:prSet/>
      <dgm:spPr/>
      <dgm:t>
        <a:bodyPr/>
        <a:lstStyle/>
        <a:p>
          <a:endParaRPr lang="is-IS" sz="1200"/>
        </a:p>
      </dgm:t>
    </dgm:pt>
    <dgm:pt modelId="{C37F3AF9-FAC6-4226-B853-5AB6E6D9B257}" type="sibTrans" cxnId="{F63C9935-7545-4DAA-BFFC-DD1595FB7C96}">
      <dgm:prSet/>
      <dgm:spPr/>
      <dgm:t>
        <a:bodyPr/>
        <a:lstStyle/>
        <a:p>
          <a:endParaRPr lang="is-IS" sz="1200"/>
        </a:p>
      </dgm:t>
    </dgm:pt>
    <dgm:pt modelId="{E22F45CF-59B2-455D-9BDA-71043A11F89A}" type="pres">
      <dgm:prSet presAssocID="{0CFD5785-94AC-4F37-BBD5-774717018F11}" presName="Name0" presStyleCnt="0">
        <dgm:presLayoutVars>
          <dgm:chPref val="3"/>
          <dgm:dir val="rev"/>
          <dgm:animLvl val="lvl"/>
          <dgm:resizeHandles/>
        </dgm:presLayoutVars>
      </dgm:prSet>
      <dgm:spPr/>
      <dgm:t>
        <a:bodyPr/>
        <a:lstStyle/>
        <a:p>
          <a:endParaRPr lang="is-IS"/>
        </a:p>
      </dgm:t>
    </dgm:pt>
    <dgm:pt modelId="{65FBE8AB-620D-419B-8EC0-B248A9CA1F6B}" type="pres">
      <dgm:prSet presAssocID="{B4B4C85F-91A9-4F70-B899-03DC41ADAB35}" presName="horFlow" presStyleCnt="0"/>
      <dgm:spPr/>
    </dgm:pt>
    <dgm:pt modelId="{17A17B3F-C941-4318-916C-A9E0C60C643B}" type="pres">
      <dgm:prSet presAssocID="{B4B4C85F-91A9-4F70-B899-03DC41ADAB35}" presName="bigChev" presStyleLbl="node1" presStyleIdx="0" presStyleCnt="5" custLinFactNeighborX="6772" custLinFactNeighborY="-20317"/>
      <dgm:spPr/>
      <dgm:t>
        <a:bodyPr/>
        <a:lstStyle/>
        <a:p>
          <a:endParaRPr lang="is-IS"/>
        </a:p>
      </dgm:t>
    </dgm:pt>
    <dgm:pt modelId="{7D9139EC-6F2D-43C6-A4F9-808847BCA867}" type="pres">
      <dgm:prSet presAssocID="{B4B4C85F-91A9-4F70-B899-03DC41ADAB35}" presName="vSp" presStyleCnt="0"/>
      <dgm:spPr/>
    </dgm:pt>
    <dgm:pt modelId="{2FD5E0B4-2DE9-40C2-AB1A-D2998CAD207E}" type="pres">
      <dgm:prSet presAssocID="{5ED70428-4A79-4D4F-B147-B622192852A2}" presName="horFlow" presStyleCnt="0"/>
      <dgm:spPr/>
    </dgm:pt>
    <dgm:pt modelId="{DF3FEA2D-3E68-441B-AD0E-9A081578F241}" type="pres">
      <dgm:prSet presAssocID="{5ED70428-4A79-4D4F-B147-B622192852A2}" presName="bigChev" presStyleLbl="node1" presStyleIdx="1" presStyleCnt="5"/>
      <dgm:spPr/>
      <dgm:t>
        <a:bodyPr/>
        <a:lstStyle/>
        <a:p>
          <a:endParaRPr lang="is-IS"/>
        </a:p>
      </dgm:t>
    </dgm:pt>
    <dgm:pt modelId="{B1D3391D-74FB-456E-BA65-DCCC97226681}" type="pres">
      <dgm:prSet presAssocID="{5ED70428-4A79-4D4F-B147-B622192852A2}" presName="vSp" presStyleCnt="0"/>
      <dgm:spPr/>
    </dgm:pt>
    <dgm:pt modelId="{D212CFF4-AEC3-4A23-8A96-DD03FEDB31B5}" type="pres">
      <dgm:prSet presAssocID="{6A0317E1-FBA2-4915-8ECD-B2CED1752B9C}" presName="horFlow" presStyleCnt="0"/>
      <dgm:spPr/>
    </dgm:pt>
    <dgm:pt modelId="{0B71B604-A3CC-4A11-909E-B602BC603D70}" type="pres">
      <dgm:prSet presAssocID="{6A0317E1-FBA2-4915-8ECD-B2CED1752B9C}" presName="bigChev" presStyleLbl="node1" presStyleIdx="2" presStyleCnt="5"/>
      <dgm:spPr/>
      <dgm:t>
        <a:bodyPr/>
        <a:lstStyle/>
        <a:p>
          <a:endParaRPr lang="is-IS"/>
        </a:p>
      </dgm:t>
    </dgm:pt>
    <dgm:pt modelId="{9B93E396-5119-4CE6-8FCD-AB2EC8F61270}" type="pres">
      <dgm:prSet presAssocID="{6A0317E1-FBA2-4915-8ECD-B2CED1752B9C}" presName="vSp" presStyleCnt="0"/>
      <dgm:spPr/>
    </dgm:pt>
    <dgm:pt modelId="{725B64DD-ED72-4217-81F9-1CA1B3A65842}" type="pres">
      <dgm:prSet presAssocID="{AE02B60E-6606-4105-A971-406E9185DFBA}" presName="horFlow" presStyleCnt="0"/>
      <dgm:spPr/>
    </dgm:pt>
    <dgm:pt modelId="{FE44C761-351A-4EB6-95CC-CF17D71563AE}" type="pres">
      <dgm:prSet presAssocID="{AE02B60E-6606-4105-A971-406E9185DFBA}" presName="bigChev" presStyleLbl="node1" presStyleIdx="3" presStyleCnt="5"/>
      <dgm:spPr/>
      <dgm:t>
        <a:bodyPr/>
        <a:lstStyle/>
        <a:p>
          <a:endParaRPr lang="is-IS"/>
        </a:p>
      </dgm:t>
    </dgm:pt>
    <dgm:pt modelId="{D84B72D7-4982-45B0-924C-74952AD7A69B}" type="pres">
      <dgm:prSet presAssocID="{AE02B60E-6606-4105-A971-406E9185DFBA}" presName="vSp" presStyleCnt="0"/>
      <dgm:spPr/>
    </dgm:pt>
    <dgm:pt modelId="{541F9560-3181-4EEA-8232-C654CECA451B}" type="pres">
      <dgm:prSet presAssocID="{E973702F-0E2D-4F2C-B1A8-B01A60E16859}" presName="horFlow" presStyleCnt="0"/>
      <dgm:spPr/>
    </dgm:pt>
    <dgm:pt modelId="{EEB127E6-6F38-4147-AC25-E392844D6C1D}" type="pres">
      <dgm:prSet presAssocID="{E973702F-0E2D-4F2C-B1A8-B01A60E16859}" presName="bigChev" presStyleLbl="node1" presStyleIdx="4" presStyleCnt="5"/>
      <dgm:spPr/>
      <dgm:t>
        <a:bodyPr/>
        <a:lstStyle/>
        <a:p>
          <a:endParaRPr lang="is-IS"/>
        </a:p>
      </dgm:t>
    </dgm:pt>
  </dgm:ptLst>
  <dgm:cxnLst>
    <dgm:cxn modelId="{D405696E-CEF4-4DE1-B8F5-0372E0F4C46A}" srcId="{0CFD5785-94AC-4F37-BBD5-774717018F11}" destId="{6A0317E1-FBA2-4915-8ECD-B2CED1752B9C}" srcOrd="2" destOrd="0" parTransId="{06151B95-445C-4683-A004-CEEF6A899B99}" sibTransId="{3FD6494A-3376-429C-A2CF-FA07A9282354}"/>
    <dgm:cxn modelId="{B3BE91FB-BE25-4CA7-8AB0-C664279A1428}" type="presOf" srcId="{0CFD5785-94AC-4F37-BBD5-774717018F11}" destId="{E22F45CF-59B2-455D-9BDA-71043A11F89A}" srcOrd="0" destOrd="0" presId="urn:microsoft.com/office/officeart/2005/8/layout/lProcess3"/>
    <dgm:cxn modelId="{6492822E-5F09-47BA-900C-7780689D910F}" type="presOf" srcId="{E973702F-0E2D-4F2C-B1A8-B01A60E16859}" destId="{EEB127E6-6F38-4147-AC25-E392844D6C1D}" srcOrd="0" destOrd="0" presId="urn:microsoft.com/office/officeart/2005/8/layout/lProcess3"/>
    <dgm:cxn modelId="{F63C9935-7545-4DAA-BFFC-DD1595FB7C96}" srcId="{0CFD5785-94AC-4F37-BBD5-774717018F11}" destId="{E973702F-0E2D-4F2C-B1A8-B01A60E16859}" srcOrd="4" destOrd="0" parTransId="{543A805E-3675-4AAE-AF72-2ECA9AF7745D}" sibTransId="{C37F3AF9-FAC6-4226-B853-5AB6E6D9B257}"/>
    <dgm:cxn modelId="{FA96056C-BB7C-48A7-BA51-ADEBDFA9D9CC}" type="presOf" srcId="{6A0317E1-FBA2-4915-8ECD-B2CED1752B9C}" destId="{0B71B604-A3CC-4A11-909E-B602BC603D70}" srcOrd="0" destOrd="0" presId="urn:microsoft.com/office/officeart/2005/8/layout/lProcess3"/>
    <dgm:cxn modelId="{6E18ECA7-2BEA-4D67-A4CC-8B8BD2A5A603}" srcId="{0CFD5785-94AC-4F37-BBD5-774717018F11}" destId="{AE02B60E-6606-4105-A971-406E9185DFBA}" srcOrd="3" destOrd="0" parTransId="{5428C5E9-F8AF-4359-A369-CA6D836EC634}" sibTransId="{BF88320E-0622-4894-B107-0512185B8B4A}"/>
    <dgm:cxn modelId="{879C2870-6441-4BCE-B575-98C724C7811D}" type="presOf" srcId="{AE02B60E-6606-4105-A971-406E9185DFBA}" destId="{FE44C761-351A-4EB6-95CC-CF17D71563AE}" srcOrd="0" destOrd="0" presId="urn:microsoft.com/office/officeart/2005/8/layout/lProcess3"/>
    <dgm:cxn modelId="{0964901B-1995-4E10-8590-976D1E845C88}" srcId="{0CFD5785-94AC-4F37-BBD5-774717018F11}" destId="{5ED70428-4A79-4D4F-B147-B622192852A2}" srcOrd="1" destOrd="0" parTransId="{7940C9B8-8111-4C1A-BBC3-D27B6F65C8E1}" sibTransId="{A256048F-E70E-44D9-9F1A-BE5FA0D24E6A}"/>
    <dgm:cxn modelId="{62A1FF65-782C-4BA4-A363-68C61377C6E4}" type="presOf" srcId="{B4B4C85F-91A9-4F70-B899-03DC41ADAB35}" destId="{17A17B3F-C941-4318-916C-A9E0C60C643B}" srcOrd="0" destOrd="0" presId="urn:microsoft.com/office/officeart/2005/8/layout/lProcess3"/>
    <dgm:cxn modelId="{7030CAA5-80C9-46C9-8EE7-68A4192CFFBF}" srcId="{0CFD5785-94AC-4F37-BBD5-774717018F11}" destId="{B4B4C85F-91A9-4F70-B899-03DC41ADAB35}" srcOrd="0" destOrd="0" parTransId="{9F8D9B0D-555E-454F-B49D-0CA80DCE1ADD}" sibTransId="{1B158DE1-7AD3-4DB9-9667-E8D28B954A7C}"/>
    <dgm:cxn modelId="{90868181-EDB3-4B40-BB0B-01251D847598}" type="presOf" srcId="{5ED70428-4A79-4D4F-B147-B622192852A2}" destId="{DF3FEA2D-3E68-441B-AD0E-9A081578F241}" srcOrd="0" destOrd="0" presId="urn:microsoft.com/office/officeart/2005/8/layout/lProcess3"/>
    <dgm:cxn modelId="{25C88215-B18C-45A5-AC9E-49A040F8BE41}" type="presParOf" srcId="{E22F45CF-59B2-455D-9BDA-71043A11F89A}" destId="{65FBE8AB-620D-419B-8EC0-B248A9CA1F6B}" srcOrd="0" destOrd="0" presId="urn:microsoft.com/office/officeart/2005/8/layout/lProcess3"/>
    <dgm:cxn modelId="{6A79412B-11D2-4F83-84C4-0E92E433C526}" type="presParOf" srcId="{65FBE8AB-620D-419B-8EC0-B248A9CA1F6B}" destId="{17A17B3F-C941-4318-916C-A9E0C60C643B}" srcOrd="0" destOrd="0" presId="urn:microsoft.com/office/officeart/2005/8/layout/lProcess3"/>
    <dgm:cxn modelId="{EE4507C5-CA9E-48AC-997F-21F621183997}" type="presParOf" srcId="{E22F45CF-59B2-455D-9BDA-71043A11F89A}" destId="{7D9139EC-6F2D-43C6-A4F9-808847BCA867}" srcOrd="1" destOrd="0" presId="urn:microsoft.com/office/officeart/2005/8/layout/lProcess3"/>
    <dgm:cxn modelId="{F8D9861F-0AC6-4CE2-BFEF-0F53FCBB78C7}" type="presParOf" srcId="{E22F45CF-59B2-455D-9BDA-71043A11F89A}" destId="{2FD5E0B4-2DE9-40C2-AB1A-D2998CAD207E}" srcOrd="2" destOrd="0" presId="urn:microsoft.com/office/officeart/2005/8/layout/lProcess3"/>
    <dgm:cxn modelId="{7BC86039-9AB8-44D7-9FA0-3F23D4567374}" type="presParOf" srcId="{2FD5E0B4-2DE9-40C2-AB1A-D2998CAD207E}" destId="{DF3FEA2D-3E68-441B-AD0E-9A081578F241}" srcOrd="0" destOrd="0" presId="urn:microsoft.com/office/officeart/2005/8/layout/lProcess3"/>
    <dgm:cxn modelId="{95881049-C2F7-4D43-BCC7-1EB800D99307}" type="presParOf" srcId="{E22F45CF-59B2-455D-9BDA-71043A11F89A}" destId="{B1D3391D-74FB-456E-BA65-DCCC97226681}" srcOrd="3" destOrd="0" presId="urn:microsoft.com/office/officeart/2005/8/layout/lProcess3"/>
    <dgm:cxn modelId="{F452FE91-D62C-40E4-82F8-029B590DB587}" type="presParOf" srcId="{E22F45CF-59B2-455D-9BDA-71043A11F89A}" destId="{D212CFF4-AEC3-4A23-8A96-DD03FEDB31B5}" srcOrd="4" destOrd="0" presId="urn:microsoft.com/office/officeart/2005/8/layout/lProcess3"/>
    <dgm:cxn modelId="{CC6EF09D-03BC-4B51-8E84-AC2D4C30AF4C}" type="presParOf" srcId="{D212CFF4-AEC3-4A23-8A96-DD03FEDB31B5}" destId="{0B71B604-A3CC-4A11-909E-B602BC603D70}" srcOrd="0" destOrd="0" presId="urn:microsoft.com/office/officeart/2005/8/layout/lProcess3"/>
    <dgm:cxn modelId="{A3D19D06-9B20-4BAD-A5AC-EBDF22BCF7C7}" type="presParOf" srcId="{E22F45CF-59B2-455D-9BDA-71043A11F89A}" destId="{9B93E396-5119-4CE6-8FCD-AB2EC8F61270}" srcOrd="5" destOrd="0" presId="urn:microsoft.com/office/officeart/2005/8/layout/lProcess3"/>
    <dgm:cxn modelId="{2D31B671-C138-46CF-949B-84A0D3E6C77B}" type="presParOf" srcId="{E22F45CF-59B2-455D-9BDA-71043A11F89A}" destId="{725B64DD-ED72-4217-81F9-1CA1B3A65842}" srcOrd="6" destOrd="0" presId="urn:microsoft.com/office/officeart/2005/8/layout/lProcess3"/>
    <dgm:cxn modelId="{7140C447-2748-44D6-9F1E-5767A0A38BF3}" type="presParOf" srcId="{725B64DD-ED72-4217-81F9-1CA1B3A65842}" destId="{FE44C761-351A-4EB6-95CC-CF17D71563AE}" srcOrd="0" destOrd="0" presId="urn:microsoft.com/office/officeart/2005/8/layout/lProcess3"/>
    <dgm:cxn modelId="{F82C7F88-1C06-457D-9523-2F42A760C5A9}" type="presParOf" srcId="{E22F45CF-59B2-455D-9BDA-71043A11F89A}" destId="{D84B72D7-4982-45B0-924C-74952AD7A69B}" srcOrd="7" destOrd="0" presId="urn:microsoft.com/office/officeart/2005/8/layout/lProcess3"/>
    <dgm:cxn modelId="{EE1B5567-F3E3-48C9-A7C3-6B7A98AA9F7B}" type="presParOf" srcId="{E22F45CF-59B2-455D-9BDA-71043A11F89A}" destId="{541F9560-3181-4EEA-8232-C654CECA451B}" srcOrd="8" destOrd="0" presId="urn:microsoft.com/office/officeart/2005/8/layout/lProcess3"/>
    <dgm:cxn modelId="{3EDF41DA-E209-4749-9682-3E909AF51C5A}" type="presParOf" srcId="{541F9560-3181-4EEA-8232-C654CECA451B}" destId="{EEB127E6-6F38-4147-AC25-E392844D6C1D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A350D21-0F8D-4D9D-B765-928DCB0A5D1F}" type="doc">
      <dgm:prSet loTypeId="urn:microsoft.com/office/officeart/2005/8/layout/cycle3" loCatId="cycle" qsTypeId="urn:microsoft.com/office/officeart/2005/8/quickstyle/3d3" qsCatId="3D" csTypeId="urn:microsoft.com/office/officeart/2005/8/colors/accent6_3" csCatId="accent6" phldr="1"/>
      <dgm:spPr/>
      <dgm:t>
        <a:bodyPr/>
        <a:lstStyle/>
        <a:p>
          <a:endParaRPr lang="is-IS"/>
        </a:p>
      </dgm:t>
    </dgm:pt>
    <dgm:pt modelId="{999EB32A-F61E-4BAF-9B42-834E7440EF80}">
      <dgm:prSet phldrT="[Text]"/>
      <dgm:spPr/>
      <dgm:t>
        <a:bodyPr/>
        <a:lstStyle/>
        <a:p>
          <a:r>
            <a:rPr lang="is-IS" dirty="0" smtClean="0"/>
            <a:t>Plan</a:t>
          </a:r>
          <a:endParaRPr lang="is-IS" dirty="0"/>
        </a:p>
      </dgm:t>
    </dgm:pt>
    <dgm:pt modelId="{FE3285FE-84D2-469E-AECC-8F4463FF12D1}" type="parTrans" cxnId="{B54F7F68-B6FF-4889-9FA3-7B0ABFEDFBE4}">
      <dgm:prSet/>
      <dgm:spPr/>
      <dgm:t>
        <a:bodyPr/>
        <a:lstStyle/>
        <a:p>
          <a:endParaRPr lang="is-IS"/>
        </a:p>
      </dgm:t>
    </dgm:pt>
    <dgm:pt modelId="{985D0510-E23A-4F84-92CA-7FD1555F3D1A}" type="sibTrans" cxnId="{B54F7F68-B6FF-4889-9FA3-7B0ABFEDFBE4}">
      <dgm:prSet/>
      <dgm:spPr/>
      <dgm:t>
        <a:bodyPr/>
        <a:lstStyle/>
        <a:p>
          <a:endParaRPr lang="is-IS"/>
        </a:p>
      </dgm:t>
    </dgm:pt>
    <dgm:pt modelId="{0EE728DE-F765-4A32-B53A-CB2B6386C19C}">
      <dgm:prSet phldrT="[Text]"/>
      <dgm:spPr/>
      <dgm:t>
        <a:bodyPr/>
        <a:lstStyle/>
        <a:p>
          <a:r>
            <a:rPr lang="is-IS" dirty="0" smtClean="0"/>
            <a:t>Act</a:t>
          </a:r>
          <a:endParaRPr lang="is-IS" dirty="0"/>
        </a:p>
      </dgm:t>
    </dgm:pt>
    <dgm:pt modelId="{428521DF-CF4E-4722-BC6E-B29A71721607}" type="parTrans" cxnId="{7018E029-F413-4247-8E78-AA3F7D961E05}">
      <dgm:prSet/>
      <dgm:spPr/>
      <dgm:t>
        <a:bodyPr/>
        <a:lstStyle/>
        <a:p>
          <a:endParaRPr lang="is-IS"/>
        </a:p>
      </dgm:t>
    </dgm:pt>
    <dgm:pt modelId="{AC858A53-455D-4F44-AD7E-B792D0304D84}" type="sibTrans" cxnId="{7018E029-F413-4247-8E78-AA3F7D961E05}">
      <dgm:prSet/>
      <dgm:spPr/>
      <dgm:t>
        <a:bodyPr/>
        <a:lstStyle/>
        <a:p>
          <a:endParaRPr lang="is-IS"/>
        </a:p>
      </dgm:t>
    </dgm:pt>
    <dgm:pt modelId="{62E278E2-57DF-4D94-AECB-924A8C919305}">
      <dgm:prSet phldrT="[Text]"/>
      <dgm:spPr/>
      <dgm:t>
        <a:bodyPr/>
        <a:lstStyle/>
        <a:p>
          <a:r>
            <a:rPr lang="is-IS" dirty="0" smtClean="0"/>
            <a:t>Do</a:t>
          </a:r>
          <a:endParaRPr lang="is-IS" dirty="0"/>
        </a:p>
      </dgm:t>
    </dgm:pt>
    <dgm:pt modelId="{C0805A94-A46F-4104-ADB9-B224B3B0325C}" type="parTrans" cxnId="{8429FAAF-9B8A-4DF6-9710-BA793431BFFC}">
      <dgm:prSet/>
      <dgm:spPr/>
      <dgm:t>
        <a:bodyPr/>
        <a:lstStyle/>
        <a:p>
          <a:endParaRPr lang="is-IS"/>
        </a:p>
      </dgm:t>
    </dgm:pt>
    <dgm:pt modelId="{D3866A59-1BEA-4072-85CB-0E0102DACB83}" type="sibTrans" cxnId="{8429FAAF-9B8A-4DF6-9710-BA793431BFFC}">
      <dgm:prSet/>
      <dgm:spPr/>
      <dgm:t>
        <a:bodyPr/>
        <a:lstStyle/>
        <a:p>
          <a:endParaRPr lang="is-IS"/>
        </a:p>
      </dgm:t>
    </dgm:pt>
    <dgm:pt modelId="{926241E6-D0AE-41C3-ADAE-E767DEF8AE64}">
      <dgm:prSet phldrT="[Text]"/>
      <dgm:spPr/>
      <dgm:t>
        <a:bodyPr/>
        <a:lstStyle/>
        <a:p>
          <a:r>
            <a:rPr lang="is-IS" dirty="0" smtClean="0"/>
            <a:t>Check</a:t>
          </a:r>
          <a:endParaRPr lang="is-IS" dirty="0"/>
        </a:p>
      </dgm:t>
    </dgm:pt>
    <dgm:pt modelId="{61C1B6C9-E1A6-4F6B-9500-AED10DA9B2C0}" type="parTrans" cxnId="{F60EBF4F-23CF-48C5-8D3C-F2E3D95CE16A}">
      <dgm:prSet/>
      <dgm:spPr/>
      <dgm:t>
        <a:bodyPr/>
        <a:lstStyle/>
        <a:p>
          <a:endParaRPr lang="is-IS"/>
        </a:p>
      </dgm:t>
    </dgm:pt>
    <dgm:pt modelId="{916A8F10-86A1-4A4B-AD8D-AA2C4067DC8E}" type="sibTrans" cxnId="{F60EBF4F-23CF-48C5-8D3C-F2E3D95CE16A}">
      <dgm:prSet/>
      <dgm:spPr/>
      <dgm:t>
        <a:bodyPr/>
        <a:lstStyle/>
        <a:p>
          <a:endParaRPr lang="is-IS"/>
        </a:p>
      </dgm:t>
    </dgm:pt>
    <dgm:pt modelId="{F4442D38-A6AE-46A3-8D23-5715BC46F0B0}">
      <dgm:prSet phldrT="[Text]"/>
      <dgm:spPr/>
      <dgm:t>
        <a:bodyPr/>
        <a:lstStyle/>
        <a:p>
          <a:r>
            <a:rPr lang="is-IS" dirty="0" smtClean="0"/>
            <a:t>Risk assessment</a:t>
          </a:r>
          <a:endParaRPr lang="is-IS" dirty="0"/>
        </a:p>
      </dgm:t>
    </dgm:pt>
    <dgm:pt modelId="{A4CAC67E-0D8B-4944-A544-F09B7F27E52B}" type="parTrans" cxnId="{0684C603-F0C8-4A01-BF99-684A1ACB716E}">
      <dgm:prSet/>
      <dgm:spPr/>
      <dgm:t>
        <a:bodyPr/>
        <a:lstStyle/>
        <a:p>
          <a:endParaRPr lang="is-IS"/>
        </a:p>
      </dgm:t>
    </dgm:pt>
    <dgm:pt modelId="{A400A064-49E5-47E3-8C01-2D46BD5C8F80}" type="sibTrans" cxnId="{0684C603-F0C8-4A01-BF99-684A1ACB716E}">
      <dgm:prSet/>
      <dgm:spPr/>
      <dgm:t>
        <a:bodyPr/>
        <a:lstStyle/>
        <a:p>
          <a:endParaRPr lang="is-IS"/>
        </a:p>
      </dgm:t>
    </dgm:pt>
    <dgm:pt modelId="{5164A66F-3F12-46EC-B958-CAC286E660B3}">
      <dgm:prSet phldrT="[Text]"/>
      <dgm:spPr/>
      <dgm:t>
        <a:bodyPr/>
        <a:lstStyle/>
        <a:p>
          <a:r>
            <a:rPr lang="is-IS" dirty="0" smtClean="0"/>
            <a:t>Implement risk treatment plan</a:t>
          </a:r>
          <a:endParaRPr lang="is-IS" dirty="0"/>
        </a:p>
      </dgm:t>
    </dgm:pt>
    <dgm:pt modelId="{E6FFD978-F219-468D-AA70-25310D44B2DF}" type="parTrans" cxnId="{51E21DD6-E87B-469A-B77E-6AA20086ED80}">
      <dgm:prSet/>
      <dgm:spPr/>
      <dgm:t>
        <a:bodyPr/>
        <a:lstStyle/>
        <a:p>
          <a:endParaRPr lang="is-IS"/>
        </a:p>
      </dgm:t>
    </dgm:pt>
    <dgm:pt modelId="{3E2CFD1C-192B-4237-AAF3-0807139D31E2}" type="sibTrans" cxnId="{51E21DD6-E87B-469A-B77E-6AA20086ED80}">
      <dgm:prSet/>
      <dgm:spPr/>
      <dgm:t>
        <a:bodyPr/>
        <a:lstStyle/>
        <a:p>
          <a:endParaRPr lang="is-IS"/>
        </a:p>
      </dgm:t>
    </dgm:pt>
    <dgm:pt modelId="{C4FF4C78-D42F-407F-9293-083E1AACA8F7}">
      <dgm:prSet phldrT="[Text]"/>
      <dgm:spPr/>
      <dgm:t>
        <a:bodyPr/>
        <a:lstStyle/>
        <a:p>
          <a:r>
            <a:rPr lang="is-IS" dirty="0" smtClean="0"/>
            <a:t>Continual monitoring and reviewing of risk</a:t>
          </a:r>
          <a:endParaRPr lang="is-IS" dirty="0"/>
        </a:p>
      </dgm:t>
    </dgm:pt>
    <dgm:pt modelId="{45913794-6646-47DE-A486-F19917456B2D}" type="parTrans" cxnId="{77D86247-C863-4283-9396-509A2BA0C7C3}">
      <dgm:prSet/>
      <dgm:spPr/>
      <dgm:t>
        <a:bodyPr/>
        <a:lstStyle/>
        <a:p>
          <a:endParaRPr lang="is-IS"/>
        </a:p>
      </dgm:t>
    </dgm:pt>
    <dgm:pt modelId="{2EC23E1A-B727-4E4F-8B36-D5F83127DCE7}" type="sibTrans" cxnId="{77D86247-C863-4283-9396-509A2BA0C7C3}">
      <dgm:prSet/>
      <dgm:spPr/>
      <dgm:t>
        <a:bodyPr/>
        <a:lstStyle/>
        <a:p>
          <a:endParaRPr lang="is-IS"/>
        </a:p>
      </dgm:t>
    </dgm:pt>
    <dgm:pt modelId="{B75638B3-6DC0-4362-AC55-A41CEB8FF6AF}">
      <dgm:prSet phldrT="[Text]"/>
      <dgm:spPr/>
      <dgm:t>
        <a:bodyPr/>
        <a:lstStyle/>
        <a:p>
          <a:r>
            <a:rPr lang="is-IS" dirty="0" smtClean="0"/>
            <a:t>Maintain and improve</a:t>
          </a:r>
          <a:endParaRPr lang="is-IS" dirty="0"/>
        </a:p>
      </dgm:t>
    </dgm:pt>
    <dgm:pt modelId="{62C235DD-612B-462D-B178-23F36964FAD1}" type="parTrans" cxnId="{051EE007-9451-4E31-AC21-74987AA159CB}">
      <dgm:prSet/>
      <dgm:spPr/>
      <dgm:t>
        <a:bodyPr/>
        <a:lstStyle/>
        <a:p>
          <a:endParaRPr lang="is-IS"/>
        </a:p>
      </dgm:t>
    </dgm:pt>
    <dgm:pt modelId="{75A71F64-2FF3-43CC-A77C-3DA861FD903D}" type="sibTrans" cxnId="{051EE007-9451-4E31-AC21-74987AA159CB}">
      <dgm:prSet/>
      <dgm:spPr/>
      <dgm:t>
        <a:bodyPr/>
        <a:lstStyle/>
        <a:p>
          <a:endParaRPr lang="is-IS"/>
        </a:p>
      </dgm:t>
    </dgm:pt>
    <dgm:pt modelId="{2FCE50E7-76C2-42BB-ACAB-66E89B94A44F}" type="pres">
      <dgm:prSet presAssocID="{2A350D21-0F8D-4D9D-B765-928DCB0A5D1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s-IS"/>
        </a:p>
      </dgm:t>
    </dgm:pt>
    <dgm:pt modelId="{B8ECC9A5-D9B2-49F8-B415-61777305C28D}" type="pres">
      <dgm:prSet presAssocID="{2A350D21-0F8D-4D9D-B765-928DCB0A5D1F}" presName="cycle" presStyleCnt="0"/>
      <dgm:spPr/>
      <dgm:t>
        <a:bodyPr/>
        <a:lstStyle/>
        <a:p>
          <a:endParaRPr lang="is-IS"/>
        </a:p>
      </dgm:t>
    </dgm:pt>
    <dgm:pt modelId="{B57D62C1-5A6C-4FB3-886C-1C4B0C605B1F}" type="pres">
      <dgm:prSet presAssocID="{999EB32A-F61E-4BAF-9B42-834E7440EF80}" presName="nodeFirs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is-IS"/>
        </a:p>
      </dgm:t>
    </dgm:pt>
    <dgm:pt modelId="{EC067F96-F5F1-46DA-8B32-A296A5E49109}" type="pres">
      <dgm:prSet presAssocID="{985D0510-E23A-4F84-92CA-7FD1555F3D1A}" presName="sibTransFirstNode" presStyleLbl="bgShp" presStyleIdx="0" presStyleCnt="1"/>
      <dgm:spPr/>
      <dgm:t>
        <a:bodyPr/>
        <a:lstStyle/>
        <a:p>
          <a:endParaRPr lang="is-IS"/>
        </a:p>
      </dgm:t>
    </dgm:pt>
    <dgm:pt modelId="{420A71F8-09F1-4BAA-A1D0-B89A7C42CE7A}" type="pres">
      <dgm:prSet presAssocID="{62E278E2-57DF-4D94-AECB-924A8C919305}" presName="nodeFollowingNodes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is-IS"/>
        </a:p>
      </dgm:t>
    </dgm:pt>
    <dgm:pt modelId="{A102A480-497A-428F-AA74-F22203A147E1}" type="pres">
      <dgm:prSet presAssocID="{926241E6-D0AE-41C3-ADAE-E767DEF8AE64}" presName="nodeFollowingNodes" presStyleLbl="node1" presStyleIdx="2" presStyleCnt="4" custRadScaleRad="100497">
        <dgm:presLayoutVars>
          <dgm:bulletEnabled val="1"/>
        </dgm:presLayoutVars>
      </dgm:prSet>
      <dgm:spPr/>
      <dgm:t>
        <a:bodyPr/>
        <a:lstStyle/>
        <a:p>
          <a:endParaRPr lang="is-IS"/>
        </a:p>
      </dgm:t>
    </dgm:pt>
    <dgm:pt modelId="{E132A5FB-5437-4BDB-98FF-42D701E53397}" type="pres">
      <dgm:prSet presAssocID="{0EE728DE-F765-4A32-B53A-CB2B6386C19C}" presName="nodeFollowingNodes" presStyleLbl="node1" presStyleIdx="3" presStyleCnt="4" custRadScaleRad="110008">
        <dgm:presLayoutVars>
          <dgm:bulletEnabled val="1"/>
        </dgm:presLayoutVars>
      </dgm:prSet>
      <dgm:spPr/>
      <dgm:t>
        <a:bodyPr/>
        <a:lstStyle/>
        <a:p>
          <a:endParaRPr lang="is-IS"/>
        </a:p>
      </dgm:t>
    </dgm:pt>
  </dgm:ptLst>
  <dgm:cxnLst>
    <dgm:cxn modelId="{77D86247-C863-4283-9396-509A2BA0C7C3}" srcId="{926241E6-D0AE-41C3-ADAE-E767DEF8AE64}" destId="{C4FF4C78-D42F-407F-9293-083E1AACA8F7}" srcOrd="0" destOrd="0" parTransId="{45913794-6646-47DE-A486-F19917456B2D}" sibTransId="{2EC23E1A-B727-4E4F-8B36-D5F83127DCE7}"/>
    <dgm:cxn modelId="{051EE007-9451-4E31-AC21-74987AA159CB}" srcId="{0EE728DE-F765-4A32-B53A-CB2B6386C19C}" destId="{B75638B3-6DC0-4362-AC55-A41CEB8FF6AF}" srcOrd="0" destOrd="0" parTransId="{62C235DD-612B-462D-B178-23F36964FAD1}" sibTransId="{75A71F64-2FF3-43CC-A77C-3DA861FD903D}"/>
    <dgm:cxn modelId="{2B2528CF-4C15-4CCF-BF6F-C7AD1AC908EF}" type="presOf" srcId="{999EB32A-F61E-4BAF-9B42-834E7440EF80}" destId="{B57D62C1-5A6C-4FB3-886C-1C4B0C605B1F}" srcOrd="0" destOrd="0" presId="urn:microsoft.com/office/officeart/2005/8/layout/cycle3"/>
    <dgm:cxn modelId="{8429FAAF-9B8A-4DF6-9710-BA793431BFFC}" srcId="{2A350D21-0F8D-4D9D-B765-928DCB0A5D1F}" destId="{62E278E2-57DF-4D94-AECB-924A8C919305}" srcOrd="1" destOrd="0" parTransId="{C0805A94-A46F-4104-ADB9-B224B3B0325C}" sibTransId="{D3866A59-1BEA-4072-85CB-0E0102DACB83}"/>
    <dgm:cxn modelId="{36F1AC03-72D9-49A0-BD8D-071E67EDD84B}" type="presOf" srcId="{B75638B3-6DC0-4362-AC55-A41CEB8FF6AF}" destId="{E132A5FB-5437-4BDB-98FF-42D701E53397}" srcOrd="0" destOrd="1" presId="urn:microsoft.com/office/officeart/2005/8/layout/cycle3"/>
    <dgm:cxn modelId="{4EF5A4AC-D160-489A-A484-8C890AB1B068}" type="presOf" srcId="{F4442D38-A6AE-46A3-8D23-5715BC46F0B0}" destId="{B57D62C1-5A6C-4FB3-886C-1C4B0C605B1F}" srcOrd="0" destOrd="1" presId="urn:microsoft.com/office/officeart/2005/8/layout/cycle3"/>
    <dgm:cxn modelId="{B54F7F68-B6FF-4889-9FA3-7B0ABFEDFBE4}" srcId="{2A350D21-0F8D-4D9D-B765-928DCB0A5D1F}" destId="{999EB32A-F61E-4BAF-9B42-834E7440EF80}" srcOrd="0" destOrd="0" parTransId="{FE3285FE-84D2-469E-AECC-8F4463FF12D1}" sibTransId="{985D0510-E23A-4F84-92CA-7FD1555F3D1A}"/>
    <dgm:cxn modelId="{51E21DD6-E87B-469A-B77E-6AA20086ED80}" srcId="{62E278E2-57DF-4D94-AECB-924A8C919305}" destId="{5164A66F-3F12-46EC-B958-CAC286E660B3}" srcOrd="0" destOrd="0" parTransId="{E6FFD978-F219-468D-AA70-25310D44B2DF}" sibTransId="{3E2CFD1C-192B-4237-AAF3-0807139D31E2}"/>
    <dgm:cxn modelId="{F60EBF4F-23CF-48C5-8D3C-F2E3D95CE16A}" srcId="{2A350D21-0F8D-4D9D-B765-928DCB0A5D1F}" destId="{926241E6-D0AE-41C3-ADAE-E767DEF8AE64}" srcOrd="2" destOrd="0" parTransId="{61C1B6C9-E1A6-4F6B-9500-AED10DA9B2C0}" sibTransId="{916A8F10-86A1-4A4B-AD8D-AA2C4067DC8E}"/>
    <dgm:cxn modelId="{3404CF5C-6F7C-42B9-A5B7-6B293F5882D4}" type="presOf" srcId="{C4FF4C78-D42F-407F-9293-083E1AACA8F7}" destId="{A102A480-497A-428F-AA74-F22203A147E1}" srcOrd="0" destOrd="1" presId="urn:microsoft.com/office/officeart/2005/8/layout/cycle3"/>
    <dgm:cxn modelId="{0684C603-F0C8-4A01-BF99-684A1ACB716E}" srcId="{999EB32A-F61E-4BAF-9B42-834E7440EF80}" destId="{F4442D38-A6AE-46A3-8D23-5715BC46F0B0}" srcOrd="0" destOrd="0" parTransId="{A4CAC67E-0D8B-4944-A544-F09B7F27E52B}" sibTransId="{A400A064-49E5-47E3-8C01-2D46BD5C8F80}"/>
    <dgm:cxn modelId="{AEF38AC2-6030-4AF2-BFFF-83FFC110A2D9}" type="presOf" srcId="{5164A66F-3F12-46EC-B958-CAC286E660B3}" destId="{420A71F8-09F1-4BAA-A1D0-B89A7C42CE7A}" srcOrd="0" destOrd="1" presId="urn:microsoft.com/office/officeart/2005/8/layout/cycle3"/>
    <dgm:cxn modelId="{42D25BA7-5A91-4B0E-ABDA-39192257A147}" type="presOf" srcId="{2A350D21-0F8D-4D9D-B765-928DCB0A5D1F}" destId="{2FCE50E7-76C2-42BB-ACAB-66E89B94A44F}" srcOrd="0" destOrd="0" presId="urn:microsoft.com/office/officeart/2005/8/layout/cycle3"/>
    <dgm:cxn modelId="{766866ED-A330-497B-854D-00E935D6F0CA}" type="presOf" srcId="{985D0510-E23A-4F84-92CA-7FD1555F3D1A}" destId="{EC067F96-F5F1-46DA-8B32-A296A5E49109}" srcOrd="0" destOrd="0" presId="urn:microsoft.com/office/officeart/2005/8/layout/cycle3"/>
    <dgm:cxn modelId="{D4F97465-DF71-4386-8763-A47F995DA289}" type="presOf" srcId="{0EE728DE-F765-4A32-B53A-CB2B6386C19C}" destId="{E132A5FB-5437-4BDB-98FF-42D701E53397}" srcOrd="0" destOrd="0" presId="urn:microsoft.com/office/officeart/2005/8/layout/cycle3"/>
    <dgm:cxn modelId="{7018E029-F413-4247-8E78-AA3F7D961E05}" srcId="{2A350D21-0F8D-4D9D-B765-928DCB0A5D1F}" destId="{0EE728DE-F765-4A32-B53A-CB2B6386C19C}" srcOrd="3" destOrd="0" parTransId="{428521DF-CF4E-4722-BC6E-B29A71721607}" sibTransId="{AC858A53-455D-4F44-AD7E-B792D0304D84}"/>
    <dgm:cxn modelId="{2BBA6C3A-88F2-420F-9F6A-4466A7AF3F7C}" type="presOf" srcId="{62E278E2-57DF-4D94-AECB-924A8C919305}" destId="{420A71F8-09F1-4BAA-A1D0-B89A7C42CE7A}" srcOrd="0" destOrd="0" presId="urn:microsoft.com/office/officeart/2005/8/layout/cycle3"/>
    <dgm:cxn modelId="{3C5F9EF7-1ADB-4C96-89BE-FBBD20CAFC1B}" type="presOf" srcId="{926241E6-D0AE-41C3-ADAE-E767DEF8AE64}" destId="{A102A480-497A-428F-AA74-F22203A147E1}" srcOrd="0" destOrd="0" presId="urn:microsoft.com/office/officeart/2005/8/layout/cycle3"/>
    <dgm:cxn modelId="{C638E8C7-7A65-47F2-803A-E8AF29743BA9}" type="presParOf" srcId="{2FCE50E7-76C2-42BB-ACAB-66E89B94A44F}" destId="{B8ECC9A5-D9B2-49F8-B415-61777305C28D}" srcOrd="0" destOrd="0" presId="urn:microsoft.com/office/officeart/2005/8/layout/cycle3"/>
    <dgm:cxn modelId="{F0C65B1F-B164-41CC-A720-0328B686E2EC}" type="presParOf" srcId="{B8ECC9A5-D9B2-49F8-B415-61777305C28D}" destId="{B57D62C1-5A6C-4FB3-886C-1C4B0C605B1F}" srcOrd="0" destOrd="0" presId="urn:microsoft.com/office/officeart/2005/8/layout/cycle3"/>
    <dgm:cxn modelId="{692121E9-FD2A-4D99-B145-2031280C0EB0}" type="presParOf" srcId="{B8ECC9A5-D9B2-49F8-B415-61777305C28D}" destId="{EC067F96-F5F1-46DA-8B32-A296A5E49109}" srcOrd="1" destOrd="0" presId="urn:microsoft.com/office/officeart/2005/8/layout/cycle3"/>
    <dgm:cxn modelId="{663DBBBF-6D21-4A35-951D-C30BEDB04F95}" type="presParOf" srcId="{B8ECC9A5-D9B2-49F8-B415-61777305C28D}" destId="{420A71F8-09F1-4BAA-A1D0-B89A7C42CE7A}" srcOrd="2" destOrd="0" presId="urn:microsoft.com/office/officeart/2005/8/layout/cycle3"/>
    <dgm:cxn modelId="{DA80B4A3-3DA1-429E-8EDC-9E535EB2A489}" type="presParOf" srcId="{B8ECC9A5-D9B2-49F8-B415-61777305C28D}" destId="{A102A480-497A-428F-AA74-F22203A147E1}" srcOrd="3" destOrd="0" presId="urn:microsoft.com/office/officeart/2005/8/layout/cycle3"/>
    <dgm:cxn modelId="{FCEEFCED-ADEA-40BD-971C-2C5D6A0940DA}" type="presParOf" srcId="{B8ECC9A5-D9B2-49F8-B415-61777305C28D}" destId="{E132A5FB-5437-4BDB-98FF-42D701E53397}" srcOrd="4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07685DC-7759-45FB-895F-3A3644EE2BE9}">
      <dsp:nvSpPr>
        <dsp:cNvPr id="0" name=""/>
        <dsp:cNvSpPr/>
      </dsp:nvSpPr>
      <dsp:spPr>
        <a:xfrm>
          <a:off x="468811" y="254497"/>
          <a:ext cx="634012" cy="634012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s-IS" sz="1200" kern="1200" dirty="0" smtClean="0"/>
            <a:t>In scope</a:t>
          </a:r>
          <a:endParaRPr lang="is-IS" sz="1200" kern="1200" dirty="0"/>
        </a:p>
      </dsp:txBody>
      <dsp:txXfrm>
        <a:off x="468811" y="254497"/>
        <a:ext cx="634012" cy="634012"/>
      </dsp:txXfrm>
    </dsp:sp>
    <dsp:sp modelId="{93494BAE-E4FE-45BB-9F8F-6382B49FF153}">
      <dsp:nvSpPr>
        <dsp:cNvPr id="0" name=""/>
        <dsp:cNvSpPr/>
      </dsp:nvSpPr>
      <dsp:spPr>
        <a:xfrm>
          <a:off x="627314" y="113"/>
          <a:ext cx="317006" cy="317006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s-IS" sz="600" kern="1200" dirty="0" smtClean="0"/>
            <a:t>Out of scope</a:t>
          </a:r>
          <a:endParaRPr lang="is-IS" sz="600" kern="1200" dirty="0"/>
        </a:p>
      </dsp:txBody>
      <dsp:txXfrm>
        <a:off x="627314" y="113"/>
        <a:ext cx="317006" cy="317006"/>
      </dsp:txXfrm>
    </dsp:sp>
    <dsp:sp modelId="{9A81D9F9-C821-48A2-BA48-0F7CB0A125A1}">
      <dsp:nvSpPr>
        <dsp:cNvPr id="0" name=""/>
        <dsp:cNvSpPr/>
      </dsp:nvSpPr>
      <dsp:spPr>
        <a:xfrm>
          <a:off x="1040202" y="413000"/>
          <a:ext cx="317006" cy="317006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s-IS" sz="600" kern="1200" dirty="0" smtClean="0"/>
            <a:t>Out of scope</a:t>
          </a:r>
          <a:endParaRPr lang="is-IS" sz="600" kern="1200" dirty="0"/>
        </a:p>
      </dsp:txBody>
      <dsp:txXfrm>
        <a:off x="1040202" y="413000"/>
        <a:ext cx="317006" cy="317006"/>
      </dsp:txXfrm>
    </dsp:sp>
    <dsp:sp modelId="{6DBC80C5-B72F-47FA-8084-7497C9D8EA01}">
      <dsp:nvSpPr>
        <dsp:cNvPr id="0" name=""/>
        <dsp:cNvSpPr/>
      </dsp:nvSpPr>
      <dsp:spPr>
        <a:xfrm>
          <a:off x="627314" y="825888"/>
          <a:ext cx="317006" cy="317006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s-IS" sz="600" kern="1200" dirty="0" smtClean="0"/>
            <a:t>Out of scope</a:t>
          </a:r>
          <a:endParaRPr lang="is-IS" sz="600" kern="1200" dirty="0"/>
        </a:p>
      </dsp:txBody>
      <dsp:txXfrm>
        <a:off x="627314" y="825888"/>
        <a:ext cx="317006" cy="317006"/>
      </dsp:txXfrm>
    </dsp:sp>
    <dsp:sp modelId="{807626AE-DD09-45C8-859D-C90CE695A0E5}">
      <dsp:nvSpPr>
        <dsp:cNvPr id="0" name=""/>
        <dsp:cNvSpPr/>
      </dsp:nvSpPr>
      <dsp:spPr>
        <a:xfrm>
          <a:off x="214427" y="413000"/>
          <a:ext cx="317006" cy="317006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s-IS" sz="600" kern="1200" dirty="0" smtClean="0"/>
            <a:t>Out of scope</a:t>
          </a:r>
          <a:endParaRPr lang="is-IS" sz="600" kern="1200" dirty="0"/>
        </a:p>
      </dsp:txBody>
      <dsp:txXfrm>
        <a:off x="214427" y="413000"/>
        <a:ext cx="317006" cy="317006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C067F96-F5F1-46DA-8B32-A296A5E49109}">
      <dsp:nvSpPr>
        <dsp:cNvPr id="0" name=""/>
        <dsp:cNvSpPr/>
      </dsp:nvSpPr>
      <dsp:spPr>
        <a:xfrm>
          <a:off x="271724" y="67860"/>
          <a:ext cx="2004485" cy="2004485"/>
        </a:xfrm>
        <a:prstGeom prst="circularArrow">
          <a:avLst>
            <a:gd name="adj1" fmla="val 4668"/>
            <a:gd name="adj2" fmla="val 272909"/>
            <a:gd name="adj3" fmla="val 13459781"/>
            <a:gd name="adj4" fmla="val 17617977"/>
            <a:gd name="adj5" fmla="val 4847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400500" extrusionH="63500" contourW="12700" prstMaterial="matte">
          <a:contourClr>
            <a:schemeClr val="lt1">
              <a:tint val="5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7D62C1-5A6C-4FB3-886C-1C4B0C605B1F}">
      <dsp:nvSpPr>
        <dsp:cNvPr id="0" name=""/>
        <dsp:cNvSpPr/>
      </dsp:nvSpPr>
      <dsp:spPr>
        <a:xfrm>
          <a:off x="720338" y="75012"/>
          <a:ext cx="1107256" cy="553628"/>
        </a:xfrm>
        <a:prstGeom prst="roundRect">
          <a:avLst/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s-IS" sz="900" kern="1200" dirty="0" smtClean="0"/>
            <a:t>Plan</a:t>
          </a:r>
          <a:endParaRPr lang="is-IS" sz="900" kern="1200" dirty="0"/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s-IS" sz="700" kern="1200" dirty="0" smtClean="0"/>
            <a:t>Risk assessment</a:t>
          </a:r>
          <a:endParaRPr lang="is-IS" sz="700" kern="1200" dirty="0"/>
        </a:p>
      </dsp:txBody>
      <dsp:txXfrm>
        <a:off x="720338" y="75012"/>
        <a:ext cx="1107256" cy="553628"/>
      </dsp:txXfrm>
    </dsp:sp>
    <dsp:sp modelId="{420A71F8-09F1-4BAA-A1D0-B89A7C42CE7A}">
      <dsp:nvSpPr>
        <dsp:cNvPr id="0" name=""/>
        <dsp:cNvSpPr/>
      </dsp:nvSpPr>
      <dsp:spPr>
        <a:xfrm>
          <a:off x="1440082" y="794755"/>
          <a:ext cx="1107256" cy="553628"/>
        </a:xfrm>
        <a:prstGeom prst="roundRect">
          <a:avLst/>
        </a:prstGeom>
        <a:solidFill>
          <a:schemeClr val="accent6">
            <a:shade val="80000"/>
            <a:hueOff val="0"/>
            <a:satOff val="-11274"/>
            <a:lumOff val="11272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s-IS" sz="900" kern="1200" dirty="0" smtClean="0"/>
            <a:t>Do</a:t>
          </a:r>
          <a:endParaRPr lang="is-IS" sz="900" kern="1200" dirty="0"/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s-IS" sz="700" kern="1200" dirty="0" smtClean="0"/>
            <a:t>Implement risk treatment plan</a:t>
          </a:r>
          <a:endParaRPr lang="is-IS" sz="700" kern="1200" dirty="0"/>
        </a:p>
      </dsp:txBody>
      <dsp:txXfrm>
        <a:off x="1440082" y="794755"/>
        <a:ext cx="1107256" cy="553628"/>
      </dsp:txXfrm>
    </dsp:sp>
    <dsp:sp modelId="{A102A480-497A-428F-AA74-F22203A147E1}">
      <dsp:nvSpPr>
        <dsp:cNvPr id="0" name=""/>
        <dsp:cNvSpPr/>
      </dsp:nvSpPr>
      <dsp:spPr>
        <a:xfrm>
          <a:off x="720338" y="1518076"/>
          <a:ext cx="1107256" cy="553628"/>
        </a:xfrm>
        <a:prstGeom prst="roundRect">
          <a:avLst/>
        </a:prstGeom>
        <a:solidFill>
          <a:schemeClr val="accent6">
            <a:shade val="80000"/>
            <a:hueOff val="0"/>
            <a:satOff val="-22547"/>
            <a:lumOff val="22543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s-IS" sz="900" kern="1200" dirty="0" smtClean="0"/>
            <a:t>Check</a:t>
          </a:r>
          <a:endParaRPr lang="is-IS" sz="900" kern="1200" dirty="0"/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s-IS" sz="700" kern="1200" dirty="0" smtClean="0"/>
            <a:t>Continual monitoring and reviewing of risk</a:t>
          </a:r>
          <a:endParaRPr lang="is-IS" sz="700" kern="1200" dirty="0"/>
        </a:p>
      </dsp:txBody>
      <dsp:txXfrm>
        <a:off x="720338" y="1518076"/>
        <a:ext cx="1107256" cy="553628"/>
      </dsp:txXfrm>
    </dsp:sp>
    <dsp:sp modelId="{E132A5FB-5437-4BDB-98FF-42D701E53397}">
      <dsp:nvSpPr>
        <dsp:cNvPr id="0" name=""/>
        <dsp:cNvSpPr/>
      </dsp:nvSpPr>
      <dsp:spPr>
        <a:xfrm>
          <a:off x="0" y="794755"/>
          <a:ext cx="1107256" cy="553628"/>
        </a:xfrm>
        <a:prstGeom prst="roundRect">
          <a:avLst/>
        </a:prstGeom>
        <a:solidFill>
          <a:schemeClr val="accent6">
            <a:shade val="80000"/>
            <a:hueOff val="0"/>
            <a:satOff val="-33821"/>
            <a:lumOff val="33815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s-IS" sz="900" kern="1200" dirty="0" smtClean="0"/>
            <a:t>Act</a:t>
          </a:r>
          <a:endParaRPr lang="is-IS" sz="900" kern="1200" dirty="0"/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s-IS" sz="700" kern="1200" dirty="0" smtClean="0"/>
            <a:t>Maintain and improve</a:t>
          </a:r>
          <a:endParaRPr lang="is-IS" sz="700" kern="1200" dirty="0"/>
        </a:p>
      </dsp:txBody>
      <dsp:txXfrm>
        <a:off x="0" y="794755"/>
        <a:ext cx="1107256" cy="553628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930E3D0-38AE-4ED6-82BF-2BDEDE05B847}">
      <dsp:nvSpPr>
        <dsp:cNvPr id="0" name=""/>
        <dsp:cNvSpPr/>
      </dsp:nvSpPr>
      <dsp:spPr>
        <a:xfrm>
          <a:off x="758483" y="1214"/>
          <a:ext cx="1928429" cy="1289640"/>
        </a:xfrm>
        <a:prstGeom prst="ellipse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s-IS" sz="1200" b="1" kern="1200" dirty="0" smtClean="0">
              <a:solidFill>
                <a:schemeClr val="tx1"/>
              </a:solidFill>
            </a:rPr>
            <a:t>Identify in-scope systems,  services, procedures etc. </a:t>
          </a:r>
          <a:endParaRPr lang="is-IS" sz="1200" kern="1200" dirty="0">
            <a:solidFill>
              <a:schemeClr val="tx1"/>
            </a:solidFill>
          </a:endParaRPr>
        </a:p>
      </dsp:txBody>
      <dsp:txXfrm>
        <a:off x="758483" y="1214"/>
        <a:ext cx="1928429" cy="1289640"/>
      </dsp:txXfrm>
    </dsp:sp>
    <dsp:sp modelId="{DB3E3F18-7F3B-40DA-92AF-CA53A06339BF}">
      <dsp:nvSpPr>
        <dsp:cNvPr id="0" name=""/>
        <dsp:cNvSpPr/>
      </dsp:nvSpPr>
      <dsp:spPr>
        <a:xfrm>
          <a:off x="1530110" y="1339440"/>
          <a:ext cx="347034" cy="347034"/>
        </a:xfrm>
        <a:prstGeom prst="mathPlus">
          <a:avLst/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s-IS" sz="600" kern="1200">
            <a:solidFill>
              <a:schemeClr val="tx1"/>
            </a:solidFill>
          </a:endParaRPr>
        </a:p>
      </dsp:txBody>
      <dsp:txXfrm>
        <a:off x="1530110" y="1339440"/>
        <a:ext cx="347034" cy="347034"/>
      </dsp:txXfrm>
    </dsp:sp>
    <dsp:sp modelId="{37BD8AFB-F06B-4FA0-A20A-8B8E96B9871D}">
      <dsp:nvSpPr>
        <dsp:cNvPr id="0" name=""/>
        <dsp:cNvSpPr/>
      </dsp:nvSpPr>
      <dsp:spPr>
        <a:xfrm>
          <a:off x="761675" y="1735059"/>
          <a:ext cx="1922045" cy="1107519"/>
        </a:xfrm>
        <a:prstGeom prst="ellipse">
          <a:avLst/>
        </a:prstGeom>
        <a:solidFill>
          <a:schemeClr val="accent1">
            <a:shade val="50000"/>
            <a:hueOff val="8728"/>
            <a:satOff val="12317"/>
            <a:lumOff val="15495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s-IS" sz="1200" b="1" kern="1200" dirty="0" err="1" smtClean="0">
              <a:solidFill>
                <a:schemeClr val="tx1"/>
              </a:solidFill>
            </a:rPr>
            <a:t>Define</a:t>
          </a:r>
          <a:r>
            <a:rPr lang="is-IS" sz="1200" b="1" kern="1200" dirty="0" smtClean="0">
              <a:solidFill>
                <a:schemeClr val="tx1"/>
              </a:solidFill>
            </a:rPr>
            <a:t> boundaries</a:t>
          </a:r>
          <a:endParaRPr lang="is-IS" sz="1200" kern="1200" dirty="0">
            <a:solidFill>
              <a:schemeClr val="tx1"/>
            </a:solidFill>
          </a:endParaRPr>
        </a:p>
      </dsp:txBody>
      <dsp:txXfrm>
        <a:off x="761675" y="1735059"/>
        <a:ext cx="1922045" cy="1107519"/>
      </dsp:txXfrm>
    </dsp:sp>
    <dsp:sp modelId="{8857042A-7EB3-42DC-86A7-F1FA2A268A1C}">
      <dsp:nvSpPr>
        <dsp:cNvPr id="0" name=""/>
        <dsp:cNvSpPr/>
      </dsp:nvSpPr>
      <dsp:spPr>
        <a:xfrm>
          <a:off x="1530110" y="2891163"/>
          <a:ext cx="347034" cy="347034"/>
        </a:xfrm>
        <a:prstGeom prst="mathPlus">
          <a:avLst/>
        </a:prstGeom>
        <a:solidFill>
          <a:schemeClr val="accent1">
            <a:shade val="90000"/>
            <a:hueOff val="12621"/>
            <a:satOff val="3725"/>
            <a:lumOff val="9272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s-IS" sz="600" kern="1200">
            <a:solidFill>
              <a:schemeClr val="tx1"/>
            </a:solidFill>
          </a:endParaRPr>
        </a:p>
      </dsp:txBody>
      <dsp:txXfrm>
        <a:off x="1530110" y="2891163"/>
        <a:ext cx="347034" cy="347034"/>
      </dsp:txXfrm>
    </dsp:sp>
    <dsp:sp modelId="{E2B9E133-BB4E-4724-B738-D52FFC7AC744}">
      <dsp:nvSpPr>
        <dsp:cNvPr id="0" name=""/>
        <dsp:cNvSpPr/>
      </dsp:nvSpPr>
      <dsp:spPr>
        <a:xfrm>
          <a:off x="699260" y="3286783"/>
          <a:ext cx="2046876" cy="1096677"/>
        </a:xfrm>
        <a:prstGeom prst="ellipse">
          <a:avLst/>
        </a:prstGeom>
        <a:solidFill>
          <a:schemeClr val="accent1">
            <a:shade val="50000"/>
            <a:hueOff val="17455"/>
            <a:satOff val="24633"/>
            <a:lumOff val="30991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s-IS" sz="1100" b="1" kern="1200" dirty="0" err="1" smtClean="0">
              <a:solidFill>
                <a:schemeClr val="tx1"/>
              </a:solidFill>
            </a:rPr>
            <a:t>Risk</a:t>
          </a:r>
          <a:r>
            <a:rPr lang="is-IS" sz="1100" b="1" kern="1200" dirty="0" smtClean="0">
              <a:solidFill>
                <a:schemeClr val="tx1"/>
              </a:solidFill>
            </a:rPr>
            <a:t> </a:t>
          </a:r>
          <a:r>
            <a:rPr lang="is-IS" sz="1100" b="1" kern="1200" dirty="0" err="1" smtClean="0">
              <a:solidFill>
                <a:schemeClr val="tx1"/>
              </a:solidFill>
            </a:rPr>
            <a:t>criteria</a:t>
          </a:r>
          <a:r>
            <a:rPr lang="is-IS" sz="1100" b="1" kern="1200" dirty="0" smtClean="0">
              <a:solidFill>
                <a:schemeClr val="tx1"/>
              </a:solidFill>
            </a:rPr>
            <a:t>,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s-IS" sz="1100" b="1" kern="1200" dirty="0" err="1" smtClean="0">
              <a:solidFill>
                <a:schemeClr val="tx1"/>
              </a:solidFill>
            </a:rPr>
            <a:t>level</a:t>
          </a:r>
          <a:r>
            <a:rPr lang="is-IS" sz="1100" b="1" kern="1200" dirty="0" smtClean="0">
              <a:solidFill>
                <a:schemeClr val="tx1"/>
              </a:solidFill>
            </a:rPr>
            <a:t> of acceptable risk</a:t>
          </a:r>
          <a:endParaRPr lang="is-IS" sz="1100" kern="1200" dirty="0">
            <a:solidFill>
              <a:schemeClr val="tx1"/>
            </a:solidFill>
          </a:endParaRPr>
        </a:p>
      </dsp:txBody>
      <dsp:txXfrm>
        <a:off x="699260" y="3286783"/>
        <a:ext cx="2046876" cy="1096677"/>
      </dsp:txXfrm>
    </dsp:sp>
    <dsp:sp modelId="{DC1C8B58-4145-432C-8F7B-1BED6B0CA41C}">
      <dsp:nvSpPr>
        <dsp:cNvPr id="0" name=""/>
        <dsp:cNvSpPr/>
      </dsp:nvSpPr>
      <dsp:spPr>
        <a:xfrm>
          <a:off x="2847801" y="2081047"/>
          <a:ext cx="215529" cy="2225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12621"/>
            <a:satOff val="3725"/>
            <a:lumOff val="9272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s-IS" sz="1000" kern="1200">
            <a:solidFill>
              <a:schemeClr val="tx1"/>
            </a:solidFill>
          </a:endParaRPr>
        </a:p>
      </dsp:txBody>
      <dsp:txXfrm>
        <a:off x="2847801" y="2081047"/>
        <a:ext cx="215529" cy="222580"/>
      </dsp:txXfrm>
    </dsp:sp>
    <dsp:sp modelId="{50A9AAF6-24F8-49AF-99F4-03BA0A4528C9}">
      <dsp:nvSpPr>
        <dsp:cNvPr id="0" name=""/>
        <dsp:cNvSpPr/>
      </dsp:nvSpPr>
      <dsp:spPr>
        <a:xfrm>
          <a:off x="3152796" y="1289054"/>
          <a:ext cx="1929620" cy="1806566"/>
        </a:xfrm>
        <a:prstGeom prst="ellipse">
          <a:avLst/>
        </a:prstGeom>
        <a:solidFill>
          <a:schemeClr val="accent1">
            <a:shade val="50000"/>
            <a:hueOff val="8728"/>
            <a:satOff val="12317"/>
            <a:lumOff val="15495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s-IS" sz="3000" kern="1200" dirty="0" smtClean="0">
              <a:solidFill>
                <a:schemeClr val="tx1"/>
              </a:solidFill>
            </a:rPr>
            <a:t>Scope and Criteria</a:t>
          </a:r>
          <a:endParaRPr lang="is-IS" sz="3000" kern="1200" dirty="0">
            <a:solidFill>
              <a:schemeClr val="tx1"/>
            </a:solidFill>
          </a:endParaRPr>
        </a:p>
      </dsp:txBody>
      <dsp:txXfrm>
        <a:off x="3152796" y="1289054"/>
        <a:ext cx="1929620" cy="1806566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7A17B3F-C941-4318-916C-A9E0C60C643B}">
      <dsp:nvSpPr>
        <dsp:cNvPr id="0" name=""/>
        <dsp:cNvSpPr/>
      </dsp:nvSpPr>
      <dsp:spPr>
        <a:xfrm rot="10800000">
          <a:off x="814212" y="0"/>
          <a:ext cx="2236924" cy="894769"/>
        </a:xfrm>
        <a:prstGeom prst="chevron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0160" rIns="2032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noProof="0" dirty="0" smtClean="0">
              <a:solidFill>
                <a:schemeClr val="tx1"/>
              </a:solidFill>
            </a:rPr>
            <a:t>Identify assets</a:t>
          </a:r>
          <a:endParaRPr lang="en-GB" sz="1600" kern="1200" noProof="0" dirty="0">
            <a:solidFill>
              <a:schemeClr val="tx1"/>
            </a:solidFill>
          </a:endParaRPr>
        </a:p>
      </dsp:txBody>
      <dsp:txXfrm rot="10800000">
        <a:off x="814212" y="0"/>
        <a:ext cx="2236924" cy="894769"/>
      </dsp:txXfrm>
    </dsp:sp>
    <dsp:sp modelId="{DF3FEA2D-3E68-441B-AD0E-9A081578F241}">
      <dsp:nvSpPr>
        <dsp:cNvPr id="0" name=""/>
        <dsp:cNvSpPr/>
      </dsp:nvSpPr>
      <dsp:spPr>
        <a:xfrm rot="10800000">
          <a:off x="662727" y="1021988"/>
          <a:ext cx="2236924" cy="894769"/>
        </a:xfrm>
        <a:prstGeom prst="chevron">
          <a:avLst/>
        </a:prstGeom>
        <a:solidFill>
          <a:schemeClr val="accent1">
            <a:shade val="50000"/>
            <a:hueOff val="8728"/>
            <a:satOff val="12317"/>
            <a:lumOff val="15495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0160" rIns="2032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s-IS" sz="1600" kern="1200" dirty="0" smtClean="0">
              <a:solidFill>
                <a:schemeClr val="tx1"/>
              </a:solidFill>
            </a:rPr>
            <a:t>Evaluate asset value</a:t>
          </a:r>
          <a:endParaRPr lang="is-IS" sz="1600" kern="1200" dirty="0">
            <a:solidFill>
              <a:schemeClr val="tx1"/>
            </a:solidFill>
          </a:endParaRPr>
        </a:p>
      </dsp:txBody>
      <dsp:txXfrm rot="10800000">
        <a:off x="662727" y="1021988"/>
        <a:ext cx="2236924" cy="894769"/>
      </dsp:txXfrm>
    </dsp:sp>
    <dsp:sp modelId="{0B71B604-A3CC-4A11-909E-B602BC603D70}">
      <dsp:nvSpPr>
        <dsp:cNvPr id="0" name=""/>
        <dsp:cNvSpPr/>
      </dsp:nvSpPr>
      <dsp:spPr>
        <a:xfrm rot="10800000">
          <a:off x="662727" y="2042025"/>
          <a:ext cx="2236924" cy="894769"/>
        </a:xfrm>
        <a:prstGeom prst="chevron">
          <a:avLst/>
        </a:prstGeom>
        <a:solidFill>
          <a:schemeClr val="accent1">
            <a:shade val="50000"/>
            <a:hueOff val="17455"/>
            <a:satOff val="24633"/>
            <a:lumOff val="30991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0160" rIns="2032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s-IS" sz="1600" kern="1200" dirty="0" smtClean="0">
              <a:solidFill>
                <a:schemeClr val="tx1"/>
              </a:solidFill>
            </a:rPr>
            <a:t>Evaluate CIA value</a:t>
          </a:r>
          <a:endParaRPr lang="is-IS" sz="1600" kern="1200" dirty="0">
            <a:solidFill>
              <a:schemeClr val="tx1"/>
            </a:solidFill>
          </a:endParaRPr>
        </a:p>
      </dsp:txBody>
      <dsp:txXfrm rot="10800000">
        <a:off x="662727" y="2042025"/>
        <a:ext cx="2236924" cy="894769"/>
      </dsp:txXfrm>
    </dsp:sp>
    <dsp:sp modelId="{FE44C761-351A-4EB6-95CC-CF17D71563AE}">
      <dsp:nvSpPr>
        <dsp:cNvPr id="0" name=""/>
        <dsp:cNvSpPr/>
      </dsp:nvSpPr>
      <dsp:spPr>
        <a:xfrm rot="10800000">
          <a:off x="662727" y="3062063"/>
          <a:ext cx="2236924" cy="894769"/>
        </a:xfrm>
        <a:prstGeom prst="chevron">
          <a:avLst/>
        </a:prstGeom>
        <a:solidFill>
          <a:schemeClr val="accent1">
            <a:shade val="50000"/>
            <a:hueOff val="8728"/>
            <a:satOff val="12317"/>
            <a:lumOff val="15495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0160" rIns="2032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/>
              </a:solidFill>
            </a:rPr>
            <a:t>Identify owner of assets</a:t>
          </a:r>
          <a:endParaRPr lang="en-US" sz="1600" kern="1200" dirty="0">
            <a:solidFill>
              <a:schemeClr val="tx1"/>
            </a:solidFill>
          </a:endParaRPr>
        </a:p>
      </dsp:txBody>
      <dsp:txXfrm rot="10800000">
        <a:off x="662727" y="3062063"/>
        <a:ext cx="2236924" cy="894769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7A17B3F-C941-4318-916C-A9E0C60C643B}">
      <dsp:nvSpPr>
        <dsp:cNvPr id="0" name=""/>
        <dsp:cNvSpPr/>
      </dsp:nvSpPr>
      <dsp:spPr>
        <a:xfrm rot="10800000">
          <a:off x="1319618" y="0"/>
          <a:ext cx="1894053" cy="757621"/>
        </a:xfrm>
        <a:prstGeom prst="chevron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0160" rIns="2032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s-IS" sz="1600" kern="1200" dirty="0" smtClean="0">
              <a:solidFill>
                <a:schemeClr val="tx1"/>
              </a:solidFill>
            </a:rPr>
            <a:t>Identify all threats per asset</a:t>
          </a:r>
          <a:endParaRPr lang="is-IS" sz="1600" kern="1200" dirty="0">
            <a:solidFill>
              <a:schemeClr val="tx1"/>
            </a:solidFill>
          </a:endParaRPr>
        </a:p>
      </dsp:txBody>
      <dsp:txXfrm rot="10800000">
        <a:off x="1319618" y="0"/>
        <a:ext cx="1894053" cy="757621"/>
      </dsp:txXfrm>
    </dsp:sp>
    <dsp:sp modelId="{DF3FEA2D-3E68-441B-AD0E-9A081578F241}">
      <dsp:nvSpPr>
        <dsp:cNvPr id="0" name=""/>
        <dsp:cNvSpPr/>
      </dsp:nvSpPr>
      <dsp:spPr>
        <a:xfrm rot="10800000">
          <a:off x="1191353" y="864921"/>
          <a:ext cx="1894053" cy="757621"/>
        </a:xfrm>
        <a:prstGeom prst="chevron">
          <a:avLst/>
        </a:prstGeom>
        <a:solidFill>
          <a:schemeClr val="accent1">
            <a:shade val="50000"/>
            <a:hueOff val="6982"/>
            <a:satOff val="9853"/>
            <a:lumOff val="12396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0160" rIns="2032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s-IS" sz="1600" kern="1200" dirty="0" smtClean="0">
              <a:solidFill>
                <a:schemeClr val="tx1"/>
              </a:solidFill>
            </a:rPr>
            <a:t>Evaluate each threat</a:t>
          </a:r>
          <a:endParaRPr lang="is-IS" sz="1600" kern="1200" dirty="0">
            <a:solidFill>
              <a:schemeClr val="tx1"/>
            </a:solidFill>
          </a:endParaRPr>
        </a:p>
      </dsp:txBody>
      <dsp:txXfrm rot="10800000">
        <a:off x="1191353" y="864921"/>
        <a:ext cx="1894053" cy="757621"/>
      </dsp:txXfrm>
    </dsp:sp>
    <dsp:sp modelId="{0B71B604-A3CC-4A11-909E-B602BC603D70}">
      <dsp:nvSpPr>
        <dsp:cNvPr id="0" name=""/>
        <dsp:cNvSpPr/>
      </dsp:nvSpPr>
      <dsp:spPr>
        <a:xfrm rot="10800000">
          <a:off x="1191353" y="1728610"/>
          <a:ext cx="1894053" cy="757621"/>
        </a:xfrm>
        <a:prstGeom prst="chevron">
          <a:avLst/>
        </a:prstGeom>
        <a:solidFill>
          <a:schemeClr val="accent1">
            <a:shade val="50000"/>
            <a:hueOff val="13964"/>
            <a:satOff val="19706"/>
            <a:lumOff val="24793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0160" rIns="2032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s-IS" sz="1600" kern="1200" dirty="0" smtClean="0">
              <a:solidFill>
                <a:schemeClr val="tx1"/>
              </a:solidFill>
            </a:rPr>
            <a:t>Impact of threat</a:t>
          </a:r>
          <a:endParaRPr lang="is-IS" sz="1600" kern="1200" dirty="0">
            <a:solidFill>
              <a:schemeClr val="tx1"/>
            </a:solidFill>
          </a:endParaRPr>
        </a:p>
      </dsp:txBody>
      <dsp:txXfrm rot="10800000">
        <a:off x="1191353" y="1728610"/>
        <a:ext cx="1894053" cy="757621"/>
      </dsp:txXfrm>
    </dsp:sp>
    <dsp:sp modelId="{FE44C761-351A-4EB6-95CC-CF17D71563AE}">
      <dsp:nvSpPr>
        <dsp:cNvPr id="0" name=""/>
        <dsp:cNvSpPr/>
      </dsp:nvSpPr>
      <dsp:spPr>
        <a:xfrm rot="10800000">
          <a:off x="1191353" y="2592298"/>
          <a:ext cx="1894053" cy="757621"/>
        </a:xfrm>
        <a:prstGeom prst="chevron">
          <a:avLst/>
        </a:prstGeom>
        <a:solidFill>
          <a:schemeClr val="accent1">
            <a:shade val="50000"/>
            <a:hueOff val="13964"/>
            <a:satOff val="19706"/>
            <a:lumOff val="24793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0160" rIns="2032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/>
              </a:solidFill>
            </a:rPr>
            <a:t>Probability of threat</a:t>
          </a:r>
          <a:endParaRPr lang="en-US" sz="1600" kern="1200" dirty="0">
            <a:solidFill>
              <a:schemeClr val="tx1"/>
            </a:solidFill>
          </a:endParaRPr>
        </a:p>
      </dsp:txBody>
      <dsp:txXfrm rot="10800000">
        <a:off x="1191353" y="2592298"/>
        <a:ext cx="1894053" cy="757621"/>
      </dsp:txXfrm>
    </dsp:sp>
    <dsp:sp modelId="{EEB127E6-6F38-4147-AC25-E392844D6C1D}">
      <dsp:nvSpPr>
        <dsp:cNvPr id="0" name=""/>
        <dsp:cNvSpPr/>
      </dsp:nvSpPr>
      <dsp:spPr>
        <a:xfrm rot="10800000">
          <a:off x="1191353" y="3455987"/>
          <a:ext cx="1894053" cy="757621"/>
        </a:xfrm>
        <a:prstGeom prst="chevron">
          <a:avLst/>
        </a:prstGeom>
        <a:solidFill>
          <a:schemeClr val="accent1">
            <a:shade val="50000"/>
            <a:hueOff val="6982"/>
            <a:satOff val="9853"/>
            <a:lumOff val="12396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0160" rIns="2032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/>
              </a:solidFill>
            </a:rPr>
            <a:t>Vulnerability of the asset</a:t>
          </a:r>
          <a:endParaRPr lang="en-US" sz="1600" kern="1200" dirty="0">
            <a:solidFill>
              <a:schemeClr val="tx1"/>
            </a:solidFill>
          </a:endParaRPr>
        </a:p>
      </dsp:txBody>
      <dsp:txXfrm rot="10800000">
        <a:off x="1191353" y="3455987"/>
        <a:ext cx="1894053" cy="757621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7A17B3F-C941-4318-916C-A9E0C60C643B}">
      <dsp:nvSpPr>
        <dsp:cNvPr id="0" name=""/>
        <dsp:cNvSpPr/>
      </dsp:nvSpPr>
      <dsp:spPr>
        <a:xfrm rot="10800000">
          <a:off x="642945" y="0"/>
          <a:ext cx="1938523" cy="775409"/>
        </a:xfrm>
        <a:prstGeom prst="chevron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0160" rIns="2032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s-IS" sz="1600" kern="1200" dirty="0" smtClean="0">
              <a:solidFill>
                <a:schemeClr val="tx1"/>
              </a:solidFill>
            </a:rPr>
            <a:t>Base security</a:t>
          </a:r>
        </a:p>
      </dsp:txBody>
      <dsp:txXfrm rot="10800000">
        <a:off x="642945" y="0"/>
        <a:ext cx="1938523" cy="775409"/>
      </dsp:txXfrm>
    </dsp:sp>
    <dsp:sp modelId="{DF3FEA2D-3E68-441B-AD0E-9A081578F241}">
      <dsp:nvSpPr>
        <dsp:cNvPr id="0" name=""/>
        <dsp:cNvSpPr/>
      </dsp:nvSpPr>
      <dsp:spPr>
        <a:xfrm rot="10800000">
          <a:off x="704682" y="884824"/>
          <a:ext cx="1938523" cy="775409"/>
        </a:xfrm>
        <a:prstGeom prst="chevron">
          <a:avLst/>
        </a:prstGeom>
        <a:solidFill>
          <a:schemeClr val="accent1">
            <a:shade val="50000"/>
            <a:hueOff val="8728"/>
            <a:satOff val="12317"/>
            <a:lumOff val="15495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0160" rIns="2032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s-IS" sz="1600" kern="1200" dirty="0" smtClean="0">
              <a:solidFill>
                <a:schemeClr val="tx1"/>
              </a:solidFill>
            </a:rPr>
            <a:t>For the business entity</a:t>
          </a:r>
        </a:p>
      </dsp:txBody>
      <dsp:txXfrm rot="10800000">
        <a:off x="704682" y="884824"/>
        <a:ext cx="1938523" cy="775409"/>
      </dsp:txXfrm>
    </dsp:sp>
    <dsp:sp modelId="{0B71B604-A3CC-4A11-909E-B602BC603D70}">
      <dsp:nvSpPr>
        <dsp:cNvPr id="0" name=""/>
        <dsp:cNvSpPr/>
      </dsp:nvSpPr>
      <dsp:spPr>
        <a:xfrm rot="10800000">
          <a:off x="704682" y="1768790"/>
          <a:ext cx="1938523" cy="775409"/>
        </a:xfrm>
        <a:prstGeom prst="chevron">
          <a:avLst/>
        </a:prstGeom>
        <a:solidFill>
          <a:schemeClr val="accent1">
            <a:shade val="50000"/>
            <a:hueOff val="17455"/>
            <a:satOff val="24633"/>
            <a:lumOff val="30991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0160" rIns="2032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s-IS" sz="1600" kern="1200" dirty="0" smtClean="0">
              <a:solidFill>
                <a:schemeClr val="tx1"/>
              </a:solidFill>
            </a:rPr>
            <a:t>Down to each asset</a:t>
          </a:r>
          <a:endParaRPr lang="is-IS" sz="1600" kern="1200" dirty="0">
            <a:solidFill>
              <a:schemeClr val="tx1"/>
            </a:solidFill>
          </a:endParaRPr>
        </a:p>
      </dsp:txBody>
      <dsp:txXfrm rot="10800000">
        <a:off x="704682" y="1768790"/>
        <a:ext cx="1938523" cy="775409"/>
      </dsp:txXfrm>
    </dsp:sp>
    <dsp:sp modelId="{FE44C761-351A-4EB6-95CC-CF17D71563AE}">
      <dsp:nvSpPr>
        <dsp:cNvPr id="0" name=""/>
        <dsp:cNvSpPr/>
      </dsp:nvSpPr>
      <dsp:spPr>
        <a:xfrm rot="10800000">
          <a:off x="704682" y="2652757"/>
          <a:ext cx="1938523" cy="775409"/>
        </a:xfrm>
        <a:prstGeom prst="chevron">
          <a:avLst/>
        </a:prstGeom>
        <a:solidFill>
          <a:schemeClr val="accent1">
            <a:shade val="50000"/>
            <a:hueOff val="8728"/>
            <a:satOff val="12317"/>
            <a:lumOff val="15495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0160" rIns="2032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/>
              </a:solidFill>
            </a:rPr>
            <a:t>And to the individual risk</a:t>
          </a:r>
          <a:endParaRPr lang="en-US" sz="1600" kern="1200" dirty="0">
            <a:solidFill>
              <a:schemeClr val="tx1"/>
            </a:solidFill>
          </a:endParaRPr>
        </a:p>
      </dsp:txBody>
      <dsp:txXfrm rot="10800000">
        <a:off x="704682" y="2652757"/>
        <a:ext cx="1938523" cy="775409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7A17B3F-C941-4318-916C-A9E0C60C643B}">
      <dsp:nvSpPr>
        <dsp:cNvPr id="0" name=""/>
        <dsp:cNvSpPr/>
      </dsp:nvSpPr>
      <dsp:spPr>
        <a:xfrm rot="10800000">
          <a:off x="857196" y="0"/>
          <a:ext cx="1476452" cy="590581"/>
        </a:xfrm>
        <a:prstGeom prst="chevron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985" rIns="13970" bIns="6985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s-IS" sz="1100" kern="1200" dirty="0" smtClean="0">
              <a:solidFill>
                <a:schemeClr val="tx1"/>
              </a:solidFill>
            </a:rPr>
            <a:t>Not Implemented</a:t>
          </a:r>
          <a:endParaRPr lang="is-IS" sz="1100" kern="1200" dirty="0">
            <a:solidFill>
              <a:schemeClr val="tx1"/>
            </a:solidFill>
          </a:endParaRPr>
        </a:p>
      </dsp:txBody>
      <dsp:txXfrm rot="10800000">
        <a:off x="857196" y="0"/>
        <a:ext cx="1476452" cy="590581"/>
      </dsp:txXfrm>
    </dsp:sp>
    <dsp:sp modelId="{DF3FEA2D-3E68-441B-AD0E-9A081578F241}">
      <dsp:nvSpPr>
        <dsp:cNvPr id="0" name=""/>
        <dsp:cNvSpPr/>
      </dsp:nvSpPr>
      <dsp:spPr>
        <a:xfrm rot="10800000">
          <a:off x="757211" y="674520"/>
          <a:ext cx="1476452" cy="590581"/>
        </a:xfrm>
        <a:prstGeom prst="chevron">
          <a:avLst/>
        </a:prstGeom>
        <a:solidFill>
          <a:schemeClr val="accent1">
            <a:shade val="50000"/>
            <a:hueOff val="6982"/>
            <a:satOff val="9853"/>
            <a:lumOff val="12396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985" rIns="13970" bIns="6985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s-IS" sz="1100" kern="1200" dirty="0" smtClean="0">
              <a:solidFill>
                <a:schemeClr val="tx1"/>
              </a:solidFill>
            </a:rPr>
            <a:t>Partially Implemented</a:t>
          </a:r>
          <a:endParaRPr lang="is-IS" sz="1100" kern="1200" dirty="0">
            <a:solidFill>
              <a:schemeClr val="tx1"/>
            </a:solidFill>
          </a:endParaRPr>
        </a:p>
      </dsp:txBody>
      <dsp:txXfrm rot="10800000">
        <a:off x="757211" y="674520"/>
        <a:ext cx="1476452" cy="590581"/>
      </dsp:txXfrm>
    </dsp:sp>
    <dsp:sp modelId="{0B71B604-A3CC-4A11-909E-B602BC603D70}">
      <dsp:nvSpPr>
        <dsp:cNvPr id="0" name=""/>
        <dsp:cNvSpPr/>
      </dsp:nvSpPr>
      <dsp:spPr>
        <a:xfrm rot="10800000">
          <a:off x="757211" y="1347783"/>
          <a:ext cx="1476452" cy="590581"/>
        </a:xfrm>
        <a:prstGeom prst="chevron">
          <a:avLst/>
        </a:prstGeom>
        <a:solidFill>
          <a:schemeClr val="accent1">
            <a:shade val="50000"/>
            <a:hueOff val="13964"/>
            <a:satOff val="19706"/>
            <a:lumOff val="24793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985" rIns="13970" bIns="6985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s-IS" sz="1100" kern="1200" dirty="0" smtClean="0">
              <a:solidFill>
                <a:schemeClr val="tx1"/>
              </a:solidFill>
            </a:rPr>
            <a:t>Implemented</a:t>
          </a:r>
          <a:endParaRPr lang="is-IS" sz="1100" kern="1200" dirty="0">
            <a:solidFill>
              <a:schemeClr val="tx1"/>
            </a:solidFill>
          </a:endParaRPr>
        </a:p>
      </dsp:txBody>
      <dsp:txXfrm rot="10800000">
        <a:off x="757211" y="1347783"/>
        <a:ext cx="1476452" cy="590581"/>
      </dsp:txXfrm>
    </dsp:sp>
    <dsp:sp modelId="{FE44C761-351A-4EB6-95CC-CF17D71563AE}">
      <dsp:nvSpPr>
        <dsp:cNvPr id="0" name=""/>
        <dsp:cNvSpPr/>
      </dsp:nvSpPr>
      <dsp:spPr>
        <a:xfrm rot="10800000">
          <a:off x="757211" y="2021045"/>
          <a:ext cx="1476452" cy="590581"/>
        </a:xfrm>
        <a:prstGeom prst="chevron">
          <a:avLst/>
        </a:prstGeom>
        <a:solidFill>
          <a:schemeClr val="accent1">
            <a:shade val="50000"/>
            <a:hueOff val="13964"/>
            <a:satOff val="19706"/>
            <a:lumOff val="24793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985" rIns="13970" bIns="6985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solidFill>
                <a:schemeClr val="tx1"/>
              </a:solidFill>
            </a:rPr>
            <a:t>Future Control</a:t>
          </a:r>
          <a:endParaRPr lang="en-US" sz="1100" kern="1200" dirty="0">
            <a:solidFill>
              <a:schemeClr val="tx1"/>
            </a:solidFill>
          </a:endParaRPr>
        </a:p>
      </dsp:txBody>
      <dsp:txXfrm rot="10800000">
        <a:off x="757211" y="2021045"/>
        <a:ext cx="1476452" cy="590581"/>
      </dsp:txXfrm>
    </dsp:sp>
    <dsp:sp modelId="{EEB127E6-6F38-4147-AC25-E392844D6C1D}">
      <dsp:nvSpPr>
        <dsp:cNvPr id="0" name=""/>
        <dsp:cNvSpPr/>
      </dsp:nvSpPr>
      <dsp:spPr>
        <a:xfrm rot="10800000">
          <a:off x="757211" y="2694308"/>
          <a:ext cx="1476452" cy="590581"/>
        </a:xfrm>
        <a:prstGeom prst="chevron">
          <a:avLst/>
        </a:prstGeom>
        <a:solidFill>
          <a:schemeClr val="accent1">
            <a:shade val="50000"/>
            <a:hueOff val="6982"/>
            <a:satOff val="9853"/>
            <a:lumOff val="12396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985" rIns="13970" bIns="6985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solidFill>
                <a:schemeClr val="tx1"/>
              </a:solidFill>
            </a:rPr>
            <a:t>Not Applicable</a:t>
          </a:r>
          <a:endParaRPr lang="en-US" sz="1100" kern="1200" dirty="0">
            <a:solidFill>
              <a:schemeClr val="tx1"/>
            </a:solidFill>
          </a:endParaRPr>
        </a:p>
      </dsp:txBody>
      <dsp:txXfrm rot="10800000">
        <a:off x="757211" y="2694308"/>
        <a:ext cx="1476452" cy="590581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C067F96-F5F1-46DA-8B32-A296A5E49109}">
      <dsp:nvSpPr>
        <dsp:cNvPr id="0" name=""/>
        <dsp:cNvSpPr/>
      </dsp:nvSpPr>
      <dsp:spPr>
        <a:xfrm>
          <a:off x="1359574" y="-52385"/>
          <a:ext cx="2900618" cy="2900618"/>
        </a:xfrm>
        <a:prstGeom prst="circularArrow">
          <a:avLst>
            <a:gd name="adj1" fmla="val 4668"/>
            <a:gd name="adj2" fmla="val 272909"/>
            <a:gd name="adj3" fmla="val 13029116"/>
            <a:gd name="adj4" fmla="val 17897529"/>
            <a:gd name="adj5" fmla="val 4847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7D62C1-5A6C-4FB3-886C-1C4B0C605B1F}">
      <dsp:nvSpPr>
        <dsp:cNvPr id="0" name=""/>
        <dsp:cNvSpPr/>
      </dsp:nvSpPr>
      <dsp:spPr>
        <a:xfrm>
          <a:off x="1893378" y="430"/>
          <a:ext cx="1833010" cy="916505"/>
        </a:xfrm>
        <a:prstGeom prst="roundRect">
          <a:avLst/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s-IS" sz="1600" kern="1200" dirty="0" smtClean="0"/>
            <a:t>Plan</a:t>
          </a:r>
          <a:endParaRPr lang="is-IS" sz="16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s-IS" sz="1200" kern="1200" dirty="0" smtClean="0"/>
            <a:t>Risk assessment</a:t>
          </a:r>
          <a:endParaRPr lang="is-IS" sz="1200" kern="1200" dirty="0"/>
        </a:p>
      </dsp:txBody>
      <dsp:txXfrm>
        <a:off x="1893378" y="430"/>
        <a:ext cx="1833010" cy="916505"/>
      </dsp:txXfrm>
    </dsp:sp>
    <dsp:sp modelId="{420A71F8-09F1-4BAA-A1D0-B89A7C42CE7A}">
      <dsp:nvSpPr>
        <dsp:cNvPr id="0" name=""/>
        <dsp:cNvSpPr/>
      </dsp:nvSpPr>
      <dsp:spPr>
        <a:xfrm>
          <a:off x="2934893" y="1041945"/>
          <a:ext cx="1833010" cy="916505"/>
        </a:xfrm>
        <a:prstGeom prst="roundRect">
          <a:avLst/>
        </a:prstGeom>
        <a:solidFill>
          <a:schemeClr val="accent6">
            <a:shade val="80000"/>
            <a:hueOff val="0"/>
            <a:satOff val="-11274"/>
            <a:lumOff val="11272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s-IS" sz="1600" kern="1200" dirty="0" smtClean="0"/>
            <a:t>Do</a:t>
          </a:r>
          <a:endParaRPr lang="is-IS" sz="16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s-IS" sz="1200" kern="1200" dirty="0" smtClean="0"/>
            <a:t>Implement risk treatment plan</a:t>
          </a:r>
          <a:endParaRPr lang="is-IS" sz="1200" kern="1200" dirty="0"/>
        </a:p>
      </dsp:txBody>
      <dsp:txXfrm>
        <a:off x="2934893" y="1041945"/>
        <a:ext cx="1833010" cy="916505"/>
      </dsp:txXfrm>
    </dsp:sp>
    <dsp:sp modelId="{A102A480-497A-428F-AA74-F22203A147E1}">
      <dsp:nvSpPr>
        <dsp:cNvPr id="0" name=""/>
        <dsp:cNvSpPr/>
      </dsp:nvSpPr>
      <dsp:spPr>
        <a:xfrm>
          <a:off x="1893378" y="2083890"/>
          <a:ext cx="1833010" cy="916505"/>
        </a:xfrm>
        <a:prstGeom prst="roundRect">
          <a:avLst/>
        </a:prstGeom>
        <a:solidFill>
          <a:schemeClr val="accent6">
            <a:shade val="80000"/>
            <a:hueOff val="0"/>
            <a:satOff val="-22547"/>
            <a:lumOff val="22543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s-IS" sz="1600" kern="1200" dirty="0" smtClean="0"/>
            <a:t>Check</a:t>
          </a:r>
          <a:endParaRPr lang="is-IS" sz="16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s-IS" sz="1200" kern="1200" dirty="0" smtClean="0"/>
            <a:t>Continual monitoring and reviewing of risk</a:t>
          </a:r>
          <a:endParaRPr lang="is-IS" sz="1200" kern="1200" dirty="0"/>
        </a:p>
      </dsp:txBody>
      <dsp:txXfrm>
        <a:off x="1893378" y="2083890"/>
        <a:ext cx="1833010" cy="916505"/>
      </dsp:txXfrm>
    </dsp:sp>
    <dsp:sp modelId="{E132A5FB-5437-4BDB-98FF-42D701E53397}">
      <dsp:nvSpPr>
        <dsp:cNvPr id="0" name=""/>
        <dsp:cNvSpPr/>
      </dsp:nvSpPr>
      <dsp:spPr>
        <a:xfrm>
          <a:off x="747629" y="1041945"/>
          <a:ext cx="1833010" cy="916505"/>
        </a:xfrm>
        <a:prstGeom prst="roundRect">
          <a:avLst/>
        </a:prstGeom>
        <a:solidFill>
          <a:schemeClr val="accent6">
            <a:shade val="80000"/>
            <a:hueOff val="0"/>
            <a:satOff val="-33821"/>
            <a:lumOff val="3381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s-IS" sz="1600" kern="1200" dirty="0" smtClean="0"/>
            <a:t>Act</a:t>
          </a:r>
          <a:endParaRPr lang="is-IS" sz="16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s-IS" sz="1200" kern="1200" dirty="0" smtClean="0"/>
            <a:t>Maintain and improve</a:t>
          </a:r>
          <a:endParaRPr lang="is-IS" sz="1200" kern="1200" dirty="0"/>
        </a:p>
      </dsp:txBody>
      <dsp:txXfrm>
        <a:off x="747629" y="1041945"/>
        <a:ext cx="1833010" cy="9165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5EA0D897-AC19-4822-8291-6ABAC1D1E2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5" name="Rectangle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584ABFE9-8256-4CCF-8641-5D6A75B89E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s-IS" dirty="0" smtClean="0"/>
              <a:t>Introducing authors</a:t>
            </a:r>
            <a:r>
              <a:rPr lang="is-IS" baseline="0" dirty="0" smtClean="0"/>
              <a:t> of paper:</a:t>
            </a:r>
          </a:p>
          <a:p>
            <a:endParaRPr lang="is-IS" dirty="0" smtClean="0"/>
          </a:p>
          <a:p>
            <a:r>
              <a:rPr lang="is-IS" dirty="0" smtClean="0"/>
              <a:t>Gudlaug Sigurdardottir,</a:t>
            </a:r>
            <a:r>
              <a:rPr lang="is-IS" baseline="0" dirty="0" smtClean="0"/>
              <a:t> Director of SW Development at Stiki </a:t>
            </a:r>
          </a:p>
          <a:p>
            <a:r>
              <a:rPr lang="is-IS" baseline="0" dirty="0" smtClean="0"/>
              <a:t>Bjarni Thor Bjornsson, CTO of Stiki</a:t>
            </a:r>
          </a:p>
          <a:p>
            <a:endParaRPr lang="is-IS" baseline="0" dirty="0" smtClean="0"/>
          </a:p>
          <a:p>
            <a:r>
              <a:rPr lang="is-IS" baseline="0" dirty="0" smtClean="0"/>
              <a:t>Stiki is a privately owned company. </a:t>
            </a:r>
          </a:p>
          <a:p>
            <a:r>
              <a:rPr lang="is-IS" baseline="0" dirty="0" smtClean="0"/>
              <a:t>Stiki develops and provides specialized software and contultancy in the area of information security and risk managment. </a:t>
            </a:r>
          </a:p>
          <a:p>
            <a:r>
              <a:rPr lang="is-IS" baseline="0" dirty="0" smtClean="0"/>
              <a:t>Stiki also develops custom made software in the field of health care and hosts systems providing electronic health records.</a:t>
            </a:r>
          </a:p>
          <a:p>
            <a:endParaRPr lang="is-IS" baseline="0" dirty="0" smtClean="0"/>
          </a:p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ABFE9-8256-4CCF-8641-5D6A75B89E04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s-IS" dirty="0" smtClean="0"/>
          </a:p>
          <a:p>
            <a:r>
              <a:rPr lang="is-IS" dirty="0" smtClean="0"/>
              <a:t>Assets can be tangible</a:t>
            </a:r>
            <a:r>
              <a:rPr lang="is-IS" baseline="0" dirty="0" smtClean="0"/>
              <a:t> such as Computer servers, buildings etc, or non-tangible such as data (EHR data), procedures, contract or even reputation and image.</a:t>
            </a:r>
          </a:p>
          <a:p>
            <a:endParaRPr lang="is-IS" baseline="0" dirty="0" smtClean="0"/>
          </a:p>
          <a:p>
            <a:r>
              <a:rPr lang="is-IS" baseline="0" dirty="0" smtClean="0"/>
              <a:t>Anything of value to the Electronic Health Record and its defined usage and operation.</a:t>
            </a:r>
          </a:p>
          <a:p>
            <a:endParaRPr lang="is-IS" baseline="0" dirty="0" smtClean="0"/>
          </a:p>
          <a:p>
            <a:r>
              <a:rPr lang="is-IS" baseline="0" dirty="0" smtClean="0"/>
              <a:t>The three core principles of information security:</a:t>
            </a:r>
          </a:p>
          <a:p>
            <a:r>
              <a:rPr lang="is-IS" baseline="0" dirty="0" smtClean="0"/>
              <a:t>Confidentiality : Only authorized parties should have access to the information</a:t>
            </a:r>
          </a:p>
          <a:p>
            <a:r>
              <a:rPr lang="is-IS" dirty="0" smtClean="0"/>
              <a:t>Integrity:</a:t>
            </a:r>
            <a:r>
              <a:rPr lang="is-IS" baseline="0" dirty="0" smtClean="0"/>
              <a:t> Authorized parties should be asured of the correctness of the information</a:t>
            </a:r>
          </a:p>
          <a:p>
            <a:r>
              <a:rPr lang="is-IS" baseline="0" dirty="0" smtClean="0"/>
              <a:t>Availability: Authorized parties should have access to the information when needed</a:t>
            </a:r>
          </a:p>
          <a:p>
            <a:endParaRPr lang="is-IS" baseline="0" dirty="0" smtClean="0"/>
          </a:p>
          <a:p>
            <a:r>
              <a:rPr lang="is-IS" baseline="0" dirty="0" smtClean="0"/>
              <a:t>Timely available and correct information can literally mean the difference between life and death</a:t>
            </a:r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ABFE9-8256-4CCF-8641-5D6A75B89E04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s-IS" dirty="0" smtClean="0"/>
              <a:t>Identifying</a:t>
            </a:r>
            <a:r>
              <a:rPr lang="is-IS" baseline="0" dirty="0" smtClean="0"/>
              <a:t> threats</a:t>
            </a:r>
          </a:p>
          <a:p>
            <a:endParaRPr lang="is-IS" baseline="0" dirty="0" smtClean="0"/>
          </a:p>
          <a:p>
            <a:r>
              <a:rPr lang="is-IS" baseline="0" dirty="0" smtClean="0"/>
              <a:t>For each asset it is necessary to identify all threats, threatening each asset</a:t>
            </a:r>
          </a:p>
          <a:p>
            <a:endParaRPr lang="is-IS" baseline="0" dirty="0" smtClean="0"/>
          </a:p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ABFE9-8256-4CCF-8641-5D6A75B89E04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s-IS" dirty="0" smtClean="0"/>
              <a:t>Once assets and threats have been</a:t>
            </a:r>
            <a:r>
              <a:rPr lang="is-IS" baseline="0" dirty="0" smtClean="0"/>
              <a:t> identified and evaluated the risk assessment has been completed.</a:t>
            </a:r>
          </a:p>
          <a:p>
            <a:endParaRPr lang="is-IS" baseline="0" dirty="0" smtClean="0"/>
          </a:p>
          <a:p>
            <a:r>
              <a:rPr lang="is-IS" baseline="0" dirty="0" smtClean="0"/>
              <a:t>The outcome is an overview of all potential risks and a calculated risk value based on the evaluations.</a:t>
            </a:r>
          </a:p>
          <a:p>
            <a:endParaRPr lang="is-IS" baseline="0" dirty="0" smtClean="0"/>
          </a:p>
          <a:p>
            <a:r>
              <a:rPr lang="is-IS" baseline="0" dirty="0" smtClean="0"/>
              <a:t>So here we have our base security risk</a:t>
            </a:r>
          </a:p>
          <a:p>
            <a:endParaRPr lang="is-IS" baseline="0" dirty="0" smtClean="0"/>
          </a:p>
          <a:p>
            <a:r>
              <a:rPr lang="is-IS" baseline="0" dirty="0" smtClean="0"/>
              <a:t>For the business entity or the “in-scope” operation</a:t>
            </a:r>
          </a:p>
          <a:p>
            <a:endParaRPr lang="is-IS" baseline="0" dirty="0" smtClean="0"/>
          </a:p>
          <a:p>
            <a:r>
              <a:rPr lang="is-IS" baseline="0" dirty="0" smtClean="0"/>
              <a:t>Down to each asset</a:t>
            </a:r>
          </a:p>
          <a:p>
            <a:endParaRPr lang="is-IS" baseline="0" dirty="0" smtClean="0"/>
          </a:p>
          <a:p>
            <a:r>
              <a:rPr lang="is-IS" baseline="0" dirty="0" smtClean="0"/>
              <a:t>And to the individual risk, which makes it possible to order and prioritize actions based on the risk value.</a:t>
            </a:r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ABFE9-8256-4CCF-8641-5D6A75B89E04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Then we come to the risk treatment process.  What is our plan to treat the risk.</a:t>
            </a:r>
          </a:p>
          <a:p>
            <a:endParaRPr lang="en-US" dirty="0" smtClean="0"/>
          </a:p>
          <a:p>
            <a:r>
              <a:rPr lang="en-US" dirty="0" smtClean="0"/>
              <a:t>The possible actions include </a:t>
            </a:r>
            <a:r>
              <a:rPr lang="en-US" i="1" dirty="0" smtClean="0"/>
              <a:t>reducing risk</a:t>
            </a:r>
            <a:r>
              <a:rPr lang="en-US" i="1" baseline="0" dirty="0" smtClean="0"/>
              <a:t>  </a:t>
            </a:r>
            <a:r>
              <a:rPr lang="en-US" dirty="0" smtClean="0"/>
              <a:t>by implementing appropriate controls, knowingly and objectively </a:t>
            </a:r>
            <a:r>
              <a:rPr lang="en-US" i="1" dirty="0" smtClean="0"/>
              <a:t>accepting risk</a:t>
            </a:r>
            <a:r>
              <a:rPr lang="en-US" dirty="0" smtClean="0"/>
              <a:t> providing they clearly satisfy the policy and criteria for accepting risks, </a:t>
            </a:r>
            <a:r>
              <a:rPr lang="en-US" i="1" dirty="0" smtClean="0"/>
              <a:t>avoiding risk</a:t>
            </a:r>
            <a:r>
              <a:rPr lang="en-US" dirty="0" smtClean="0"/>
              <a:t> and </a:t>
            </a:r>
            <a:r>
              <a:rPr lang="en-US" i="1" dirty="0" smtClean="0"/>
              <a:t>transferring risks</a:t>
            </a:r>
            <a:r>
              <a:rPr lang="en-US" dirty="0" smtClean="0"/>
              <a:t> to other parties such as insurers.</a:t>
            </a:r>
          </a:p>
          <a:p>
            <a:endParaRPr lang="en-US" dirty="0" smtClean="0"/>
          </a:p>
          <a:p>
            <a:pPr algn="just">
              <a:buNone/>
            </a:pPr>
            <a:r>
              <a:rPr lang="en-US" sz="1200" b="0" i="0" dirty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The risk treatment options should be chosen based on results of risk assessment, cost of implementation and expected benefits of these options.</a:t>
            </a:r>
          </a:p>
          <a:p>
            <a:pPr algn="just">
              <a:buNone/>
            </a:pPr>
            <a:r>
              <a:rPr lang="en-US" sz="1200" b="0" i="0" dirty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endParaRPr lang="en-US" dirty="0" smtClean="0"/>
          </a:p>
          <a:p>
            <a:pPr algn="just">
              <a:buNone/>
            </a:pPr>
            <a:r>
              <a:rPr lang="en-US" sz="1200" b="0" i="0" dirty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When risk reductions can be achieved with relatively low costs and can be justified by an acceptable return on investment, these options should be implemented. </a:t>
            </a:r>
          </a:p>
          <a:p>
            <a:pPr algn="just">
              <a:buNone/>
            </a:pPr>
            <a:r>
              <a:rPr lang="en-US" sz="1200" b="0" i="0" dirty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/>
            </a:r>
            <a:br>
              <a:rPr lang="en-US" sz="1200" b="0" i="0" dirty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</a:br>
            <a:r>
              <a:rPr lang="en-US" sz="1200" b="0" i="0" dirty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The four options for risk treatment are not mutually exclusive. Sometimes the company can benefit substantially from a combination of options.</a:t>
            </a:r>
            <a:endParaRPr lang="en-US" dirty="0" smtClean="0"/>
          </a:p>
          <a:p>
            <a:endParaRPr lang="is-IS" dirty="0" smtClean="0"/>
          </a:p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ABFE9-8256-4CCF-8641-5D6A75B89E04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s-IS" dirty="0" smtClean="0"/>
          </a:p>
          <a:p>
            <a:r>
              <a:rPr lang="is-IS" dirty="0" smtClean="0"/>
              <a:t>Electronic</a:t>
            </a:r>
            <a:r>
              <a:rPr lang="is-IS" baseline="0" dirty="0" smtClean="0"/>
              <a:t> Health Record systems and network must fulfil todays requirements of seamless care and interoperability which is a demand of modern society.</a:t>
            </a:r>
          </a:p>
          <a:p>
            <a:endParaRPr lang="is-IS" baseline="0" dirty="0" smtClean="0"/>
          </a:p>
          <a:p>
            <a:r>
              <a:rPr lang="is-IS" baseline="0" dirty="0" smtClean="0"/>
              <a:t>This fact may have led to the new legislation that the government of Iceland passed in April 2009, allowing sharing of health information.</a:t>
            </a:r>
          </a:p>
          <a:p>
            <a:endParaRPr lang="is-IS" baseline="0" dirty="0" smtClean="0"/>
          </a:p>
          <a:p>
            <a:r>
              <a:rPr lang="is-IS" baseline="0" dirty="0" smtClean="0"/>
              <a:t>Sharing of such a sensitive information calls for guaranteed security.</a:t>
            </a:r>
          </a:p>
          <a:p>
            <a:endParaRPr lang="is-IS" baseline="0" dirty="0" smtClean="0"/>
          </a:p>
          <a:p>
            <a:r>
              <a:rPr lang="is-IS" baseline="0" dirty="0" smtClean="0"/>
              <a:t>In our paper we discuss security requirements and go through some demonstration on how to perform risk assessment.</a:t>
            </a:r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ABFE9-8256-4CCF-8641-5D6A75B89E0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ABFE9-8256-4CCF-8641-5D6A75B89E04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s-IS" dirty="0" smtClean="0"/>
          </a:p>
          <a:p>
            <a:r>
              <a:rPr lang="is-IS" dirty="0" smtClean="0"/>
              <a:t>The summarized future</a:t>
            </a:r>
            <a:r>
              <a:rPr lang="is-IS" baseline="0" dirty="0" smtClean="0"/>
              <a:t> vision of the EHR:</a:t>
            </a:r>
          </a:p>
          <a:p>
            <a:endParaRPr lang="is-IS" baseline="0" dirty="0" smtClean="0"/>
          </a:p>
          <a:p>
            <a:r>
              <a:rPr lang="is-IS" baseline="0" dirty="0" smtClean="0"/>
              <a:t>To have increased interaction between the various, distributed EHR systems</a:t>
            </a:r>
          </a:p>
          <a:p>
            <a:endParaRPr lang="is-IS" baseline="0" dirty="0" smtClean="0"/>
          </a:p>
          <a:p>
            <a:r>
              <a:rPr lang="is-IS" baseline="0" dirty="0" smtClean="0"/>
              <a:t>EHRs are interoperable but will appear as a unified view of all health care data</a:t>
            </a:r>
          </a:p>
          <a:p>
            <a:endParaRPr lang="is-IS" baseline="0" dirty="0" smtClean="0"/>
          </a:p>
          <a:p>
            <a:r>
              <a:rPr lang="is-IS" baseline="0" dirty="0" smtClean="0"/>
              <a:t>Health care professionals will have access to all necessary data available where and when needed.</a:t>
            </a:r>
          </a:p>
          <a:p>
            <a:endParaRPr lang="is-IS" baseline="0" dirty="0" smtClean="0"/>
          </a:p>
          <a:p>
            <a:r>
              <a:rPr lang="is-IS" baseline="0" dirty="0" smtClean="0"/>
              <a:t>The public will also be able to monitor their own health records directly via internet access.</a:t>
            </a:r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ABFE9-8256-4CCF-8641-5D6A75B89E04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s-IS" dirty="0" smtClean="0"/>
          </a:p>
          <a:p>
            <a:r>
              <a:rPr lang="is-IS" dirty="0" smtClean="0"/>
              <a:t>Here we have</a:t>
            </a:r>
            <a:r>
              <a:rPr lang="is-IS" baseline="0" dirty="0" smtClean="0"/>
              <a:t> a schematic picture of the visioned EHR system.  </a:t>
            </a:r>
          </a:p>
          <a:p>
            <a:endParaRPr lang="is-IS" baseline="0" dirty="0" smtClean="0"/>
          </a:p>
          <a:p>
            <a:r>
              <a:rPr lang="is-IS" baseline="0" dirty="0" smtClean="0"/>
              <a:t>It is distributed, where we have various health record keeper and providers.</a:t>
            </a:r>
          </a:p>
          <a:p>
            <a:endParaRPr lang="is-IS" baseline="0" dirty="0" smtClean="0"/>
          </a:p>
          <a:p>
            <a:r>
              <a:rPr lang="is-IS" baseline="0" dirty="0" smtClean="0"/>
              <a:t>The record keepers include hospitals, community health center, private practices, governmental authorities, etc.</a:t>
            </a:r>
          </a:p>
          <a:p>
            <a:endParaRPr lang="is-IS" baseline="0" dirty="0" smtClean="0"/>
          </a:p>
          <a:p>
            <a:r>
              <a:rPr lang="is-IS" baseline="0" dirty="0" smtClean="0"/>
              <a:t>The access to the system is controlled and health care professionals, auditing/supervising authorities and the public will have controlled access on a need-to-know basis.</a:t>
            </a:r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ABFE9-8256-4CCF-8641-5D6A75B89E04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s-IS" dirty="0" smtClean="0"/>
              <a:t>If we look</a:t>
            </a:r>
            <a:r>
              <a:rPr lang="is-IS" baseline="0" dirty="0" smtClean="0"/>
              <a:t> at some security issues:</a:t>
            </a:r>
          </a:p>
          <a:p>
            <a:endParaRPr lang="is-IS" baseline="0" dirty="0" smtClean="0"/>
          </a:p>
          <a:p>
            <a:r>
              <a:rPr lang="is-IS" baseline="0" dirty="0" smtClean="0"/>
              <a:t>We have highly critical, personal and sensitive information which falls under the act and regulations on the protection and processing of personal data.</a:t>
            </a:r>
          </a:p>
          <a:p>
            <a:endParaRPr lang="is-IS" baseline="0" dirty="0" smtClean="0"/>
          </a:p>
          <a:p>
            <a:r>
              <a:rPr lang="is-IS" baseline="0" dirty="0" smtClean="0"/>
              <a:t>There is a great and increasing demand on having health records easily accessible for health care providers</a:t>
            </a:r>
          </a:p>
          <a:p>
            <a:endParaRPr lang="is-IS" baseline="0" dirty="0" smtClean="0"/>
          </a:p>
          <a:p>
            <a:r>
              <a:rPr lang="is-IS" baseline="0" dirty="0" smtClean="0"/>
              <a:t>There are naturally some privacy concerns regarding misuse and accidental disclosure.  These concerns must be addressed with implementation of adequate controls to minimize the risk</a:t>
            </a:r>
          </a:p>
          <a:p>
            <a:endParaRPr lang="is-IS" baseline="0" dirty="0" smtClean="0"/>
          </a:p>
          <a:p>
            <a:r>
              <a:rPr lang="is-IS" baseline="0" dirty="0" smtClean="0"/>
              <a:t>Imposed access control is complex where information is to be categorized and access restrictions can be on a system-by-system or even record-by-record basis.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ABFE9-8256-4CCF-8641-5D6A75B89E04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s-IS" dirty="0" smtClean="0"/>
              <a:t>This</a:t>
            </a:r>
            <a:r>
              <a:rPr lang="is-IS" baseline="0" dirty="0" smtClean="0"/>
              <a:t> leads us to risk management and the importance of performing risk assessment.</a:t>
            </a:r>
          </a:p>
          <a:p>
            <a:endParaRPr lang="is-IS" baseline="0" dirty="0" smtClean="0"/>
          </a:p>
          <a:p>
            <a:r>
              <a:rPr lang="is-IS" baseline="0" dirty="0" smtClean="0"/>
              <a:t>Not only is it required by the </a:t>
            </a:r>
            <a:r>
              <a:rPr lang="en-US" dirty="0" smtClean="0"/>
              <a:t>Personal Data Act legislation </a:t>
            </a:r>
            <a:r>
              <a:rPr lang="is-IS" baseline="0" dirty="0" smtClean="0"/>
              <a:t>but also it gives a good overview of all risk factors and leads to better security awareness.</a:t>
            </a:r>
          </a:p>
          <a:p>
            <a:endParaRPr lang="is-IS" baseline="0" dirty="0" smtClean="0"/>
          </a:p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ABFE9-8256-4CCF-8641-5D6A75B89E04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is-IS" sz="1200" b="1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rPr>
              <a:t>Plan</a:t>
            </a:r>
          </a:p>
          <a:p>
            <a:pPr>
              <a:buFont typeface="Arial" pitchFamily="34" charset="0"/>
              <a:buChar char="•"/>
            </a:pPr>
            <a:r>
              <a:rPr kumimoji="1" lang="is-IS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rPr>
              <a:t>Establishing the context</a:t>
            </a:r>
          </a:p>
          <a:p>
            <a:pPr>
              <a:buFont typeface="Arial" pitchFamily="34" charset="0"/>
              <a:buChar char="•"/>
            </a:pPr>
            <a:r>
              <a:rPr kumimoji="1" lang="is-IS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rPr>
              <a:t>Risk assessment</a:t>
            </a:r>
          </a:p>
          <a:p>
            <a:pPr>
              <a:buFont typeface="Arial" pitchFamily="34" charset="0"/>
              <a:buChar char="•"/>
            </a:pPr>
            <a:r>
              <a:rPr kumimoji="1" lang="is-IS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rPr>
              <a:t>Developing risk treatment plan</a:t>
            </a:r>
          </a:p>
          <a:p>
            <a:pPr>
              <a:buFont typeface="Arial" pitchFamily="34" charset="0"/>
              <a:buChar char="•"/>
            </a:pPr>
            <a:r>
              <a:rPr kumimoji="1" lang="is-IS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rPr>
              <a:t>Risk acceptance</a:t>
            </a:r>
          </a:p>
          <a:p>
            <a:r>
              <a:rPr kumimoji="1" lang="en-US" sz="1200" b="1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rPr>
              <a:t>Do </a:t>
            </a:r>
          </a:p>
          <a:p>
            <a:pPr>
              <a:buFont typeface="Arial" pitchFamily="34" charset="0"/>
              <a:buChar char="•"/>
            </a:pPr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rPr>
              <a:t>Implementation of risk treatment plan</a:t>
            </a:r>
          </a:p>
          <a:p>
            <a:r>
              <a:rPr kumimoji="1" lang="en-US" sz="1200" b="1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rPr>
              <a:t>Check </a:t>
            </a:r>
          </a:p>
          <a:p>
            <a:pPr>
              <a:buFont typeface="Arial" pitchFamily="34" charset="0"/>
              <a:buChar char="•"/>
            </a:pPr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rPr>
              <a:t>Continual monitoring and reviewing of risks</a:t>
            </a:r>
          </a:p>
          <a:p>
            <a:r>
              <a:rPr kumimoji="1" lang="is-IS" sz="1200" b="1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rPr>
              <a:t>Act</a:t>
            </a:r>
          </a:p>
          <a:p>
            <a:pPr>
              <a:buFont typeface="Arial" pitchFamily="34" charset="0"/>
              <a:buChar char="•"/>
            </a:pPr>
            <a:r>
              <a:rPr kumimoji="1" lang="en-US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rPr>
              <a:t>Maintain and improve the Information Security Risk </a:t>
            </a:r>
            <a:r>
              <a:rPr kumimoji="1" lang="is-IS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rPr>
              <a:t>Management Process</a:t>
            </a:r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ABFE9-8256-4CCF-8641-5D6A75B89E04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s-IS" sz="12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ABFE9-8256-4CCF-8641-5D6A75B89E04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87675" y="2130425"/>
            <a:ext cx="5905500" cy="1470025"/>
          </a:xfrm>
        </p:spPr>
        <p:txBody>
          <a:bodyPr/>
          <a:lstStyle>
            <a:lvl1pPr>
              <a:defRPr sz="3600" smtClean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87675" y="3886200"/>
            <a:ext cx="5616575" cy="1752600"/>
          </a:xfrm>
        </p:spPr>
        <p:txBody>
          <a:bodyPr/>
          <a:lstStyle>
            <a:lvl1pPr marL="0" indent="0">
              <a:buFontTx/>
              <a:buNone/>
              <a:defRPr smtClean="0"/>
            </a:lvl1pPr>
          </a:lstStyle>
          <a:p>
            <a:r>
              <a:rPr lang="en-US" smtClean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76250"/>
            <a:ext cx="2057400" cy="54006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76250"/>
            <a:ext cx="6019800" cy="54006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16113"/>
            <a:ext cx="4038600" cy="39608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16113"/>
            <a:ext cx="4038600" cy="39608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88913"/>
            <a:ext cx="8229600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16113"/>
            <a:ext cx="8362950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63" r:id="rId2"/>
    <p:sldLayoutId id="2147483662" r:id="rId3"/>
    <p:sldLayoutId id="2147483661" r:id="rId4"/>
    <p:sldLayoutId id="2147483660" r:id="rId5"/>
    <p:sldLayoutId id="2147483659" r:id="rId6"/>
    <p:sldLayoutId id="2147483658" r:id="rId7"/>
    <p:sldLayoutId id="2147483657" r:id="rId8"/>
    <p:sldLayoutId id="2147483656" r:id="rId9"/>
    <p:sldLayoutId id="2147483655" r:id="rId10"/>
    <p:sldLayoutId id="214748365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DDDDDD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DDDDDD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DDDDDD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DDDDDD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rgbClr val="1C1C1C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1C1C1C"/>
          </a:solidFill>
          <a:latin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1C1C1C"/>
          </a:solidFill>
          <a:latin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rgbClr val="1C1C1C"/>
          </a:solidFill>
          <a:latin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rgbClr val="1C1C1C"/>
          </a:solidFill>
          <a:latin typeface="Calibri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1C1C1C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1C1C1C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1C1C1C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1C1C1C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11" Type="http://schemas.openxmlformats.org/officeDocument/2006/relationships/image" Target="../media/image8.png"/><Relationship Id="rId5" Type="http://schemas.openxmlformats.org/officeDocument/2006/relationships/diagramLayout" Target="../diagrams/layout4.xml"/><Relationship Id="rId10" Type="http://schemas.openxmlformats.org/officeDocument/2006/relationships/image" Target="../media/image7.png"/><Relationship Id="rId4" Type="http://schemas.openxmlformats.org/officeDocument/2006/relationships/diagramData" Target="../diagrams/data4.xml"/><Relationship Id="rId9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5.xml"/><Relationship Id="rId3" Type="http://schemas.openxmlformats.org/officeDocument/2006/relationships/image" Target="../media/image9.png"/><Relationship Id="rId7" Type="http://schemas.openxmlformats.org/officeDocument/2006/relationships/diagramLayout" Target="../diagrams/layout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5.xml"/><Relationship Id="rId5" Type="http://schemas.openxmlformats.org/officeDocument/2006/relationships/image" Target="../media/image11.png"/><Relationship Id="rId10" Type="http://schemas.microsoft.com/office/2007/relationships/diagramDrawing" Target="../diagrams/drawing5.xml"/><Relationship Id="rId4" Type="http://schemas.openxmlformats.org/officeDocument/2006/relationships/image" Target="../media/image10.png"/><Relationship Id="rId9" Type="http://schemas.openxmlformats.org/officeDocument/2006/relationships/diagramColors" Target="../diagrams/colors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3" Type="http://schemas.openxmlformats.org/officeDocument/2006/relationships/image" Target="../media/image12.png"/><Relationship Id="rId7" Type="http://schemas.openxmlformats.org/officeDocument/2006/relationships/diagramQuickStyle" Target="../diagrams/quickStyle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6.xml"/><Relationship Id="rId5" Type="http://schemas.openxmlformats.org/officeDocument/2006/relationships/diagramData" Target="../diagrams/data6.xml"/><Relationship Id="rId4" Type="http://schemas.openxmlformats.org/officeDocument/2006/relationships/image" Target="../media/image13.png"/><Relationship Id="rId9" Type="http://schemas.microsoft.com/office/2007/relationships/diagramDrawing" Target="../diagrams/drawing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Layout" Target="../diagrams/layout7.xml"/><Relationship Id="rId7" Type="http://schemas.openxmlformats.org/officeDocument/2006/relationships/image" Target="../media/image14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bjarni@stiki.eu" TargetMode="External"/><Relationship Id="rId2" Type="http://schemas.openxmlformats.org/officeDocument/2006/relationships/hyperlink" Target="mailto:gudlaug@stiki.eu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hyperlink" Target="http://www.riskmanagementstudio.com/" TargetMode="External"/><Relationship Id="rId4" Type="http://schemas.openxmlformats.org/officeDocument/2006/relationships/hyperlink" Target="http://www.stiki.eu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87675" y="1785926"/>
            <a:ext cx="5905500" cy="1470025"/>
          </a:xfrm>
        </p:spPr>
        <p:txBody>
          <a:bodyPr/>
          <a:lstStyle/>
          <a:p>
            <a:r>
              <a:rPr lang="en-US" dirty="0" smtClean="0"/>
              <a:t>Risk assessment of integrated Electronic Health Records</a:t>
            </a:r>
            <a:endParaRPr lang="en-US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87675" y="3429000"/>
            <a:ext cx="5616575" cy="2071702"/>
          </a:xfrm>
        </p:spPr>
        <p:txBody>
          <a:bodyPr/>
          <a:lstStyle/>
          <a:p>
            <a:r>
              <a:rPr lang="en-US" dirty="0" smtClean="0"/>
              <a:t>EFMI STC 2010 – 3 June 2010</a:t>
            </a:r>
          </a:p>
          <a:p>
            <a:endParaRPr lang="en-US" sz="1800" dirty="0" smtClean="0"/>
          </a:p>
          <a:p>
            <a:r>
              <a:rPr lang="en-US" sz="2400" dirty="0" err="1" smtClean="0"/>
              <a:t>Gudlaug</a:t>
            </a:r>
            <a:r>
              <a:rPr lang="en-US" sz="2400" dirty="0" smtClean="0"/>
              <a:t> </a:t>
            </a:r>
            <a:r>
              <a:rPr lang="en-US" sz="2400" dirty="0" err="1" smtClean="0"/>
              <a:t>Sigurdardottir</a:t>
            </a:r>
            <a:endParaRPr lang="en-US" sz="2400" dirty="0" smtClean="0"/>
          </a:p>
          <a:p>
            <a:r>
              <a:rPr lang="en-US" sz="2400" dirty="0" smtClean="0"/>
              <a:t>Bjarni Thor Bjornsson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Identify assets and their value</a:t>
            </a:r>
            <a:endParaRPr lang="is-IS" dirty="0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351" y="1878013"/>
            <a:ext cx="5223347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Diagram 5"/>
          <p:cNvGraphicFramePr/>
          <p:nvPr/>
        </p:nvGraphicFramePr>
        <p:xfrm>
          <a:off x="5295900" y="1962151"/>
          <a:ext cx="3562380" cy="3958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14348" y="3071810"/>
            <a:ext cx="47148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643042" y="3500438"/>
            <a:ext cx="2457450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8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333750" y="4714875"/>
            <a:ext cx="24765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Identify and evaluate threats</a:t>
            </a:r>
            <a:endParaRPr lang="is-I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643050"/>
            <a:ext cx="5348282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6194" y="2357430"/>
            <a:ext cx="6241756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7554" y="3786190"/>
            <a:ext cx="25908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Diagram 6"/>
          <p:cNvGraphicFramePr/>
          <p:nvPr/>
        </p:nvGraphicFramePr>
        <p:xfrm>
          <a:off x="5510214" y="1928802"/>
          <a:ext cx="4276760" cy="42148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439862"/>
          </a:xfrm>
        </p:spPr>
        <p:txBody>
          <a:bodyPr/>
          <a:lstStyle/>
          <a:p>
            <a:r>
              <a:rPr lang="is-IS" dirty="0" smtClean="0"/>
              <a:t>Outcome of </a:t>
            </a:r>
            <a:r>
              <a:rPr lang="is-IS" dirty="0" err="1" smtClean="0"/>
              <a:t>risk</a:t>
            </a:r>
            <a:r>
              <a:rPr lang="is-IS" dirty="0" smtClean="0"/>
              <a:t> </a:t>
            </a:r>
            <a:r>
              <a:rPr lang="is-IS" dirty="0" err="1" smtClean="0"/>
              <a:t>assessment</a:t>
            </a:r>
            <a:endParaRPr lang="is-I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714488"/>
            <a:ext cx="6715172" cy="4510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 bwMode="auto">
          <a:xfrm rot="16200000" flipV="1">
            <a:off x="4464843" y="4393413"/>
            <a:ext cx="1500198" cy="857256"/>
          </a:xfrm>
          <a:prstGeom prst="straightConnector1">
            <a:avLst/>
          </a:prstGeom>
          <a:solidFill>
            <a:schemeClr val="accent1"/>
          </a:solidFill>
          <a:ln w="50800" cap="sq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lg" len="lg"/>
            <a:tailEnd type="triangle" w="lg" len="lg"/>
          </a:ln>
          <a:effectLst/>
        </p:spPr>
      </p:cxn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1604" y="2643182"/>
            <a:ext cx="5153025" cy="379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Diagram 7"/>
          <p:cNvGraphicFramePr/>
          <p:nvPr/>
        </p:nvGraphicFramePr>
        <p:xfrm>
          <a:off x="6215074" y="2357430"/>
          <a:ext cx="2643206" cy="3429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cxnSp>
        <p:nvCxnSpPr>
          <p:cNvPr id="7" name="Straight Arrow Connector 6"/>
          <p:cNvCxnSpPr/>
          <p:nvPr/>
        </p:nvCxnSpPr>
        <p:spPr bwMode="auto">
          <a:xfrm>
            <a:off x="4714876" y="2714620"/>
            <a:ext cx="1285884" cy="1000132"/>
          </a:xfrm>
          <a:prstGeom prst="straightConnector1">
            <a:avLst/>
          </a:prstGeom>
          <a:solidFill>
            <a:schemeClr val="accent1"/>
          </a:solidFill>
          <a:ln w="50800" cap="sq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lg" len="lg"/>
            <a:tailEnd type="triangle" w="lg" len="lg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>
            <a:off x="4643438" y="4572008"/>
            <a:ext cx="1285884" cy="1000132"/>
          </a:xfrm>
          <a:prstGeom prst="straightConnector1">
            <a:avLst/>
          </a:prstGeom>
          <a:solidFill>
            <a:schemeClr val="accent1"/>
          </a:solidFill>
          <a:ln w="50800" cap="sq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lg" len="lg"/>
            <a:tailEnd type="triangle" w="lg" len="lg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Risk treatment process</a:t>
            </a:r>
            <a:endParaRPr lang="en-GB" dirty="0"/>
          </a:p>
        </p:txBody>
      </p:sp>
      <p:grpSp>
        <p:nvGrpSpPr>
          <p:cNvPr id="8" name="Group 7"/>
          <p:cNvGrpSpPr/>
          <p:nvPr/>
        </p:nvGrpSpPr>
        <p:grpSpPr>
          <a:xfrm>
            <a:off x="393543" y="1764781"/>
            <a:ext cx="1892441" cy="1164153"/>
            <a:chOff x="3018" y="424137"/>
            <a:chExt cx="2560336" cy="1536202"/>
          </a:xfrm>
          <a:solidFill>
            <a:srgbClr val="044B76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4" name="Rounded Rectangle 23"/>
            <p:cNvSpPr/>
            <p:nvPr/>
          </p:nvSpPr>
          <p:spPr>
            <a:xfrm>
              <a:off x="3018" y="424137"/>
              <a:ext cx="2560336" cy="1536202"/>
            </a:xfrm>
            <a:prstGeom prst="roundRect">
              <a:avLst/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Rounded Rectangle 4"/>
            <p:cNvSpPr/>
            <p:nvPr/>
          </p:nvSpPr>
          <p:spPr>
            <a:xfrm>
              <a:off x="78009" y="499128"/>
              <a:ext cx="2410354" cy="1386220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s-IS" sz="1800" kern="1200" dirty="0" smtClean="0">
                  <a:solidFill>
                    <a:schemeClr val="bg1"/>
                  </a:solidFill>
                </a:rPr>
                <a:t>Risk evaluation</a:t>
              </a:r>
              <a:endParaRPr lang="is-IS" sz="1800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3071802" y="2000240"/>
            <a:ext cx="2362217" cy="651146"/>
            <a:chOff x="3571868" y="1920598"/>
            <a:chExt cx="2362217" cy="651146"/>
          </a:xfrm>
        </p:grpSpPr>
        <p:sp>
          <p:nvSpPr>
            <p:cNvPr id="22" name="Rectangle 21"/>
            <p:cNvSpPr/>
            <p:nvPr/>
          </p:nvSpPr>
          <p:spPr>
            <a:xfrm>
              <a:off x="3571869" y="1920598"/>
              <a:ext cx="2362216" cy="65114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Rectangle 22"/>
            <p:cNvSpPr/>
            <p:nvPr/>
          </p:nvSpPr>
          <p:spPr>
            <a:xfrm>
              <a:off x="3571868" y="1920598"/>
              <a:ext cx="2362216" cy="651146"/>
            </a:xfrm>
            <a:prstGeom prst="rect">
              <a:avLst/>
            </a:prstGeom>
            <a:scene3d>
              <a:camera prst="orthographicFront"/>
              <a:lightRig rig="threePt" dir="t">
                <a:rot lat="0" lon="0" rev="7500000"/>
              </a:lightRig>
            </a:scene3d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s-IS" sz="1200" kern="1200" dirty="0" smtClean="0">
                  <a:solidFill>
                    <a:schemeClr val="tx1"/>
                  </a:solidFill>
                </a:rPr>
                <a:t>1. Select risk treatment option</a:t>
              </a:r>
              <a:endParaRPr lang="is-IS" sz="12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6500826" y="2786058"/>
            <a:ext cx="1892441" cy="1164153"/>
            <a:chOff x="3018" y="424137"/>
            <a:chExt cx="2560336" cy="1536202"/>
          </a:xfrm>
          <a:solidFill>
            <a:srgbClr val="044B76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7" name="Rounded Rectangle 26"/>
            <p:cNvSpPr/>
            <p:nvPr/>
          </p:nvSpPr>
          <p:spPr>
            <a:xfrm>
              <a:off x="3018" y="424137"/>
              <a:ext cx="2560336" cy="1536202"/>
            </a:xfrm>
            <a:prstGeom prst="roundRect">
              <a:avLst/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Rounded Rectangle 4"/>
            <p:cNvSpPr/>
            <p:nvPr/>
          </p:nvSpPr>
          <p:spPr>
            <a:xfrm>
              <a:off x="78009" y="499128"/>
              <a:ext cx="2410354" cy="1386220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Aft>
                  <a:spcPct val="35000"/>
                </a:spcAft>
              </a:pPr>
              <a:r>
                <a:rPr lang="is-IS" sz="1800" dirty="0" smtClean="0"/>
                <a:t>Risk communication</a:t>
              </a:r>
              <a:endParaRPr lang="is-IS" sz="1800" dirty="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465773" y="4429132"/>
            <a:ext cx="1892441" cy="1164153"/>
            <a:chOff x="3018" y="424137"/>
            <a:chExt cx="2560336" cy="1536202"/>
          </a:xfrm>
          <a:solidFill>
            <a:srgbClr val="044B76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0" name="Rounded Rectangle 29"/>
            <p:cNvSpPr/>
            <p:nvPr/>
          </p:nvSpPr>
          <p:spPr>
            <a:xfrm>
              <a:off x="3018" y="424137"/>
              <a:ext cx="2560336" cy="1536202"/>
            </a:xfrm>
            <a:prstGeom prst="roundRect">
              <a:avLst/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Rounded Rectangle 4"/>
            <p:cNvSpPr/>
            <p:nvPr/>
          </p:nvSpPr>
          <p:spPr>
            <a:xfrm>
              <a:off x="78009" y="499128"/>
              <a:ext cx="2410354" cy="1386220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Aft>
                  <a:spcPct val="35000"/>
                </a:spcAft>
              </a:pPr>
              <a:r>
                <a:rPr lang="is-IS" sz="1800" dirty="0" smtClean="0"/>
                <a:t>Risk monitoring and review</a:t>
              </a:r>
              <a:endParaRPr lang="is-IS" sz="1800" dirty="0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3071802" y="3071810"/>
            <a:ext cx="2362217" cy="651146"/>
            <a:chOff x="3571868" y="1920598"/>
            <a:chExt cx="2362217" cy="651146"/>
          </a:xfrm>
        </p:grpSpPr>
        <p:sp>
          <p:nvSpPr>
            <p:cNvPr id="35" name="Rectangle 34"/>
            <p:cNvSpPr/>
            <p:nvPr/>
          </p:nvSpPr>
          <p:spPr>
            <a:xfrm>
              <a:off x="3571869" y="1920598"/>
              <a:ext cx="2362216" cy="65114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6" name="Rectangle 35"/>
            <p:cNvSpPr/>
            <p:nvPr/>
          </p:nvSpPr>
          <p:spPr>
            <a:xfrm>
              <a:off x="3571868" y="1920598"/>
              <a:ext cx="2362216" cy="651146"/>
            </a:xfrm>
            <a:prstGeom prst="rect">
              <a:avLst/>
            </a:prstGeom>
            <a:scene3d>
              <a:camera prst="orthographicFront"/>
              <a:lightRig rig="threePt" dir="t">
                <a:rot lat="0" lon="0" rev="7500000"/>
              </a:lightRig>
            </a:scene3d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Aft>
                  <a:spcPct val="35000"/>
                </a:spcAft>
              </a:pPr>
              <a:r>
                <a:rPr lang="is-IS" sz="1200" dirty="0" smtClean="0">
                  <a:solidFill>
                    <a:schemeClr val="tx1"/>
                  </a:solidFill>
                </a:rPr>
                <a:t>2. Define the risk treatment plan</a:t>
              </a:r>
              <a:endParaRPr lang="is-IS" sz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3071802" y="4143380"/>
            <a:ext cx="2362217" cy="651146"/>
            <a:chOff x="3571868" y="1920598"/>
            <a:chExt cx="2362217" cy="651146"/>
          </a:xfrm>
        </p:grpSpPr>
        <p:sp>
          <p:nvSpPr>
            <p:cNvPr id="38" name="Rectangle 37"/>
            <p:cNvSpPr/>
            <p:nvPr/>
          </p:nvSpPr>
          <p:spPr>
            <a:xfrm>
              <a:off x="3571869" y="1920598"/>
              <a:ext cx="2362216" cy="65114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9" name="Rectangle 38"/>
            <p:cNvSpPr/>
            <p:nvPr/>
          </p:nvSpPr>
          <p:spPr>
            <a:xfrm>
              <a:off x="3571868" y="1920598"/>
              <a:ext cx="2362216" cy="651146"/>
            </a:xfrm>
            <a:prstGeom prst="rect">
              <a:avLst/>
            </a:prstGeom>
            <a:scene3d>
              <a:camera prst="orthographicFront"/>
              <a:lightRig rig="threePt" dir="t">
                <a:rot lat="0" lon="0" rev="7500000"/>
              </a:lightRig>
            </a:scene3d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Aft>
                  <a:spcPct val="35000"/>
                </a:spcAft>
              </a:pPr>
              <a:r>
                <a:rPr lang="is-IS" sz="1200" dirty="0" smtClean="0">
                  <a:solidFill>
                    <a:schemeClr val="tx1"/>
                  </a:solidFill>
                </a:rPr>
                <a:t>3. Calculation of the residual risk</a:t>
              </a:r>
              <a:endParaRPr lang="is-IS" sz="1200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41" name="Straight Arrow Connector 40"/>
          <p:cNvCxnSpPr/>
          <p:nvPr/>
        </p:nvCxnSpPr>
        <p:spPr bwMode="auto">
          <a:xfrm>
            <a:off x="2285984" y="2357430"/>
            <a:ext cx="785818" cy="1588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grpSp>
        <p:nvGrpSpPr>
          <p:cNvPr id="42" name="Group 41"/>
          <p:cNvGrpSpPr/>
          <p:nvPr/>
        </p:nvGrpSpPr>
        <p:grpSpPr>
          <a:xfrm>
            <a:off x="3071802" y="5214950"/>
            <a:ext cx="2362217" cy="651146"/>
            <a:chOff x="3571868" y="1920598"/>
            <a:chExt cx="2362217" cy="651146"/>
          </a:xfrm>
        </p:grpSpPr>
        <p:sp>
          <p:nvSpPr>
            <p:cNvPr id="43" name="Rectangle 42"/>
            <p:cNvSpPr/>
            <p:nvPr/>
          </p:nvSpPr>
          <p:spPr>
            <a:xfrm>
              <a:off x="3571869" y="1920598"/>
              <a:ext cx="2362216" cy="65114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4" name="Rectangle 43"/>
            <p:cNvSpPr/>
            <p:nvPr/>
          </p:nvSpPr>
          <p:spPr>
            <a:xfrm>
              <a:off x="3571868" y="1920598"/>
              <a:ext cx="2362216" cy="651146"/>
            </a:xfrm>
            <a:prstGeom prst="rect">
              <a:avLst/>
            </a:prstGeom>
            <a:scene3d>
              <a:camera prst="orthographicFront"/>
              <a:lightRig rig="threePt" dir="t">
                <a:rot lat="0" lon="0" rev="7500000"/>
              </a:lightRig>
            </a:scene3d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Aft>
                  <a:spcPct val="35000"/>
                </a:spcAft>
              </a:pPr>
              <a:r>
                <a:rPr lang="is-IS" sz="1200" dirty="0" smtClean="0">
                  <a:solidFill>
                    <a:schemeClr val="tx1"/>
                  </a:solidFill>
                </a:rPr>
                <a:t>4. Acceptance of residual risk</a:t>
              </a:r>
              <a:endParaRPr lang="is-IS" sz="1200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46" name="Straight Arrow Connector 45"/>
          <p:cNvCxnSpPr>
            <a:stCxn id="23" idx="2"/>
            <a:endCxn id="36" idx="0"/>
          </p:cNvCxnSpPr>
          <p:nvPr/>
        </p:nvCxnSpPr>
        <p:spPr bwMode="auto">
          <a:xfrm rot="5400000">
            <a:off x="4042698" y="2861598"/>
            <a:ext cx="420424" cy="1588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47" name="Straight Arrow Connector 46"/>
          <p:cNvCxnSpPr/>
          <p:nvPr/>
        </p:nvCxnSpPr>
        <p:spPr bwMode="auto">
          <a:xfrm rot="5400000">
            <a:off x="4005392" y="3924170"/>
            <a:ext cx="420424" cy="1588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48" name="Straight Arrow Connector 47"/>
          <p:cNvCxnSpPr/>
          <p:nvPr/>
        </p:nvCxnSpPr>
        <p:spPr bwMode="auto">
          <a:xfrm rot="5400000">
            <a:off x="4005392" y="4995740"/>
            <a:ext cx="420424" cy="1588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52" name="Elbow Connector 51"/>
          <p:cNvCxnSpPr>
            <a:stCxn id="44" idx="3"/>
            <a:endCxn id="27" idx="1"/>
          </p:cNvCxnSpPr>
          <p:nvPr/>
        </p:nvCxnSpPr>
        <p:spPr bwMode="auto">
          <a:xfrm flipV="1">
            <a:off x="5434018" y="3368135"/>
            <a:ext cx="1066808" cy="2172388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59" name="Elbow Connector 58"/>
          <p:cNvCxnSpPr>
            <a:stCxn id="43" idx="3"/>
            <a:endCxn id="30" idx="1"/>
          </p:cNvCxnSpPr>
          <p:nvPr/>
        </p:nvCxnSpPr>
        <p:spPr bwMode="auto">
          <a:xfrm flipV="1">
            <a:off x="5434019" y="5011209"/>
            <a:ext cx="1031754" cy="529314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/>
        </p:nvGraphicFramePr>
        <p:xfrm>
          <a:off x="5510214" y="2857496"/>
          <a:ext cx="2990876" cy="32861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Reducing risk</a:t>
            </a:r>
            <a:endParaRPr lang="en-GB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1472" y="2643182"/>
            <a:ext cx="4786346" cy="3855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357158" y="1714488"/>
            <a:ext cx="82868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>
              <a:buFont typeface="Arial" pitchFamily="34" charset="0"/>
              <a:buChar char="•"/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Select and implement controls to reduce risk</a:t>
            </a:r>
            <a:endParaRPr lang="is-IS" sz="2800" dirty="0" smtClean="0">
              <a:solidFill>
                <a:srgbClr val="1C1C1C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2844" y="3643314"/>
            <a:ext cx="5952399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err="1" smtClean="0"/>
              <a:t>Risk</a:t>
            </a:r>
            <a:r>
              <a:rPr lang="is-IS" dirty="0" smtClean="0"/>
              <a:t> </a:t>
            </a:r>
            <a:r>
              <a:rPr lang="is-IS" dirty="0" err="1" smtClean="0"/>
              <a:t>acceptance</a:t>
            </a:r>
            <a:r>
              <a:rPr lang="is-IS" dirty="0" smtClean="0"/>
              <a:t> – Security awareness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sz="2400" dirty="0" smtClean="0"/>
              <a:t>After completing the risk treatment it is important to obtain management approval of the proposed </a:t>
            </a:r>
            <a:r>
              <a:rPr lang="is-IS" sz="2400" dirty="0" err="1" smtClean="0"/>
              <a:t>residual</a:t>
            </a:r>
            <a:r>
              <a:rPr lang="is-IS" sz="2400" dirty="0" smtClean="0"/>
              <a:t> </a:t>
            </a:r>
            <a:r>
              <a:rPr lang="is-IS" sz="2400" dirty="0" err="1" smtClean="0"/>
              <a:t>risk</a:t>
            </a:r>
            <a:endParaRPr lang="is-IS" sz="2400" dirty="0" smtClean="0"/>
          </a:p>
          <a:p>
            <a:endParaRPr lang="is-IS" sz="2400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3952892" y="3000372"/>
          <a:ext cx="5619768" cy="30003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28596" y="2786058"/>
            <a:ext cx="4214842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2400" b="0" i="0" u="none" strike="noStrike" kern="0" cap="none" spc="0" normalizeH="0" baseline="0" dirty="0" smtClean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Risk communication, monitoring and reviewing of risk</a:t>
            </a:r>
            <a:r>
              <a:rPr kumimoji="0" lang="en-GB" sz="2400" b="0" i="0" u="none" strike="noStrike" kern="0" cap="none" spc="0" normalizeH="0" dirty="0" smtClean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is important for the security awareness and for continuous improvements in risk management</a:t>
            </a:r>
            <a:endParaRPr kumimoji="0" lang="en-GB" sz="2400" b="0" i="0" u="none" strike="noStrike" kern="0" cap="none" spc="0" normalizeH="0" baseline="0" dirty="0" smtClean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is-IS" sz="2400" b="0" i="0" u="none" strike="noStrike" kern="0" cap="none" spc="0" normalizeH="0" baseline="0" noProof="0" dirty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Conclusion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EHR integration, increased interoperability and access are important steps in advancing the state of health care services</a:t>
            </a:r>
          </a:p>
          <a:p>
            <a:r>
              <a:rPr lang="en-US" dirty="0" smtClean="0"/>
              <a:t>By applying best practices, using an information security management system, performing regular risk assessments, and adhering to international standards, these steps can be safely realized </a:t>
            </a:r>
          </a:p>
          <a:p>
            <a:r>
              <a:rPr lang="en-US" dirty="0" smtClean="0"/>
              <a:t>The result will be a better and more secure health care system for the benefit of the public</a:t>
            </a:r>
            <a:endParaRPr lang="is-IS" dirty="0" smtClean="0"/>
          </a:p>
          <a:p>
            <a:endParaRPr lang="is-I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Thank you</a:t>
            </a:r>
            <a:endParaRPr lang="is-I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>
              <a:buNone/>
            </a:pPr>
            <a:r>
              <a:rPr lang="is-IS" dirty="0" smtClean="0">
                <a:hlinkClick r:id="rId2"/>
              </a:rPr>
              <a:t>gudlaug@stiki.eu</a:t>
            </a:r>
            <a:endParaRPr lang="is-IS" dirty="0" smtClean="0"/>
          </a:p>
          <a:p>
            <a:pPr algn="r">
              <a:buNone/>
            </a:pPr>
            <a:r>
              <a:rPr lang="is-IS" dirty="0" smtClean="0">
                <a:hlinkClick r:id="rId3"/>
              </a:rPr>
              <a:t>bjarni@stiki.eu</a:t>
            </a:r>
            <a:endParaRPr lang="is-IS" dirty="0" smtClean="0"/>
          </a:p>
          <a:p>
            <a:pPr algn="r">
              <a:buNone/>
            </a:pPr>
            <a:r>
              <a:rPr lang="is-IS" dirty="0" smtClean="0">
                <a:hlinkClick r:id="rId4"/>
              </a:rPr>
              <a:t>www.stiki.eu</a:t>
            </a:r>
            <a:endParaRPr lang="is-IS" dirty="0" smtClean="0"/>
          </a:p>
          <a:p>
            <a:pPr algn="r">
              <a:buNone/>
            </a:pPr>
            <a:endParaRPr lang="is-IS" dirty="0" smtClean="0"/>
          </a:p>
          <a:p>
            <a:pPr marL="1704975" indent="0" algn="r">
              <a:buNone/>
            </a:pPr>
            <a:r>
              <a:rPr lang="is-IS" sz="2400" dirty="0" smtClean="0"/>
              <a:t>All screenshots in presentation are from RM Studio, a risk management software provided by Stiki</a:t>
            </a:r>
          </a:p>
          <a:p>
            <a:pPr algn="r">
              <a:buNone/>
            </a:pPr>
            <a:endParaRPr lang="is-IS" dirty="0" smtClean="0"/>
          </a:p>
          <a:p>
            <a:pPr algn="r">
              <a:buNone/>
            </a:pPr>
            <a:r>
              <a:rPr lang="is-IS" dirty="0" smtClean="0">
                <a:hlinkClick r:id="rId5"/>
              </a:rPr>
              <a:t>www.riskmanagementstudio.com</a:t>
            </a:r>
            <a:endParaRPr lang="is-IS" dirty="0" smtClean="0"/>
          </a:p>
          <a:p>
            <a:pPr algn="r">
              <a:buNone/>
            </a:pPr>
            <a:endParaRPr lang="is-IS" dirty="0"/>
          </a:p>
        </p:txBody>
      </p:sp>
      <p:pic>
        <p:nvPicPr>
          <p:cNvPr id="1028" name="Picture 4" descr="http://intranet/Products/RMS/RMS%2020/Papers%20and%20documents/RMStudio%20Logo/New%20Logo%20from%20KÞÁ/Logo%20worked%20a%20bit%20more%20in%20various%20colors/A_185mm_rmstudiologo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57620" y="4857760"/>
            <a:ext cx="4857750" cy="514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Electronic Health Record (EHR) systems and network must fulfill demands of modern society</a:t>
            </a:r>
          </a:p>
          <a:p>
            <a:r>
              <a:rPr lang="en-US" dirty="0" smtClean="0"/>
              <a:t>New legislation in Iceland allows sharing of health information between institutions</a:t>
            </a:r>
          </a:p>
          <a:p>
            <a:r>
              <a:rPr lang="en-US" dirty="0" smtClean="0"/>
              <a:t>Security must be guaranteed</a:t>
            </a:r>
          </a:p>
          <a:p>
            <a:r>
              <a:rPr lang="en-US" dirty="0" smtClean="0"/>
              <a:t>Security requirements and risk assessment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Legislative requirements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 smtClean="0"/>
              <a:t>Opens the door for information sharing between health information systems</a:t>
            </a:r>
          </a:p>
          <a:p>
            <a:pPr lvl="1"/>
            <a:r>
              <a:rPr lang="en-US" dirty="0" smtClean="0"/>
              <a:t>Results in a better and more secure public health care service since information is available when required on a need-to-know basis</a:t>
            </a:r>
          </a:p>
          <a:p>
            <a:pPr lvl="1"/>
            <a:r>
              <a:rPr lang="en-US" dirty="0" smtClean="0"/>
              <a:t>Security guarantees and adherence to the Personal Data Act legislation are prerequisites for information sharing and integration of systems</a:t>
            </a:r>
          </a:p>
          <a:p>
            <a:pPr lvl="1"/>
            <a:r>
              <a:rPr lang="en-US" dirty="0" smtClean="0"/>
              <a:t>Allows for public access to EHR information through health information gateways</a:t>
            </a:r>
            <a:endParaRPr lang="en-US" b="1" i="1" dirty="0" smtClean="0"/>
          </a:p>
          <a:p>
            <a:endParaRPr lang="is-IS" b="1" i="1" dirty="0" smtClean="0"/>
          </a:p>
          <a:p>
            <a:endParaRPr lang="is-I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Future Vision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4488"/>
            <a:ext cx="8362950" cy="4176712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Greater interaction between different EHR systems </a:t>
            </a:r>
          </a:p>
          <a:p>
            <a:r>
              <a:rPr lang="en-US" dirty="0" smtClean="0"/>
              <a:t>Interoperable EHRs will appear as a </a:t>
            </a:r>
            <a:r>
              <a:rPr lang="en-US" i="1" dirty="0" smtClean="0"/>
              <a:t>unified view</a:t>
            </a:r>
            <a:r>
              <a:rPr lang="en-US" dirty="0" smtClean="0"/>
              <a:t> of all health care data </a:t>
            </a:r>
          </a:p>
          <a:p>
            <a:r>
              <a:rPr lang="en-US" dirty="0" smtClean="0"/>
              <a:t>Health care professionals will have all the necessary data available when needed</a:t>
            </a:r>
          </a:p>
          <a:p>
            <a:r>
              <a:rPr lang="en-US" dirty="0" smtClean="0"/>
              <a:t>The public will be able to monitor their EHRs directly via Internet access</a:t>
            </a:r>
            <a:endParaRPr lang="is-I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EHR integration and users</a:t>
            </a:r>
            <a:endParaRPr lang="is-IS" dirty="0"/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s-IS"/>
          </a:p>
        </p:txBody>
      </p:sp>
      <p:grpSp>
        <p:nvGrpSpPr>
          <p:cNvPr id="37" name="Group 36"/>
          <p:cNvGrpSpPr/>
          <p:nvPr/>
        </p:nvGrpSpPr>
        <p:grpSpPr>
          <a:xfrm>
            <a:off x="1158476" y="1947951"/>
            <a:ext cx="6526375" cy="3071521"/>
            <a:chOff x="642910" y="1714488"/>
            <a:chExt cx="7643866" cy="4000528"/>
          </a:xfrm>
        </p:grpSpPr>
        <p:sp>
          <p:nvSpPr>
            <p:cNvPr id="36" name="Rectangle 35"/>
            <p:cNvSpPr/>
            <p:nvPr/>
          </p:nvSpPr>
          <p:spPr bwMode="auto">
            <a:xfrm>
              <a:off x="642910" y="1714488"/>
              <a:ext cx="7643866" cy="4000528"/>
            </a:xfrm>
            <a:prstGeom prst="rect">
              <a:avLst/>
            </a:prstGeom>
            <a:solidFill>
              <a:schemeClr val="accent1">
                <a:alpha val="16000"/>
              </a:schemeClr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is-IS" sz="1200" dirty="0" smtClean="0"/>
                <a:t>Electronic Health Record keepers</a:t>
              </a:r>
              <a:endParaRPr kumimoji="0" lang="is-I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grpSp>
          <p:nvGrpSpPr>
            <p:cNvPr id="35" name="Group 34"/>
            <p:cNvGrpSpPr/>
            <p:nvPr/>
          </p:nvGrpSpPr>
          <p:grpSpPr>
            <a:xfrm>
              <a:off x="857225" y="2000240"/>
              <a:ext cx="7143799" cy="3429024"/>
              <a:chOff x="500034" y="1714488"/>
              <a:chExt cx="7143799" cy="3429024"/>
            </a:xfrm>
          </p:grpSpPr>
          <p:sp>
            <p:nvSpPr>
              <p:cNvPr id="8" name="Rounded Rectangle 7"/>
              <p:cNvSpPr/>
              <p:nvPr/>
            </p:nvSpPr>
            <p:spPr bwMode="auto">
              <a:xfrm>
                <a:off x="5857884" y="2000240"/>
                <a:ext cx="1571636" cy="785818"/>
              </a:xfrm>
              <a:prstGeom prst="roundRect">
                <a:avLst/>
              </a:prstGeom>
              <a:ln>
                <a:solidFill>
                  <a:schemeClr val="tx1"/>
                </a:solidFill>
                <a:headEnd type="none" w="sm" len="sm"/>
                <a:tailEnd type="none" w="sm" len="sm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s-IS" sz="1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cs typeface="Arial" charset="0"/>
                  </a:rPr>
                  <a:t>Private</a:t>
                </a:r>
                <a:endParaRPr kumimoji="0" lang="is-IS" sz="12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is-IS" sz="1200" dirty="0" smtClean="0">
                    <a:solidFill>
                      <a:schemeClr val="tx1"/>
                    </a:solidFill>
                  </a:rPr>
                  <a:t>Practices</a:t>
                </a:r>
                <a:endParaRPr kumimoji="0" lang="is-IS" sz="1200" b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9" name="Rounded Rectangle 8"/>
              <p:cNvSpPr/>
              <p:nvPr/>
            </p:nvSpPr>
            <p:spPr bwMode="auto">
              <a:xfrm>
                <a:off x="3428992" y="1714488"/>
                <a:ext cx="1571636" cy="785818"/>
              </a:xfrm>
              <a:prstGeom prst="roundRect">
                <a:avLst/>
              </a:prstGeom>
              <a:ln>
                <a:solidFill>
                  <a:schemeClr val="tx1"/>
                </a:solidFill>
                <a:headEnd type="none" w="sm" len="sm"/>
                <a:tailEnd type="none" w="sm" len="sm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0" rIns="9144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s-IS" sz="1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cs typeface="Arial" charset="0"/>
                  </a:rPr>
                  <a:t>Community Health Centers</a:t>
                </a:r>
              </a:p>
            </p:txBody>
          </p:sp>
          <p:sp>
            <p:nvSpPr>
              <p:cNvPr id="10" name="Rounded Rectangle 9"/>
              <p:cNvSpPr/>
              <p:nvPr/>
            </p:nvSpPr>
            <p:spPr bwMode="auto">
              <a:xfrm>
                <a:off x="1071538" y="2000240"/>
                <a:ext cx="1581133" cy="814384"/>
              </a:xfrm>
              <a:prstGeom prst="roundRect">
                <a:avLst/>
              </a:prstGeom>
              <a:ln>
                <a:solidFill>
                  <a:schemeClr val="tx1"/>
                </a:solidFill>
                <a:headEnd type="none" w="sm" len="sm"/>
                <a:tailEnd type="none" w="sm" len="sm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0" rIns="9144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s-I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s-IS" sz="1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cs typeface="Arial" charset="0"/>
                  </a:rPr>
                  <a:t>Hospitals</a:t>
                </a:r>
              </a:p>
            </p:txBody>
          </p:sp>
          <p:grpSp>
            <p:nvGrpSpPr>
              <p:cNvPr id="18" name="Group 17"/>
              <p:cNvGrpSpPr/>
              <p:nvPr/>
            </p:nvGrpSpPr>
            <p:grpSpPr>
              <a:xfrm>
                <a:off x="5857884" y="3929066"/>
                <a:ext cx="1785949" cy="1038240"/>
                <a:chOff x="6143637" y="4391025"/>
                <a:chExt cx="1785949" cy="1038240"/>
              </a:xfrm>
            </p:grpSpPr>
            <p:sp>
              <p:nvSpPr>
                <p:cNvPr id="13" name="Rounded Rectangle 12"/>
                <p:cNvSpPr/>
                <p:nvPr/>
              </p:nvSpPr>
              <p:spPr bwMode="auto">
                <a:xfrm>
                  <a:off x="6505575" y="4695825"/>
                  <a:ext cx="1424011" cy="733440"/>
                </a:xfrm>
                <a:prstGeom prst="roundRect">
                  <a:avLst/>
                </a:prstGeom>
                <a:ln>
                  <a:solidFill>
                    <a:schemeClr val="tx1"/>
                  </a:solidFill>
                  <a:headEnd type="none" w="sm" len="sm"/>
                  <a:tailEnd type="none" w="sm" len="sm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is-IS" sz="1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cs typeface="Arial" charset="0"/>
                  </a:endParaRPr>
                </a:p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is-IS" sz="1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2" name="Rounded Rectangle 11"/>
                <p:cNvSpPr/>
                <p:nvPr/>
              </p:nvSpPr>
              <p:spPr bwMode="auto">
                <a:xfrm>
                  <a:off x="6353175" y="4543425"/>
                  <a:ext cx="1504973" cy="742963"/>
                </a:xfrm>
                <a:prstGeom prst="roundRect">
                  <a:avLst/>
                </a:prstGeom>
                <a:ln>
                  <a:solidFill>
                    <a:schemeClr val="tx1"/>
                  </a:solidFill>
                  <a:headEnd type="none" w="sm" len="sm"/>
                  <a:tailEnd type="none" w="sm" len="sm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is-IS" sz="1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1" name="Rounded Rectangle 10"/>
                <p:cNvSpPr/>
                <p:nvPr/>
              </p:nvSpPr>
              <p:spPr bwMode="auto">
                <a:xfrm>
                  <a:off x="6143637" y="4391025"/>
                  <a:ext cx="1571636" cy="752487"/>
                </a:xfrm>
                <a:prstGeom prst="roundRect">
                  <a:avLst/>
                </a:prstGeom>
                <a:ln>
                  <a:solidFill>
                    <a:schemeClr val="tx1"/>
                  </a:solidFill>
                  <a:headEnd type="none" w="sm" len="sm"/>
                  <a:tailEnd type="none" w="sm" len="sm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0" rIns="9144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is-IS" sz="1200" dirty="0" smtClean="0">
                      <a:solidFill>
                        <a:schemeClr val="tx1"/>
                      </a:solidFill>
                      <a:latin typeface="Arial" charset="0"/>
                      <a:cs typeface="Arial" charset="0"/>
                    </a:rPr>
                    <a:t>Other health care providers</a:t>
                  </a:r>
                  <a:endParaRPr kumimoji="0" lang="is-IS" sz="1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15" name="Rounded Rectangle 14"/>
              <p:cNvSpPr/>
              <p:nvPr/>
            </p:nvSpPr>
            <p:spPr bwMode="auto">
              <a:xfrm>
                <a:off x="500034" y="3214686"/>
                <a:ext cx="1600183" cy="776290"/>
              </a:xfrm>
              <a:prstGeom prst="roundRect">
                <a:avLst/>
              </a:prstGeom>
              <a:ln>
                <a:solidFill>
                  <a:schemeClr val="tx1"/>
                </a:solidFill>
                <a:headEnd type="none" w="sm" len="sm"/>
                <a:tailEnd type="none" w="sm" len="sm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s-IS" sz="1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cs typeface="Arial" charset="0"/>
                  </a:rPr>
                  <a:t>Governmental Authorities</a:t>
                </a:r>
              </a:p>
            </p:txBody>
          </p:sp>
          <p:sp>
            <p:nvSpPr>
              <p:cNvPr id="17" name="Rounded Rectangle 16"/>
              <p:cNvSpPr/>
              <p:nvPr/>
            </p:nvSpPr>
            <p:spPr bwMode="auto">
              <a:xfrm>
                <a:off x="1000100" y="4367222"/>
                <a:ext cx="1600183" cy="776290"/>
              </a:xfrm>
              <a:prstGeom prst="roundRect">
                <a:avLst/>
              </a:prstGeom>
              <a:ln>
                <a:solidFill>
                  <a:schemeClr val="tx1"/>
                </a:solidFill>
                <a:headEnd type="none" w="sm" len="sm"/>
                <a:tailEnd type="none" w="sm" len="sm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0" rIns="9144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s-IS" sz="1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cs typeface="Arial" charset="0"/>
                  </a:rPr>
                  <a:t>The Directorate of Health</a:t>
                </a:r>
              </a:p>
            </p:txBody>
          </p:sp>
          <p:sp>
            <p:nvSpPr>
              <p:cNvPr id="19" name="Cloud 18"/>
              <p:cNvSpPr/>
              <p:nvPr/>
            </p:nvSpPr>
            <p:spPr bwMode="auto">
              <a:xfrm>
                <a:off x="2928926" y="2928934"/>
                <a:ext cx="2786082" cy="1643074"/>
              </a:xfrm>
              <a:prstGeom prst="cloud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12700" cap="sq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s-I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is-IS" sz="1200" dirty="0" smtClean="0"/>
              </a:p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s-IS" sz="12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cs typeface="Arial" charset="0"/>
                  </a:rPr>
                  <a:t>Internetwork</a:t>
                </a:r>
                <a:endParaRPr kumimoji="0" lang="is-I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cxnSp>
            <p:nvCxnSpPr>
              <p:cNvPr id="21" name="Straight Arrow Connector 20"/>
              <p:cNvCxnSpPr>
                <a:stCxn id="10" idx="3"/>
              </p:cNvCxnSpPr>
              <p:nvPr/>
            </p:nvCxnSpPr>
            <p:spPr bwMode="auto">
              <a:xfrm>
                <a:off x="2652671" y="2407432"/>
                <a:ext cx="562007" cy="950130"/>
              </a:xfrm>
              <a:prstGeom prst="straightConnector1">
                <a:avLst/>
              </a:prstGeom>
              <a:solidFill>
                <a:schemeClr val="accent1"/>
              </a:solidFill>
              <a:ln w="12700" cap="sq" cmpd="sng" algn="ctr">
                <a:solidFill>
                  <a:schemeClr val="tx1"/>
                </a:solidFill>
                <a:prstDash val="solid"/>
                <a:round/>
                <a:headEnd type="arrow"/>
                <a:tailEnd type="arrow"/>
              </a:ln>
              <a:effectLst/>
            </p:spPr>
          </p:cxnSp>
          <p:cxnSp>
            <p:nvCxnSpPr>
              <p:cNvPr id="23" name="Straight Arrow Connector 22"/>
              <p:cNvCxnSpPr>
                <a:endCxn id="19" idx="2"/>
              </p:cNvCxnSpPr>
              <p:nvPr/>
            </p:nvCxnSpPr>
            <p:spPr bwMode="auto">
              <a:xfrm>
                <a:off x="2143108" y="3643314"/>
                <a:ext cx="794460" cy="107157"/>
              </a:xfrm>
              <a:prstGeom prst="straightConnector1">
                <a:avLst/>
              </a:prstGeom>
              <a:solidFill>
                <a:schemeClr val="accent1"/>
              </a:solidFill>
              <a:ln w="12700" cap="sq" cmpd="sng" algn="ctr">
                <a:solidFill>
                  <a:schemeClr val="tx1"/>
                </a:solidFill>
                <a:prstDash val="solid"/>
                <a:round/>
                <a:headEnd type="arrow"/>
                <a:tailEnd type="arrow"/>
              </a:ln>
              <a:effectLst/>
            </p:spPr>
          </p:cxnSp>
          <p:cxnSp>
            <p:nvCxnSpPr>
              <p:cNvPr id="26" name="Straight Arrow Connector 25"/>
              <p:cNvCxnSpPr>
                <a:stCxn id="17" idx="3"/>
              </p:cNvCxnSpPr>
              <p:nvPr/>
            </p:nvCxnSpPr>
            <p:spPr bwMode="auto">
              <a:xfrm flipV="1">
                <a:off x="2600283" y="4214818"/>
                <a:ext cx="471519" cy="540549"/>
              </a:xfrm>
              <a:prstGeom prst="straightConnector1">
                <a:avLst/>
              </a:prstGeom>
              <a:solidFill>
                <a:schemeClr val="accent1"/>
              </a:solidFill>
              <a:ln w="12700" cap="sq" cmpd="sng" algn="ctr">
                <a:solidFill>
                  <a:schemeClr val="tx1"/>
                </a:solidFill>
                <a:prstDash val="solid"/>
                <a:round/>
                <a:headEnd type="arrow"/>
                <a:tailEnd type="arrow"/>
              </a:ln>
              <a:effectLst/>
            </p:spPr>
          </p:cxnSp>
          <p:cxnSp>
            <p:nvCxnSpPr>
              <p:cNvPr id="30" name="Straight Arrow Connector 29"/>
              <p:cNvCxnSpPr>
                <a:stCxn id="9" idx="2"/>
                <a:endCxn id="19" idx="3"/>
              </p:cNvCxnSpPr>
              <p:nvPr/>
            </p:nvCxnSpPr>
            <p:spPr bwMode="auto">
              <a:xfrm rot="16200000" flipH="1">
                <a:off x="4007102" y="2708013"/>
                <a:ext cx="522572" cy="107157"/>
              </a:xfrm>
              <a:prstGeom prst="straightConnector1">
                <a:avLst/>
              </a:prstGeom>
              <a:solidFill>
                <a:schemeClr val="accent1"/>
              </a:solidFill>
              <a:ln w="12700" cap="sq" cmpd="sng" algn="ctr">
                <a:solidFill>
                  <a:schemeClr val="tx1"/>
                </a:solidFill>
                <a:prstDash val="solid"/>
                <a:round/>
                <a:headEnd type="arrow"/>
                <a:tailEnd type="arrow"/>
              </a:ln>
              <a:effectLst/>
            </p:spPr>
          </p:cxnSp>
          <p:cxnSp>
            <p:nvCxnSpPr>
              <p:cNvPr id="32" name="Straight Arrow Connector 31"/>
              <p:cNvCxnSpPr>
                <a:stCxn id="8" idx="2"/>
              </p:cNvCxnSpPr>
              <p:nvPr/>
            </p:nvCxnSpPr>
            <p:spPr bwMode="auto">
              <a:xfrm rot="5400000">
                <a:off x="5893603" y="2464587"/>
                <a:ext cx="428628" cy="1071570"/>
              </a:xfrm>
              <a:prstGeom prst="straightConnector1">
                <a:avLst/>
              </a:prstGeom>
              <a:solidFill>
                <a:schemeClr val="accent1"/>
              </a:solidFill>
              <a:ln w="12700" cap="sq" cmpd="sng" algn="ctr">
                <a:solidFill>
                  <a:schemeClr val="tx1"/>
                </a:solidFill>
                <a:prstDash val="solid"/>
                <a:round/>
                <a:headEnd type="arrow"/>
                <a:tailEnd type="arrow"/>
              </a:ln>
              <a:effectLst/>
            </p:spPr>
          </p:cxnSp>
          <p:cxnSp>
            <p:nvCxnSpPr>
              <p:cNvPr id="34" name="Straight Arrow Connector 33"/>
              <p:cNvCxnSpPr>
                <a:stCxn id="11" idx="1"/>
              </p:cNvCxnSpPr>
              <p:nvPr/>
            </p:nvCxnSpPr>
            <p:spPr bwMode="auto">
              <a:xfrm rot="10800000">
                <a:off x="5429256" y="4071942"/>
                <a:ext cx="428628" cy="233368"/>
              </a:xfrm>
              <a:prstGeom prst="straightConnector1">
                <a:avLst/>
              </a:prstGeom>
              <a:solidFill>
                <a:schemeClr val="accent1"/>
              </a:solidFill>
              <a:ln w="12700" cap="sq" cmpd="sng" algn="ctr">
                <a:solidFill>
                  <a:schemeClr val="tx1"/>
                </a:solidFill>
                <a:prstDash val="solid"/>
                <a:round/>
                <a:headEnd type="arrow"/>
                <a:tailEnd type="arrow"/>
              </a:ln>
              <a:effectLst/>
            </p:spPr>
          </p:cxnSp>
        </p:grpSp>
      </p:grpSp>
      <p:sp>
        <p:nvSpPr>
          <p:cNvPr id="38" name="Can 37"/>
          <p:cNvSpPr/>
          <p:nvPr/>
        </p:nvSpPr>
        <p:spPr bwMode="auto">
          <a:xfrm>
            <a:off x="2202085" y="5219210"/>
            <a:ext cx="1085864" cy="1016220"/>
          </a:xfrm>
          <a:prstGeom prst="can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s-I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Access control DB</a:t>
            </a:r>
          </a:p>
        </p:txBody>
      </p:sp>
      <p:cxnSp>
        <p:nvCxnSpPr>
          <p:cNvPr id="40" name="Straight Connector 39"/>
          <p:cNvCxnSpPr>
            <a:stCxn id="38" idx="1"/>
          </p:cNvCxnSpPr>
          <p:nvPr/>
        </p:nvCxnSpPr>
        <p:spPr bwMode="auto">
          <a:xfrm rot="16200000" flipV="1">
            <a:off x="2649105" y="5123298"/>
            <a:ext cx="190010" cy="1814"/>
          </a:xfrm>
          <a:prstGeom prst="line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 rot="5400000" flipH="1" flipV="1">
            <a:off x="4158535" y="5122960"/>
            <a:ext cx="204805" cy="2391"/>
          </a:xfrm>
          <a:prstGeom prst="line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8" name="Straight Connector 27"/>
          <p:cNvCxnSpPr/>
          <p:nvPr/>
        </p:nvCxnSpPr>
        <p:spPr bwMode="auto">
          <a:xfrm rot="5400000" flipH="1" flipV="1">
            <a:off x="5448728" y="5122961"/>
            <a:ext cx="204805" cy="2391"/>
          </a:xfrm>
          <a:prstGeom prst="line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9" name="Straight Connector 28"/>
          <p:cNvCxnSpPr/>
          <p:nvPr/>
        </p:nvCxnSpPr>
        <p:spPr bwMode="auto">
          <a:xfrm rot="5400000" flipH="1" flipV="1">
            <a:off x="6624768" y="5115817"/>
            <a:ext cx="204805" cy="2391"/>
          </a:xfrm>
          <a:prstGeom prst="line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7654" y="5237061"/>
            <a:ext cx="456525" cy="81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Rectangle 30"/>
          <p:cNvSpPr/>
          <p:nvPr/>
        </p:nvSpPr>
        <p:spPr>
          <a:xfrm>
            <a:off x="3714744" y="6110607"/>
            <a:ext cx="11304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s-IS" sz="1200" dirty="0" smtClean="0"/>
              <a:t>Health care </a:t>
            </a:r>
          </a:p>
          <a:p>
            <a:pPr algn="ctr"/>
            <a:r>
              <a:rPr lang="is-IS" sz="1200" dirty="0" smtClean="0"/>
              <a:t>professionals </a:t>
            </a:r>
            <a:endParaRPr lang="is-IS" sz="1200" dirty="0"/>
          </a:p>
        </p:txBody>
      </p:sp>
      <p:pic>
        <p:nvPicPr>
          <p:cNvPr id="4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28201" y="5233818"/>
            <a:ext cx="456525" cy="81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95528" y="5233818"/>
            <a:ext cx="456525" cy="81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Rectangle 44"/>
          <p:cNvSpPr/>
          <p:nvPr/>
        </p:nvSpPr>
        <p:spPr>
          <a:xfrm>
            <a:off x="5034735" y="6110607"/>
            <a:ext cx="10374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s-IS" sz="1200" dirty="0" smtClean="0"/>
              <a:t>Supervisory </a:t>
            </a:r>
          </a:p>
          <a:p>
            <a:pPr algn="ctr"/>
            <a:r>
              <a:rPr lang="is-IS" sz="1200" dirty="0" smtClean="0"/>
              <a:t>authorities </a:t>
            </a:r>
            <a:endParaRPr lang="is-IS" sz="1200" dirty="0"/>
          </a:p>
        </p:txBody>
      </p:sp>
      <p:sp>
        <p:nvSpPr>
          <p:cNvPr id="46" name="Rectangle 45"/>
          <p:cNvSpPr/>
          <p:nvPr/>
        </p:nvSpPr>
        <p:spPr>
          <a:xfrm>
            <a:off x="6409968" y="6110607"/>
            <a:ext cx="6623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s-IS" sz="1200" dirty="0" smtClean="0"/>
              <a:t>Public</a:t>
            </a:r>
          </a:p>
          <a:p>
            <a:pPr algn="ctr"/>
            <a:r>
              <a:rPr lang="is-IS" sz="1200" dirty="0" smtClean="0"/>
              <a:t>access</a:t>
            </a:r>
            <a:endParaRPr lang="is-I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EHR related security issues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Highly critical, personal and sensitive information </a:t>
            </a:r>
          </a:p>
          <a:p>
            <a:r>
              <a:rPr lang="en-US" sz="2400" dirty="0" smtClean="0"/>
              <a:t>Falls under the act and regulations on the protection and processing of personal data</a:t>
            </a:r>
          </a:p>
          <a:p>
            <a:r>
              <a:rPr lang="en-US" sz="2400" dirty="0" smtClean="0"/>
              <a:t>Great demand on having EHRs easily accessible for health care providers</a:t>
            </a:r>
          </a:p>
          <a:p>
            <a:r>
              <a:rPr lang="en-US" sz="2400" dirty="0" smtClean="0"/>
              <a:t>Privacy concerns need to be addressed with adequate controls to minimize risk of misuse and accidental disclosure</a:t>
            </a:r>
          </a:p>
          <a:p>
            <a:r>
              <a:rPr lang="en-US" sz="2400" dirty="0" smtClean="0"/>
              <a:t>Information can be categorized and access restriction imposed on a system-by-system or even record-by-record basis</a:t>
            </a:r>
            <a:endParaRPr lang="is-I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Risk management methodology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Important to use a standardized, systematic method</a:t>
            </a:r>
          </a:p>
          <a:p>
            <a:endParaRPr lang="en-US" dirty="0" smtClean="0"/>
          </a:p>
          <a:p>
            <a:r>
              <a:rPr lang="en-US" dirty="0" smtClean="0"/>
              <a:t>The ISO/IEC 27005:2008 guidelines for information security risk management provides a standardized methodology </a:t>
            </a:r>
          </a:p>
          <a:p>
            <a:endParaRPr lang="en-US" dirty="0" smtClean="0"/>
          </a:p>
          <a:p>
            <a:r>
              <a:rPr lang="en-US" dirty="0" smtClean="0"/>
              <a:t>Takes into account all aspects of the risk assessment requirements of the ISO/IEC 27001 security standard</a:t>
            </a:r>
          </a:p>
          <a:p>
            <a:endParaRPr lang="en-US" dirty="0" smtClean="0"/>
          </a:p>
          <a:p>
            <a:endParaRPr lang="is-I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err="1" smtClean="0"/>
              <a:t>Risk</a:t>
            </a:r>
            <a:r>
              <a:rPr lang="is-IS" dirty="0" smtClean="0"/>
              <a:t> </a:t>
            </a:r>
            <a:r>
              <a:rPr lang="is-IS" dirty="0" err="1" smtClean="0"/>
              <a:t>assessment</a:t>
            </a:r>
            <a:r>
              <a:rPr lang="is-IS" dirty="0" smtClean="0"/>
              <a:t> – step by step	</a:t>
            </a:r>
            <a:endParaRPr lang="is-I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916113"/>
            <a:ext cx="8362950" cy="4176712"/>
          </a:xfrm>
        </p:spPr>
        <p:txBody>
          <a:bodyPr/>
          <a:lstStyle/>
          <a:p>
            <a:r>
              <a:rPr lang="en-US" dirty="0" smtClean="0"/>
              <a:t>Define the </a:t>
            </a:r>
            <a:r>
              <a:rPr lang="en-US" i="1" dirty="0" smtClean="0"/>
              <a:t>scope</a:t>
            </a:r>
            <a:r>
              <a:rPr lang="en-US" dirty="0" smtClean="0"/>
              <a:t> and </a:t>
            </a:r>
            <a:r>
              <a:rPr lang="en-US" i="1" dirty="0" smtClean="0"/>
              <a:t>criteria</a:t>
            </a:r>
          </a:p>
          <a:p>
            <a:endParaRPr lang="is-IS" b="1" i="1" dirty="0" smtClean="0"/>
          </a:p>
          <a:p>
            <a:r>
              <a:rPr lang="en-US" dirty="0" smtClean="0"/>
              <a:t>Identify </a:t>
            </a:r>
            <a:r>
              <a:rPr lang="en-US" i="1" dirty="0" smtClean="0"/>
              <a:t>assets</a:t>
            </a:r>
            <a:r>
              <a:rPr lang="en-US" dirty="0" smtClean="0"/>
              <a:t> and their </a:t>
            </a:r>
            <a:r>
              <a:rPr lang="en-US" i="1" dirty="0" smtClean="0"/>
              <a:t>value</a:t>
            </a:r>
          </a:p>
          <a:p>
            <a:endParaRPr lang="is-IS" dirty="0" smtClean="0"/>
          </a:p>
          <a:p>
            <a:r>
              <a:rPr lang="en-US" dirty="0" smtClean="0"/>
              <a:t>Identify and evaluate </a:t>
            </a:r>
            <a:r>
              <a:rPr lang="en-US" i="1" dirty="0" smtClean="0"/>
              <a:t>threats</a:t>
            </a:r>
          </a:p>
          <a:p>
            <a:endParaRPr lang="is-IS" dirty="0" smtClean="0"/>
          </a:p>
          <a:p>
            <a:r>
              <a:rPr lang="en-US" dirty="0" smtClean="0"/>
              <a:t>Evaluate and manage </a:t>
            </a:r>
            <a:r>
              <a:rPr lang="en-US" i="1" dirty="0" smtClean="0"/>
              <a:t>risk</a:t>
            </a:r>
            <a:r>
              <a:rPr lang="en-US" dirty="0" smtClean="0"/>
              <a:t> – </a:t>
            </a:r>
            <a:r>
              <a:rPr lang="en-US" i="1" dirty="0" smtClean="0"/>
              <a:t>risk treatment</a:t>
            </a:r>
            <a:endParaRPr lang="is-IS" i="1" dirty="0" smtClean="0"/>
          </a:p>
          <a:p>
            <a:endParaRPr lang="is-IS" dirty="0"/>
          </a:p>
        </p:txBody>
      </p:sp>
      <p:grpSp>
        <p:nvGrpSpPr>
          <p:cNvPr id="12" name="Group 11"/>
          <p:cNvGrpSpPr/>
          <p:nvPr/>
        </p:nvGrpSpPr>
        <p:grpSpPr>
          <a:xfrm>
            <a:off x="5281622" y="1638288"/>
            <a:ext cx="1571636" cy="1143008"/>
            <a:chOff x="5929322" y="1714488"/>
            <a:chExt cx="1571636" cy="1143008"/>
          </a:xfrm>
        </p:grpSpPr>
        <p:graphicFrame>
          <p:nvGraphicFramePr>
            <p:cNvPr id="5" name="Diagram 4"/>
            <p:cNvGraphicFramePr/>
            <p:nvPr/>
          </p:nvGraphicFramePr>
          <p:xfrm>
            <a:off x="5929322" y="1714488"/>
            <a:ext cx="1571636" cy="114300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6" name="Oval 5"/>
            <p:cNvSpPr/>
            <p:nvPr/>
          </p:nvSpPr>
          <p:spPr bwMode="auto">
            <a:xfrm>
              <a:off x="6400803" y="1928802"/>
              <a:ext cx="642942" cy="142876"/>
            </a:xfrm>
            <a:prstGeom prst="ellipse">
              <a:avLst/>
            </a:prstGeom>
            <a:noFill/>
            <a:ln w="12700" cap="sq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is-IS" sz="700" dirty="0" smtClean="0"/>
                <a:t>boundaries</a:t>
              </a:r>
              <a:endParaRPr kumimoji="0" lang="is-IS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9" name="Oval 8"/>
            <p:cNvSpPr/>
            <p:nvPr/>
          </p:nvSpPr>
          <p:spPr bwMode="auto">
            <a:xfrm rot="16200000">
              <a:off x="6772312" y="2235977"/>
              <a:ext cx="421431" cy="111894"/>
            </a:xfrm>
            <a:prstGeom prst="ellipse">
              <a:avLst/>
            </a:prstGeom>
            <a:noFill/>
            <a:ln w="12700" cap="sq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s-IS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0" name="Oval 9"/>
            <p:cNvSpPr/>
            <p:nvPr/>
          </p:nvSpPr>
          <p:spPr bwMode="auto">
            <a:xfrm rot="16200000">
              <a:off x="6224625" y="2240739"/>
              <a:ext cx="421431" cy="111894"/>
            </a:xfrm>
            <a:prstGeom prst="ellipse">
              <a:avLst/>
            </a:prstGeom>
            <a:noFill/>
            <a:ln w="12700" cap="sq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s-IS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1" name="Oval 10"/>
            <p:cNvSpPr/>
            <p:nvPr/>
          </p:nvSpPr>
          <p:spPr bwMode="auto">
            <a:xfrm>
              <a:off x="6505568" y="2502689"/>
              <a:ext cx="421431" cy="111894"/>
            </a:xfrm>
            <a:prstGeom prst="ellipse">
              <a:avLst/>
            </a:prstGeom>
            <a:noFill/>
            <a:ln w="12700" cap="sq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s-IS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graphicFrame>
        <p:nvGraphicFramePr>
          <p:cNvPr id="14" name="Diagram 13"/>
          <p:cNvGraphicFramePr/>
          <p:nvPr/>
        </p:nvGraphicFramePr>
        <p:xfrm>
          <a:off x="5929322" y="2928934"/>
          <a:ext cx="2547934" cy="21431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Define scope and criteria</a:t>
            </a:r>
            <a:endParaRPr lang="is-I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34" y="2571740"/>
            <a:ext cx="4335850" cy="3143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Diagram 5"/>
          <p:cNvGraphicFramePr/>
          <p:nvPr/>
        </p:nvGraphicFramePr>
        <p:xfrm>
          <a:off x="3990975" y="1958974"/>
          <a:ext cx="6324600" cy="4384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Stiki_template">
  <a:themeElements>
    <a:clrScheme name="1_Stiki_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Stiki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1_Stiki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iki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iki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iki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iki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iki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iki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iki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iki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iki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iki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iki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1CCC4F017DE145B50EE56BB2D34E07" ma:contentTypeVersion="2" ma:contentTypeDescription="Create a new document." ma:contentTypeScope="" ma:versionID="67e11b55479b1ba2b9c19ba4de485ad9">
  <xsd:schema xmlns:xsd="http://www.w3.org/2001/XMLSchema" xmlns:p="http://schemas.microsoft.com/office/2006/metadata/properties" targetNamespace="http://schemas.microsoft.com/office/2006/metadata/properties" ma:root="true" ma:fieldsID="f63965313425c76786c2136b40b029ad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6A38FE6-9FE9-4EC0-A477-F4A7ACCD265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9BF4E959-4613-4C15-AD6F-C656BB460AE4}">
  <ds:schemaRefs>
    <ds:schemaRef ds:uri="http://schemas.microsoft.com/office/2006/documentManagement/types"/>
    <ds:schemaRef ds:uri="http://purl.org/dc/elements/1.1/"/>
    <ds:schemaRef ds:uri="http://purl.org/dc/terms/"/>
    <ds:schemaRef ds:uri="http://purl.org/dc/dcmitype/"/>
    <ds:schemaRef ds:uri="http://www.w3.org/XML/1998/namespace"/>
    <ds:schemaRef ds:uri="http://schemas.microsoft.com/office/2006/metadata/propertie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2B113CCD-9513-424F-8288-7DA31C3F454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15971</TotalTime>
  <Words>1435</Words>
  <Application>Microsoft Office PowerPoint</Application>
  <PresentationFormat>On-screen Show (4:3)</PresentationFormat>
  <Paragraphs>238</Paragraphs>
  <Slides>17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1_Stiki_template</vt:lpstr>
      <vt:lpstr>Risk assessment of integrated Electronic Health Records</vt:lpstr>
      <vt:lpstr>Introduction</vt:lpstr>
      <vt:lpstr>Legislative requirements</vt:lpstr>
      <vt:lpstr>Future Vision</vt:lpstr>
      <vt:lpstr>EHR integration and users</vt:lpstr>
      <vt:lpstr>EHR related security issues</vt:lpstr>
      <vt:lpstr>Risk management methodology</vt:lpstr>
      <vt:lpstr>Risk assessment – step by step </vt:lpstr>
      <vt:lpstr>Define scope and criteria</vt:lpstr>
      <vt:lpstr>Identify assets and their value</vt:lpstr>
      <vt:lpstr>Identify and evaluate threats</vt:lpstr>
      <vt:lpstr>Outcome of risk assessment</vt:lpstr>
      <vt:lpstr>Risk treatment process</vt:lpstr>
      <vt:lpstr>Reducing risk</vt:lpstr>
      <vt:lpstr>Risk acceptance – Security awareness</vt:lpstr>
      <vt:lpstr>Conclusion</vt:lpstr>
      <vt:lpstr>Thank you</vt:lpstr>
    </vt:vector>
  </TitlesOfParts>
  <Company>NYHERJI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2008-08-18 Germany August 2008</dc:title>
  <dc:creator>Svana Helen Björnsdóttir, Stiki</dc:creator>
  <cp:lastModifiedBy>Guðlaug Sigurðardóttir</cp:lastModifiedBy>
  <cp:revision>303</cp:revision>
  <cp:lastPrinted>2009-04-22T19:24:48Z</cp:lastPrinted>
  <dcterms:created xsi:type="dcterms:W3CDTF">2005-10-21T09:28:21Z</dcterms:created>
  <dcterms:modified xsi:type="dcterms:W3CDTF">2010-06-03T00:14:10Z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2</vt:i4>
  </property>
  <property fmtid="{D5CDD505-2E9C-101B-9397-08002B2CF9AE}" pid="3" name="LCID">
    <vt:i4>1033</vt:i4>
  </property>
  <property fmtid="{D5CDD505-2E9C-101B-9397-08002B2CF9AE}" pid="4" name="ContentTypeId">
    <vt:lpwstr>0x0101006F1CCC4F017DE145B50EE56BB2D34E07</vt:lpwstr>
  </property>
</Properties>
</file>