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71" r:id="rId3"/>
    <p:sldId id="257" r:id="rId4"/>
    <p:sldId id="258" r:id="rId5"/>
    <p:sldId id="259" r:id="rId6"/>
    <p:sldId id="272" r:id="rId7"/>
    <p:sldId id="260" r:id="rId8"/>
    <p:sldId id="261" r:id="rId9"/>
    <p:sldId id="262" r:id="rId10"/>
    <p:sldId id="263" r:id="rId11"/>
    <p:sldId id="282" r:id="rId12"/>
    <p:sldId id="264" r:id="rId13"/>
    <p:sldId id="273" r:id="rId14"/>
    <p:sldId id="270" r:id="rId15"/>
    <p:sldId id="274" r:id="rId16"/>
    <p:sldId id="275" r:id="rId17"/>
    <p:sldId id="276" r:id="rId18"/>
    <p:sldId id="278" r:id="rId19"/>
    <p:sldId id="277" r:id="rId20"/>
    <p:sldId id="265" r:id="rId21"/>
    <p:sldId id="266" r:id="rId22"/>
    <p:sldId id="267" r:id="rId23"/>
    <p:sldId id="268" r:id="rId24"/>
    <p:sldId id="269" r:id="rId25"/>
    <p:sldId id="286" r:id="rId26"/>
    <p:sldId id="279" r:id="rId27"/>
    <p:sldId id="280" r:id="rId28"/>
    <p:sldId id="285" r:id="rId29"/>
    <p:sldId id="281" r:id="rId30"/>
    <p:sldId id="283" r:id="rId31"/>
    <p:sldId id="284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144"/>
        <p:guide orient="horz" pos="4176"/>
        <p:guide pos="144"/>
        <p:guide pos="56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7C8D9C-6AE5-4A08-AA82-1C44DC4B8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Notice what it doesn’t include:  same or identical;</a:t>
            </a:r>
            <a:r>
              <a:rPr lang="en-US" baseline="0" dirty="0" smtClean="0"/>
              <a:t> we can still have variation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7C8D9C-6AE5-4A08-AA82-1C44DC4B8CF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6CA1FF-B4D3-4273-812F-8096891D864C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Ust</a:t>
            </a:r>
            <a:r>
              <a:rPr lang="en-US" dirty="0" smtClean="0"/>
              <a:t> provide global connectivity.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7C8D9C-6AE5-4A08-AA82-1C44DC4B8CF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 anchor="b" anchorCtr="1"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 anchorCtr="1"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800600"/>
          </a:xfrm>
        </p:spPr>
        <p:txBody>
          <a:bodyPr anchor="ctr" anchorCtr="1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3271" y="6352401"/>
            <a:ext cx="2821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800"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fld id="{43935D3F-E040-4F32-AA12-889178C44A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58306" y="6475512"/>
            <a:ext cx="15709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solidFill>
                  <a:srgbClr val="00B0F0"/>
                </a:solidFill>
              </a:defRPr>
            </a:lvl1pPr>
          </a:lstStyle>
          <a:p>
            <a:pPr>
              <a:defRPr/>
            </a:pPr>
            <a:fld id="{43935D3F-E040-4F32-AA12-889178C44A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58306" y="6475512"/>
            <a:ext cx="15709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solidFill>
                  <a:srgbClr val="00B0F0"/>
                </a:solidFill>
              </a:defRPr>
            </a:lvl1pPr>
          </a:lstStyle>
          <a:p>
            <a:pPr>
              <a:defRPr/>
            </a:pPr>
            <a:fld id="{43935D3F-E040-4F32-AA12-889178C44A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58306" y="6475512"/>
            <a:ext cx="15709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solidFill>
                  <a:srgbClr val="00B0F0"/>
                </a:solidFill>
              </a:defRPr>
            </a:lvl1pPr>
          </a:lstStyle>
          <a:p>
            <a:pPr>
              <a:defRPr/>
            </a:pPr>
            <a:fld id="{43935D3F-E040-4F32-AA12-889178C44A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58306" y="6475512"/>
            <a:ext cx="15709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solidFill>
                  <a:srgbClr val="00B0F0"/>
                </a:solidFill>
              </a:defRPr>
            </a:lvl1pPr>
          </a:lstStyle>
          <a:p>
            <a:pPr>
              <a:defRPr/>
            </a:pPr>
            <a:fld id="{43935D3F-E040-4F32-AA12-889178C44A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58306" y="6475512"/>
            <a:ext cx="15709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solidFill>
                  <a:srgbClr val="00B0F0"/>
                </a:solidFill>
              </a:defRPr>
            </a:lvl1pPr>
          </a:lstStyle>
          <a:p>
            <a:pPr>
              <a:defRPr/>
            </a:pPr>
            <a:fld id="{43935D3F-E040-4F32-AA12-889178C44A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58306" y="6475512"/>
            <a:ext cx="15709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000">
                <a:solidFill>
                  <a:srgbClr val="00B0F0"/>
                </a:solidFill>
              </a:defRPr>
            </a:lvl1pPr>
          </a:lstStyle>
          <a:p>
            <a:pPr>
              <a:defRPr/>
            </a:pPr>
            <a:fld id="{43935D3F-E040-4F32-AA12-889178C44A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eprint.universalprinting.com/DukeHS" TargetMode="Externa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2055" name="Picture 19" descr="Duke_Med_Down">
            <a:hlinkClick r:id="rId11"/>
          </p:cNvPr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3632" y="6172200"/>
            <a:ext cx="517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9900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752600"/>
            <a:ext cx="84582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Seamless Care:</a:t>
            </a:r>
            <a:br>
              <a:rPr lang="en-US" dirty="0" smtClean="0"/>
            </a:br>
            <a:r>
              <a:rPr lang="en-US" sz="3600" dirty="0" smtClean="0"/>
              <a:t>What is it; what is its value; what does it require; when might we get it?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2000" b="1" dirty="0" smtClean="0"/>
              <a:t>W. Ed Hammond. Ph.D., FACMI, FAIMBE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/>
              <a:t>Director, Duke Center for Health Informatics</a:t>
            </a:r>
            <a:br>
              <a:rPr lang="en-US" sz="1600" dirty="0" smtClean="0"/>
            </a:br>
            <a:r>
              <a:rPr lang="en-US" sz="1600" dirty="0" smtClean="0"/>
              <a:t>Professor ,  Department of Community and Family Medicine</a:t>
            </a:r>
            <a:br>
              <a:rPr lang="en-US" sz="1600" dirty="0" smtClean="0"/>
            </a:br>
            <a:r>
              <a:rPr lang="en-US" sz="1600" dirty="0" smtClean="0"/>
              <a:t>Professor,  Department of Biomedical Engineering</a:t>
            </a:r>
            <a:br>
              <a:rPr lang="en-US" sz="1600" dirty="0" smtClean="0"/>
            </a:br>
            <a:r>
              <a:rPr lang="en-US" sz="1600" dirty="0" smtClean="0"/>
              <a:t>Adjunct Professor, Fuqua School of Business</a:t>
            </a:r>
            <a:br>
              <a:rPr lang="en-US" sz="1600" dirty="0" smtClean="0"/>
            </a:br>
            <a:r>
              <a:rPr lang="en-US" sz="1600" dirty="0" smtClean="0"/>
              <a:t>Duke University</a:t>
            </a:r>
          </a:p>
          <a:p>
            <a:pPr>
              <a:spcBef>
                <a:spcPct val="50000"/>
              </a:spcBef>
            </a:pPr>
            <a:r>
              <a:rPr lang="en-US" sz="1600" dirty="0" smtClean="0"/>
              <a:t>Vice-chair, Health Level Seven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its value?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accurate population statistics that are detailed by demographic, social, geographical, and economical characteristics</a:t>
            </a:r>
          </a:p>
          <a:p>
            <a:r>
              <a:rPr lang="en-US" dirty="0" smtClean="0"/>
              <a:t>Enables quick and effective response to natural disasters</a:t>
            </a:r>
          </a:p>
          <a:p>
            <a:r>
              <a:rPr lang="en-US" dirty="0" smtClean="0"/>
              <a:t>Enables global health surveillance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935D3F-E040-4F32-AA12-889178C44AD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its value?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U. S. stimulus funding is $19 billion, increased to $36.5 billion through HIT savings</a:t>
            </a:r>
          </a:p>
          <a:p>
            <a:r>
              <a:rPr lang="en-US" sz="2800" dirty="0" smtClean="0"/>
              <a:t>U.K. spending approximately $19 billion</a:t>
            </a:r>
          </a:p>
          <a:p>
            <a:r>
              <a:rPr lang="en-US" sz="2800" dirty="0" smtClean="0"/>
              <a:t>EU spending in billions of euros</a:t>
            </a:r>
          </a:p>
          <a:p>
            <a:r>
              <a:rPr lang="en-US" sz="2800" dirty="0" smtClean="0"/>
              <a:t>Canada spending approaching $1 billion</a:t>
            </a:r>
          </a:p>
          <a:p>
            <a:r>
              <a:rPr lang="en-US" sz="2800" dirty="0" smtClean="0"/>
              <a:t>Most funding among these countries is for the same things and are part of a seamless care environment.</a:t>
            </a:r>
          </a:p>
          <a:p>
            <a:r>
              <a:rPr lang="en-US" sz="2800" dirty="0" smtClean="0"/>
              <a:t>Can we share development and avoid redundant development?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935D3F-E040-4F32-AA12-889178C44AD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require?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Can we create a seamless effort for a seamless </a:t>
            </a:r>
            <a:r>
              <a:rPr lang="en-US" sz="2800" smtClean="0"/>
              <a:t>healthcare environment?</a:t>
            </a:r>
          </a:p>
          <a:p>
            <a:r>
              <a:rPr lang="en-US" sz="2800" dirty="0" smtClean="0"/>
              <a:t>Change, change, change</a:t>
            </a:r>
          </a:p>
          <a:p>
            <a:r>
              <a:rPr lang="en-US" sz="2800" dirty="0" smtClean="0"/>
              <a:t>Common standards used globally</a:t>
            </a:r>
          </a:p>
          <a:p>
            <a:r>
              <a:rPr lang="en-US" sz="2800" dirty="0" smtClean="0"/>
              <a:t>Consistency in process</a:t>
            </a:r>
          </a:p>
          <a:p>
            <a:r>
              <a:rPr lang="en-US" sz="2800" dirty="0" smtClean="0"/>
              <a:t>Connectivity that is ubiquitous with no holes</a:t>
            </a:r>
          </a:p>
          <a:p>
            <a:r>
              <a:rPr lang="en-US" sz="2800" dirty="0" smtClean="0"/>
              <a:t>What we do and what data we collect is dictated by evidence and need not by custom or habit</a:t>
            </a:r>
          </a:p>
          <a:p>
            <a:r>
              <a:rPr lang="en-US" sz="2800" dirty="0" smtClean="0"/>
              <a:t>Participation by all stakeholders, particularly governments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935D3F-E040-4F32-AA12-889178C44AD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require?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800600"/>
          </a:xfrm>
        </p:spPr>
        <p:txBody>
          <a:bodyPr/>
          <a:lstStyle/>
          <a:p>
            <a:r>
              <a:rPr lang="en-US" dirty="0" smtClean="0"/>
              <a:t>Requires a level of collaboration and cooperation that does not exist today</a:t>
            </a:r>
          </a:p>
          <a:p>
            <a:r>
              <a:rPr lang="en-US" dirty="0" smtClean="0"/>
              <a:t>Acceptance and acknowledgement of contributions from others; sharing</a:t>
            </a:r>
          </a:p>
          <a:p>
            <a:r>
              <a:rPr lang="en-US" dirty="0" smtClean="0"/>
              <a:t>Working beyond our inherent competitive nature; moving from a national perspective to a world perspective</a:t>
            </a:r>
          </a:p>
          <a:p>
            <a:r>
              <a:rPr lang="en-US" dirty="0" smtClean="0"/>
              <a:t>Requires an answer to what can I do with HIT that I cannot do without HIT.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935D3F-E040-4F32-AA12-889178C44AD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ight Arrow 30"/>
          <p:cNvSpPr/>
          <p:nvPr/>
        </p:nvSpPr>
        <p:spPr>
          <a:xfrm>
            <a:off x="1252538" y="2171700"/>
            <a:ext cx="990600" cy="4572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287713" y="2171700"/>
            <a:ext cx="990600" cy="4572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of HIT</a:t>
            </a:r>
          </a:p>
        </p:txBody>
      </p:sp>
      <p:sp>
        <p:nvSpPr>
          <p:cNvPr id="1331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58238" y="6475413"/>
            <a:ext cx="157162" cy="15398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/>
          <a:p>
            <a:pPr algn="l"/>
            <a:fld id="{3BA6BF96-FB61-49F4-B6C4-56F92D1C2029}" type="slidenum">
              <a:rPr lang="en-US" sz="1800" smtClean="0">
                <a:solidFill>
                  <a:schemeClr val="tx1"/>
                </a:solidFill>
              </a:rPr>
              <a:pPr algn="l"/>
              <a:t>14</a:t>
            </a:fld>
            <a:endParaRPr lang="en-US" sz="1800" smtClean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620000" y="2171700"/>
            <a:ext cx="990600" cy="4572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562600" y="2171700"/>
            <a:ext cx="762000" cy="4572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5400000">
            <a:off x="7315200" y="2781300"/>
            <a:ext cx="1295400" cy="4572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6200000">
            <a:off x="4957763" y="3162300"/>
            <a:ext cx="1752600" cy="4572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2000" y="4267200"/>
            <a:ext cx="6586538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6200000">
            <a:off x="2900363" y="3162300"/>
            <a:ext cx="1752600" cy="4572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6200000">
            <a:off x="804863" y="3276600"/>
            <a:ext cx="1981200" cy="4572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25" name="TextBox 26"/>
          <p:cNvSpPr txBox="1">
            <a:spLocks noChangeArrowheads="1"/>
          </p:cNvSpPr>
          <p:nvPr/>
        </p:nvSpPr>
        <p:spPr bwMode="auto">
          <a:xfrm>
            <a:off x="1676400" y="4572000"/>
            <a:ext cx="563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Feedback Loop</a:t>
            </a:r>
          </a:p>
        </p:txBody>
      </p:sp>
      <p:sp>
        <p:nvSpPr>
          <p:cNvPr id="13326" name="TextBox 27"/>
          <p:cNvSpPr txBox="1">
            <a:spLocks noChangeArrowheads="1"/>
          </p:cNvSpPr>
          <p:nvPr/>
        </p:nvSpPr>
        <p:spPr bwMode="auto">
          <a:xfrm>
            <a:off x="7620000" y="1839913"/>
            <a:ext cx="121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Outcome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752600"/>
            <a:ext cx="12954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accent4"/>
                </a:solidFill>
                <a:latin typeface="Arial Narrow" pitchFamily="34" charset="0"/>
              </a:rPr>
              <a:t>Understand the problem to be solved.</a:t>
            </a:r>
            <a:r>
              <a:rPr lang="en-US" sz="1400" dirty="0">
                <a:solidFill>
                  <a:schemeClr val="accent4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0600" y="1752600"/>
            <a:ext cx="12954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accent4"/>
                </a:solidFill>
                <a:latin typeface="Arial Narrow" pitchFamily="34" charset="0"/>
              </a:rPr>
              <a:t>Understand causes, factors, issues</a:t>
            </a:r>
            <a:endParaRPr lang="en-US" sz="1400" dirty="0">
              <a:solidFill>
                <a:schemeClr val="accent4"/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92600" y="1752600"/>
            <a:ext cx="12954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accent4"/>
                </a:solidFill>
                <a:latin typeface="Arial Narrow" pitchFamily="34" charset="0"/>
              </a:rPr>
              <a:t>Understand measurements and data required to monitor &amp; solve</a:t>
            </a:r>
            <a:endParaRPr lang="en-US" sz="1400" dirty="0">
              <a:solidFill>
                <a:schemeClr val="accent4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4600" y="1752600"/>
            <a:ext cx="12954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accent4"/>
                </a:solidFill>
                <a:latin typeface="Arial Narrow" pitchFamily="34" charset="0"/>
              </a:rPr>
              <a:t>Implement proposed solution.</a:t>
            </a:r>
            <a:r>
              <a:rPr lang="en-US" sz="1400" dirty="0">
                <a:solidFill>
                  <a:schemeClr val="accent4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5200" y="3657600"/>
            <a:ext cx="12954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accent4"/>
                </a:solidFill>
                <a:latin typeface="Arial Narrow" pitchFamily="34" charset="0"/>
              </a:rPr>
              <a:t>Evaluate outcome</a:t>
            </a:r>
          </a:p>
        </p:txBody>
      </p:sp>
      <p:sp>
        <p:nvSpPr>
          <p:cNvPr id="21" name="Right Arrow 20"/>
          <p:cNvSpPr/>
          <p:nvPr/>
        </p:nvSpPr>
        <p:spPr>
          <a:xfrm rot="16200000">
            <a:off x="190500" y="3619500"/>
            <a:ext cx="1295400" cy="4572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required?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existing standards sufficient to achieve a seamless care environment?</a:t>
            </a:r>
          </a:p>
          <a:p>
            <a:endParaRPr lang="en-US" dirty="0" smtClean="0"/>
          </a:p>
          <a:p>
            <a:r>
              <a:rPr lang="en-US" dirty="0" smtClean="0"/>
              <a:t>Fundamental to achieving seamless care requires, in my opinion, a global, common set of data elements that include self-defining attributes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935D3F-E040-4F32-AA12-889178C44AD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elements -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OID that is universally persistent</a:t>
            </a:r>
          </a:p>
          <a:p>
            <a:r>
              <a:rPr lang="en-US" dirty="0" smtClean="0"/>
              <a:t>Expert-based </a:t>
            </a:r>
            <a:r>
              <a:rPr lang="en-US" b="1" dirty="0" smtClean="0">
                <a:solidFill>
                  <a:srgbClr val="FFC000"/>
                </a:solidFill>
              </a:rPr>
              <a:t>definition</a:t>
            </a:r>
            <a:r>
              <a:rPr lang="en-US" dirty="0" smtClean="0"/>
              <a:t> that is precise and unambiguous</a:t>
            </a:r>
          </a:p>
          <a:p>
            <a:pPr lvl="1"/>
            <a:r>
              <a:rPr lang="en-US" dirty="0" smtClean="0"/>
              <a:t>May be translated into multiple languages</a:t>
            </a:r>
          </a:p>
          <a:p>
            <a:r>
              <a:rPr lang="en-US" dirty="0" smtClean="0"/>
              <a:t>Includes, when appropriate, a computer-understandable definition that provides for verification and integrity check – is a component of knowledge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935D3F-E040-4F32-AA12-889178C44AD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elements -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set</a:t>
            </a:r>
          </a:p>
          <a:p>
            <a:pPr lvl="1"/>
            <a:r>
              <a:rPr lang="en-US" dirty="0" smtClean="0"/>
              <a:t>Preferred name (long name)</a:t>
            </a:r>
          </a:p>
          <a:p>
            <a:pPr lvl="1"/>
            <a:r>
              <a:rPr lang="en-US" dirty="0" smtClean="0"/>
              <a:t>Short name</a:t>
            </a:r>
          </a:p>
          <a:p>
            <a:pPr lvl="1"/>
            <a:r>
              <a:rPr lang="en-US" dirty="0" smtClean="0"/>
              <a:t>Computer name</a:t>
            </a:r>
          </a:p>
          <a:p>
            <a:pPr lvl="1"/>
            <a:r>
              <a:rPr lang="en-US" dirty="0" smtClean="0"/>
              <a:t>Synonyms</a:t>
            </a:r>
          </a:p>
          <a:p>
            <a:pPr lvl="1"/>
            <a:r>
              <a:rPr lang="en-US" dirty="0" smtClean="0"/>
              <a:t>Repeating field, translated into all languages</a:t>
            </a:r>
          </a:p>
          <a:p>
            <a:r>
              <a:rPr lang="en-US" dirty="0" smtClean="0"/>
              <a:t>Data class</a:t>
            </a:r>
          </a:p>
          <a:p>
            <a:r>
              <a:rPr lang="en-US" dirty="0" smtClean="0"/>
              <a:t>Properties and characteristics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935D3F-E040-4F32-AA12-889178C44AD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elements -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characteristics</a:t>
            </a:r>
          </a:p>
          <a:p>
            <a:pPr lvl="1"/>
            <a:r>
              <a:rPr lang="en-US" dirty="0" smtClean="0"/>
              <a:t>Data type (simple)</a:t>
            </a:r>
          </a:p>
          <a:p>
            <a:pPr lvl="1"/>
            <a:r>
              <a:rPr lang="en-US" dirty="0" smtClean="0"/>
              <a:t>Units</a:t>
            </a:r>
          </a:p>
          <a:p>
            <a:pPr lvl="1"/>
            <a:r>
              <a:rPr lang="en-US" dirty="0" smtClean="0"/>
              <a:t>How measured</a:t>
            </a:r>
            <a:endParaRPr lang="en-US" sz="3200" dirty="0" smtClean="0"/>
          </a:p>
          <a:p>
            <a:r>
              <a:rPr lang="en-US" dirty="0" smtClean="0"/>
              <a:t>Value sets – master set of value choices for data element</a:t>
            </a:r>
          </a:p>
          <a:p>
            <a:r>
              <a:rPr lang="en-US" dirty="0" smtClean="0"/>
              <a:t>Purpose of data element, why collected</a:t>
            </a:r>
          </a:p>
          <a:p>
            <a:r>
              <a:rPr lang="en-US" dirty="0" smtClean="0"/>
              <a:t>Linkages and relationships to other elements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935D3F-E040-4F32-AA12-889178C44AD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elements -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Triggers</a:t>
            </a:r>
          </a:p>
          <a:p>
            <a:pPr lvl="1"/>
            <a:r>
              <a:rPr lang="en-US" sz="3200" dirty="0" smtClean="0"/>
              <a:t>Message interchange</a:t>
            </a:r>
          </a:p>
          <a:p>
            <a:pPr lvl="1"/>
            <a:r>
              <a:rPr lang="en-US" sz="3200" dirty="0" smtClean="0"/>
              <a:t>Reevaluate decision support</a:t>
            </a:r>
          </a:p>
          <a:p>
            <a:pPr lvl="1"/>
            <a:r>
              <a:rPr lang="en-US" sz="3200" dirty="0" smtClean="0"/>
              <a:t>Report</a:t>
            </a:r>
          </a:p>
          <a:p>
            <a:pPr lvl="1"/>
            <a:r>
              <a:rPr lang="en-US" sz="3200" dirty="0" smtClean="0"/>
              <a:t>Linkage</a:t>
            </a:r>
          </a:p>
          <a:p>
            <a:r>
              <a:rPr lang="en-US" sz="3600" dirty="0" smtClean="0"/>
              <a:t>Administrative attributes</a:t>
            </a:r>
          </a:p>
          <a:p>
            <a:pPr lvl="1"/>
            <a:r>
              <a:rPr lang="en-US" dirty="0" smtClean="0"/>
              <a:t>Steward</a:t>
            </a:r>
          </a:p>
          <a:p>
            <a:pPr lvl="1"/>
            <a:r>
              <a:rPr lang="en-US" dirty="0" smtClean="0"/>
              <a:t>Status, versioning, authority,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935D3F-E040-4F32-AA12-889178C44AD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1225" y="6353175"/>
            <a:ext cx="384175" cy="276225"/>
          </a:xfrm>
          <a:prstGeom prst="rect">
            <a:avLst/>
          </a:prstGeom>
          <a:noFill/>
        </p:spPr>
        <p:txBody>
          <a:bodyPr/>
          <a:lstStyle/>
          <a:p>
            <a:fld id="{E2D32F5D-82D0-497F-A7DC-139EBDB18494}" type="slidenum">
              <a:rPr lang="en-US" sz="1800" smtClean="0">
                <a:solidFill>
                  <a:srgbClr val="FFC000"/>
                </a:solidFill>
              </a:rPr>
              <a:pPr/>
              <a:t>2</a:t>
            </a:fld>
            <a:endParaRPr lang="en-US" sz="1800" smtClean="0">
              <a:solidFill>
                <a:srgbClr val="FFC000"/>
              </a:solidFill>
            </a:endParaRPr>
          </a:p>
        </p:txBody>
      </p:sp>
      <p:pic>
        <p:nvPicPr>
          <p:cNvPr id="119811" name="Picture 2" descr="Brazil 17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57600" y="3505200"/>
            <a:ext cx="1676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4"/>
                </a:solidFill>
                <a:latin typeface="Arial" pitchFamily="34" charset="0"/>
              </a:rPr>
              <a:t>Interoperability Gap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3505200"/>
            <a:ext cx="2133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4"/>
                </a:solidFill>
                <a:latin typeface="Arial" pitchFamily="34" charset="0"/>
              </a:rPr>
              <a:t>Siloed Efforts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2438400"/>
            <a:ext cx="2286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chemeClr val="accent4"/>
                </a:solidFill>
                <a:latin typeface="Arial" pitchFamily="34" charset="0"/>
              </a:rPr>
              <a:t>Research Funding</a:t>
            </a:r>
            <a:endParaRPr lang="en-US" sz="1600" dirty="0">
              <a:solidFill>
                <a:schemeClr val="accent4"/>
              </a:solidFill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362200"/>
            <a:ext cx="2743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dirty="0">
                <a:solidFill>
                  <a:schemeClr val="accent4"/>
                </a:solidFill>
                <a:latin typeface="Arial" pitchFamily="34" charset="0"/>
              </a:rPr>
              <a:t>Some progress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Interoperability for seamless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791200"/>
          </a:xfrm>
        </p:spPr>
        <p:txBody>
          <a:bodyPr/>
          <a:lstStyle/>
          <a:p>
            <a:r>
              <a:rPr lang="en-US" sz="2800" dirty="0" smtClean="0"/>
              <a:t>We need to know whose data it is in order to aggregate data without error.</a:t>
            </a:r>
          </a:p>
          <a:p>
            <a:pPr lvl="1"/>
            <a:r>
              <a:rPr lang="en-US" sz="2400" dirty="0" smtClean="0"/>
              <a:t>Requires unique person identifier</a:t>
            </a:r>
          </a:p>
          <a:p>
            <a:r>
              <a:rPr lang="en-US" sz="2800" dirty="0" smtClean="0"/>
              <a:t>We need to know the meaning of data independent of source and context; supporting data will identify the context.</a:t>
            </a:r>
          </a:p>
          <a:p>
            <a:r>
              <a:rPr lang="en-US" sz="2800" dirty="0" smtClean="0"/>
              <a:t>We need to know what data must be collected under what conditions, including when and how.</a:t>
            </a:r>
          </a:p>
          <a:p>
            <a:pPr lvl="1"/>
            <a:r>
              <a:rPr lang="en-US" sz="2400" dirty="0" smtClean="0"/>
              <a:t>Requires a team concept for data collection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935D3F-E040-4F32-AA12-889178C44AD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Interoperability for seamless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to share data among multiple sites (transport), using intelligent filters and triggers to define what data is exchanged</a:t>
            </a:r>
          </a:p>
          <a:p>
            <a:r>
              <a:rPr lang="en-US" dirty="0" smtClean="0"/>
              <a:t>We must be able to merge data from all sources in a reliable controlled and timely fashion without loss of information.</a:t>
            </a:r>
          </a:p>
          <a:p>
            <a:r>
              <a:rPr lang="en-US" dirty="0" smtClean="0"/>
              <a:t>We must establish trust and integrity of the merged database, such that life and death decisions can be made.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935D3F-E040-4F32-AA12-889178C44AD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Interoperability for seamless care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must create and mine clinical data warehouses to obtain new knowledge to support evidence-based medicine.</a:t>
            </a:r>
          </a:p>
          <a:p>
            <a:r>
              <a:rPr lang="en-US" dirty="0" smtClean="0"/>
              <a:t>We must incorporate decision support algorithms in workflow and data flow. </a:t>
            </a:r>
          </a:p>
          <a:p>
            <a:r>
              <a:rPr lang="en-US" dirty="0" smtClean="0"/>
              <a:t>Clinical guidelines must be used to support an informed process of care, based on evidence.</a:t>
            </a:r>
            <a:br>
              <a:rPr lang="en-US" dirty="0" smtClean="0"/>
            </a:br>
            <a:r>
              <a:rPr lang="en-US" dirty="0" smtClean="0"/>
              <a:t>We must integrate new forms of data, such as images into the EHR.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935D3F-E040-4F32-AA12-889178C44AD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Interoperability for seamless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800600"/>
          </a:xfrm>
        </p:spPr>
        <p:txBody>
          <a:bodyPr/>
          <a:lstStyle/>
          <a:p>
            <a:r>
              <a:rPr lang="en-US" dirty="0" smtClean="0"/>
              <a:t>We must engage consumers into the health and healthcare process.</a:t>
            </a:r>
          </a:p>
          <a:p>
            <a:r>
              <a:rPr lang="en-US" dirty="0" smtClean="0"/>
              <a:t>We must create a system that lets us locate any patient’s EHR from anywhere in the world.</a:t>
            </a:r>
          </a:p>
          <a:p>
            <a:r>
              <a:rPr lang="en-US" dirty="0" smtClean="0"/>
              <a:t>We must adequately deal with security and privacy, finding the proper balance between appropriate use and privacy.</a:t>
            </a:r>
          </a:p>
          <a:p>
            <a:r>
              <a:rPr lang="en-US" dirty="0" smtClean="0"/>
              <a:t>We must provide ubiquitous, global conductivity.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935D3F-E040-4F32-AA12-889178C44AD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Interoperability for seamless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must be </a:t>
            </a:r>
            <a:r>
              <a:rPr lang="en-US" smtClean="0"/>
              <a:t>a governance </a:t>
            </a:r>
            <a:r>
              <a:rPr lang="en-US" dirty="0" smtClean="0"/>
              <a:t>and infrastructure in place to control and manage the flow and use of data.</a:t>
            </a:r>
          </a:p>
          <a:p>
            <a:r>
              <a:rPr lang="en-US" dirty="0" smtClean="0"/>
              <a:t>We must move from illness care to preventive care to personal care that includes an understanding of risk factors and pre-emptive care.</a:t>
            </a:r>
          </a:p>
          <a:p>
            <a:r>
              <a:rPr lang="en-US" dirty="0" smtClean="0"/>
              <a:t>We must evaluate systems that include the value to the patient.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935D3F-E040-4F32-AA12-889178C44AD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15654" y="6353889"/>
            <a:ext cx="128240" cy="276999"/>
          </a:xfrm>
        </p:spPr>
        <p:txBody>
          <a:bodyPr/>
          <a:lstStyle/>
          <a:p>
            <a:pPr>
              <a:defRPr/>
            </a:pPr>
            <a:fld id="{43935D3F-E040-4F32-AA12-889178C44ADF}" type="slidenum">
              <a:rPr lang="en-US" sz="1800" smtClean="0">
                <a:solidFill>
                  <a:srgbClr val="FFC000"/>
                </a:solidFill>
              </a:rPr>
              <a:pPr>
                <a:defRPr/>
              </a:pPr>
              <a:t>25</a:t>
            </a:fld>
            <a:endParaRPr lang="en-US" sz="1800" dirty="0">
              <a:solidFill>
                <a:srgbClr val="FFC000"/>
              </a:solidFill>
            </a:endParaRPr>
          </a:p>
        </p:txBody>
      </p:sp>
      <p:pic>
        <p:nvPicPr>
          <p:cNvPr id="3" name="Picture 2" descr="artist-pain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2609088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14800" y="762000"/>
            <a:ext cx="4267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When an artist paints, his choice of canvas is: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endParaRPr lang="en-US" sz="20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A new, unused canvas on which he can paint any picture, or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endParaRPr lang="en-US" sz="20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A used canvas on which he can over-paint to produce any picture</a:t>
            </a:r>
            <a:r>
              <a:rPr lang="en-US" sz="2000" b="1" smtClean="0">
                <a:solidFill>
                  <a:schemeClr val="bg1"/>
                </a:solidFill>
              </a:rPr>
              <a:t>, or</a:t>
            </a:r>
            <a:br>
              <a:rPr lang="en-US" sz="2000" b="1" smtClean="0">
                <a:solidFill>
                  <a:schemeClr val="bg1"/>
                </a:solidFill>
              </a:rPr>
            </a:br>
            <a:endParaRPr lang="en-US" sz="20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He can have a used canvas on which he incorporates new with old.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Which shall we be?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might we get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What do we do with legacy systems?</a:t>
            </a:r>
          </a:p>
          <a:p>
            <a:r>
              <a:rPr lang="en-US" sz="2800" dirty="0" smtClean="0"/>
              <a:t>Who is the boss?  What is governance?</a:t>
            </a:r>
          </a:p>
          <a:p>
            <a:r>
              <a:rPr lang="en-US" sz="2800" dirty="0" smtClean="0"/>
              <a:t>Who is the architect?  </a:t>
            </a:r>
          </a:p>
          <a:p>
            <a:r>
              <a:rPr lang="en-US" sz="2800" dirty="0" smtClean="0"/>
              <a:t>Who makes the plan?</a:t>
            </a:r>
          </a:p>
          <a:p>
            <a:r>
              <a:rPr lang="en-US" sz="2800" dirty="0" smtClean="0"/>
              <a:t>What is the process? Do we do country by country or region by region or globally?</a:t>
            </a:r>
          </a:p>
          <a:p>
            <a:r>
              <a:rPr lang="en-US" sz="2800" dirty="0" smtClean="0"/>
              <a:t>Who pays for it?</a:t>
            </a:r>
          </a:p>
          <a:p>
            <a:r>
              <a:rPr lang="en-US" sz="2800" dirty="0" smtClean="0"/>
              <a:t>Do we take halfway measures to get there?</a:t>
            </a:r>
          </a:p>
          <a:p>
            <a:r>
              <a:rPr lang="en-US" sz="2800" dirty="0" smtClean="0"/>
              <a:t>How long will it take?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935D3F-E040-4F32-AA12-889178C44AD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might we get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Who has solved the problem and who is closest to the solution?</a:t>
            </a:r>
          </a:p>
          <a:p>
            <a:r>
              <a:rPr lang="en-US" sz="2800" dirty="0" smtClean="0"/>
              <a:t>How do we sustain and maintain such a system?</a:t>
            </a:r>
          </a:p>
          <a:p>
            <a:r>
              <a:rPr lang="en-US" sz="2800" dirty="0" smtClean="0"/>
              <a:t>What roles do the various stakeholders play?</a:t>
            </a:r>
          </a:p>
          <a:p>
            <a:r>
              <a:rPr lang="en-US" sz="2800" dirty="0" smtClean="0"/>
              <a:t>How are decisions made?</a:t>
            </a:r>
          </a:p>
          <a:p>
            <a:r>
              <a:rPr lang="en-US" sz="2800" dirty="0" smtClean="0"/>
              <a:t>How do we manage intellectual property?</a:t>
            </a:r>
          </a:p>
          <a:p>
            <a:r>
              <a:rPr lang="en-US" sz="2800" dirty="0" smtClean="0"/>
              <a:t>How do we balance theoretical and real?</a:t>
            </a:r>
          </a:p>
          <a:p>
            <a:r>
              <a:rPr lang="en-US" sz="2800" dirty="0" smtClean="0"/>
              <a:t>Who starts the process?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935D3F-E040-4F32-AA12-889178C44AD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Might we get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motivation for Europe, U.S., and Canada and the rest of the world to work together?</a:t>
            </a:r>
          </a:p>
          <a:p>
            <a:r>
              <a:rPr lang="en-US" dirty="0" smtClean="0"/>
              <a:t>What is the motivation for the SDOs to work together?</a:t>
            </a:r>
          </a:p>
          <a:p>
            <a:r>
              <a:rPr lang="en-US" dirty="0" smtClean="0"/>
              <a:t>What is the motivation for the stakeholders to work together?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935D3F-E040-4F32-AA12-889178C44AD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art of the possible</a:t>
            </a:r>
          </a:p>
          <a:p>
            <a:endParaRPr lang="en-US" dirty="0" smtClean="0"/>
          </a:p>
          <a:p>
            <a:r>
              <a:rPr lang="en-US" dirty="0" smtClean="0"/>
              <a:t>Rethink possible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935D3F-E040-4F32-AA12-889178C44AD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Seamless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Seamless - perfectively consistent and coherent, marked by an orderly, logically and aesthetically consistent relation of parts; perfect, flawless, without discontinuities or disparities; uniform in quality; and combined in an inconspicuous way.</a:t>
            </a:r>
          </a:p>
          <a:p>
            <a:r>
              <a:rPr lang="en-US" dirty="0" smtClean="0"/>
              <a:t>Key objectives are continuity of care and multiple related uses of healthcare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935D3F-E040-4F32-AA12-889178C44AD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is more than adequate.</a:t>
            </a:r>
          </a:p>
          <a:p>
            <a:r>
              <a:rPr lang="en-US" dirty="0" smtClean="0"/>
              <a:t>Standards are workable – will at least permit a start.</a:t>
            </a:r>
          </a:p>
          <a:p>
            <a:r>
              <a:rPr lang="en-US" dirty="0" smtClean="0"/>
              <a:t>We probably have a pretty good idea for how to do it.</a:t>
            </a:r>
          </a:p>
          <a:p>
            <a:r>
              <a:rPr lang="en-US" dirty="0" smtClean="0"/>
              <a:t>We can afford it – for the world?</a:t>
            </a:r>
          </a:p>
          <a:p>
            <a:r>
              <a:rPr lang="en-US" dirty="0" smtClean="0"/>
              <a:t>Will we do it?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935D3F-E040-4F32-AA12-889178C44AD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 your bets!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Moon shot</a:t>
            </a:r>
          </a:p>
          <a:p>
            <a:r>
              <a:rPr lang="en-US" dirty="0" smtClean="0"/>
              <a:t>Landing on Mars</a:t>
            </a:r>
          </a:p>
          <a:p>
            <a:r>
              <a:rPr lang="en-US" dirty="0" smtClean="0"/>
              <a:t>World hunger</a:t>
            </a:r>
          </a:p>
          <a:p>
            <a:r>
              <a:rPr lang="en-US" dirty="0" smtClean="0"/>
              <a:t>Seamless care environment</a:t>
            </a:r>
          </a:p>
          <a:p>
            <a:r>
              <a:rPr lang="en-US" dirty="0" smtClean="0"/>
              <a:t>World peace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935D3F-E040-4F32-AA12-889178C44AD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healthcare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Includes an ill-defined set of entities: people, locations, demographics, diseases, treatments, tests, devices, data elements, requirements, rules and regulations, policies, purposes, governances, models, and more.</a:t>
            </a:r>
          </a:p>
          <a:p>
            <a:r>
              <a:rPr lang="en-US" dirty="0" smtClean="0"/>
              <a:t>A seamless care environment must bring all of these parts together in an orderly, logical and aesthetically consistent way.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935D3F-E040-4F32-AA12-889178C44AD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healthcare delivery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Care is delivered today in a disconnected way in hospitals, clinics, doctor’s offices, nursing homes, extended care facilities and patient’s homes.</a:t>
            </a:r>
          </a:p>
          <a:p>
            <a:r>
              <a:rPr lang="en-US" sz="2800" dirty="0" smtClean="0"/>
              <a:t>Today’s systems are fragmented; inefficient,  and too frequently almost non-functional. We make errors; we make decisions without adequate data or appropriate knowledge; we don’t know what outcomes result from our interventions.</a:t>
            </a:r>
          </a:p>
          <a:p>
            <a:r>
              <a:rPr lang="en-US" sz="2800" dirty="0" smtClean="0"/>
              <a:t>Seamless care is the opposite of what we have today.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935D3F-E040-4F32-AA12-889178C44AD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seamless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How bold is your vision?</a:t>
            </a:r>
          </a:p>
          <a:p>
            <a:r>
              <a:rPr lang="en-US" sz="2800" dirty="0" smtClean="0"/>
              <a:t>Global seamless care would require the most massive effort in human history?</a:t>
            </a:r>
          </a:p>
          <a:p>
            <a:r>
              <a:rPr lang="en-US" sz="2800" dirty="0" smtClean="0"/>
              <a:t>Subject to privacy constraints, I can access the EHR of any person in the world when appropriate, and understand the content and meaning of the data.</a:t>
            </a:r>
            <a:endParaRPr lang="en-US" sz="2400" dirty="0" smtClean="0"/>
          </a:p>
          <a:p>
            <a:r>
              <a:rPr lang="en-US" sz="2800" dirty="0" smtClean="0"/>
              <a:t>My healthcare data is available, when appropriate, anywhere in the world, with full understanding of its meaning and use.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935D3F-E040-4F32-AA12-889178C44AD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seamless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All data generated about a patient, regardless of place or site of care, is aggregated into  a single real or virtual EHR – that is what patient-centric means.</a:t>
            </a:r>
          </a:p>
          <a:p>
            <a:r>
              <a:rPr lang="en-US" sz="2800" dirty="0" smtClean="0"/>
              <a:t>Enables personalized care</a:t>
            </a:r>
          </a:p>
          <a:p>
            <a:r>
              <a:rPr lang="en-US" sz="2800" dirty="0" smtClean="0"/>
              <a:t>It is woven from threads from all communities, all stakeholders, all uses, and all purposes.  </a:t>
            </a:r>
          </a:p>
          <a:p>
            <a:r>
              <a:rPr lang="en-US" sz="2800" dirty="0" smtClean="0"/>
              <a:t>It shares a common vision.</a:t>
            </a:r>
          </a:p>
          <a:p>
            <a:r>
              <a:rPr lang="en-US" sz="2800" dirty="0" smtClean="0"/>
              <a:t>It builds on a network of connectivity that enables the EHR.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935D3F-E040-4F32-AA12-889178C44AD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seamless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provides trust and integrity for all data across all sources.</a:t>
            </a:r>
          </a:p>
          <a:p>
            <a:r>
              <a:rPr lang="en-US" dirty="0" smtClean="0"/>
              <a:t>It includes data on a patient’s demographics, health status, treatment, and outcomes.</a:t>
            </a:r>
          </a:p>
          <a:p>
            <a:r>
              <a:rPr lang="en-US" dirty="0" smtClean="0"/>
              <a:t>It integrates knowledge with data into the workflow to provide cognitive support for clinicians and patients.</a:t>
            </a:r>
          </a:p>
          <a:p>
            <a:r>
              <a:rPr lang="en-US" dirty="0" smtClean="0"/>
              <a:t>Seamless care starts at the beginning of the planning process and governs throughout.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935D3F-E040-4F32-AA12-889178C44AD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its value?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81600"/>
          </a:xfrm>
        </p:spPr>
        <p:txBody>
          <a:bodyPr/>
          <a:lstStyle/>
          <a:p>
            <a:r>
              <a:rPr lang="en-US" dirty="0" smtClean="0"/>
              <a:t>Eliminates siloed approach to health care, research, government grants, data reuse</a:t>
            </a:r>
          </a:p>
          <a:p>
            <a:r>
              <a:rPr lang="en-US" dirty="0" smtClean="0"/>
              <a:t>Rich set of data available for research</a:t>
            </a:r>
          </a:p>
          <a:p>
            <a:pPr lvl="1"/>
            <a:r>
              <a:rPr lang="en-US" dirty="0" smtClean="0"/>
              <a:t>Candidates for clinical trials</a:t>
            </a:r>
          </a:p>
          <a:p>
            <a:pPr lvl="1"/>
            <a:r>
              <a:rPr lang="en-US" dirty="0" smtClean="0"/>
              <a:t>Any adverse event is discoverable</a:t>
            </a:r>
          </a:p>
          <a:p>
            <a:pPr lvl="1"/>
            <a:r>
              <a:rPr lang="en-US" dirty="0" smtClean="0"/>
              <a:t>Outcomes available for any and all treatments</a:t>
            </a:r>
          </a:p>
          <a:p>
            <a:pPr lvl="1"/>
            <a:r>
              <a:rPr lang="en-US" dirty="0" smtClean="0"/>
              <a:t>Enables the discovery of new knowledge</a:t>
            </a:r>
          </a:p>
          <a:p>
            <a:pPr lvl="1"/>
            <a:r>
              <a:rPr lang="en-US" dirty="0" smtClean="0"/>
              <a:t>Evidence-based medicine becomes truly evidence-based.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935D3F-E040-4F32-AA12-889178C44AD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FF9966"/>
      </a:dk1>
      <a:lt1>
        <a:srgbClr val="FFFFFF"/>
      </a:lt1>
      <a:dk2>
        <a:srgbClr val="00B050"/>
      </a:dk2>
      <a:lt2>
        <a:srgbClr val="FFFFFF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</TotalTime>
  <Words>1543</Words>
  <Application>Microsoft Office PowerPoint</Application>
  <PresentationFormat>On-screen Show (4:3)</PresentationFormat>
  <Paragraphs>209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Seamless Care: What is it; what is its value; what does it require; when might we get it?</vt:lpstr>
      <vt:lpstr>Slide 2</vt:lpstr>
      <vt:lpstr>Seamless care</vt:lpstr>
      <vt:lpstr>Today’s healthcare environment</vt:lpstr>
      <vt:lpstr>Today’s healthcare delivery system</vt:lpstr>
      <vt:lpstr>What is seamless care?</vt:lpstr>
      <vt:lpstr>What is seamless care?</vt:lpstr>
      <vt:lpstr>What is seamless care?</vt:lpstr>
      <vt:lpstr>What is its value?</vt:lpstr>
      <vt:lpstr>What is its value?</vt:lpstr>
      <vt:lpstr>What is its value?</vt:lpstr>
      <vt:lpstr>What does it require?</vt:lpstr>
      <vt:lpstr>What does it require?</vt:lpstr>
      <vt:lpstr>Application of HIT</vt:lpstr>
      <vt:lpstr>What is required?</vt:lpstr>
      <vt:lpstr>Data elements - attributes</vt:lpstr>
      <vt:lpstr>Data elements - attributes</vt:lpstr>
      <vt:lpstr>Data elements - attributes</vt:lpstr>
      <vt:lpstr>Data elements - attributes</vt:lpstr>
      <vt:lpstr>Interoperability for seamless care</vt:lpstr>
      <vt:lpstr>Interoperability for seamless care</vt:lpstr>
      <vt:lpstr>Interoperability for seamless care  </vt:lpstr>
      <vt:lpstr>Interoperability for seamless care</vt:lpstr>
      <vt:lpstr>Interoperability for seamless care</vt:lpstr>
      <vt:lpstr>Slide 25</vt:lpstr>
      <vt:lpstr>When might we get it?</vt:lpstr>
      <vt:lpstr>When might we get it?</vt:lpstr>
      <vt:lpstr>Might we get there?</vt:lpstr>
      <vt:lpstr>Getting there</vt:lpstr>
      <vt:lpstr>Conclusion</vt:lpstr>
      <vt:lpstr>Place your bets!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 Hammond, Ph.D.</dc:creator>
  <cp:lastModifiedBy>Ed Hammond</cp:lastModifiedBy>
  <cp:revision>82</cp:revision>
  <dcterms:created xsi:type="dcterms:W3CDTF">2006-12-04T00:52:43Z</dcterms:created>
  <dcterms:modified xsi:type="dcterms:W3CDTF">2010-06-02T17:30:48Z</dcterms:modified>
</cp:coreProperties>
</file>