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79" r:id="rId2"/>
    <p:sldId id="256" r:id="rId3"/>
    <p:sldId id="257" r:id="rId4"/>
    <p:sldId id="282" r:id="rId5"/>
    <p:sldId id="283" r:id="rId6"/>
    <p:sldId id="285" r:id="rId7"/>
    <p:sldId id="286" r:id="rId8"/>
    <p:sldId id="263" r:id="rId9"/>
    <p:sldId id="264" r:id="rId10"/>
    <p:sldId id="280" r:id="rId11"/>
  </p:sldIdLst>
  <p:sldSz cx="9144000" cy="6858000" type="screen4x3"/>
  <p:notesSz cx="6735763" cy="9866313"/>
  <p:defaultTextStyle>
    <a:defPPr>
      <a:defRPr lang="sl-S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6600"/>
  </p:clrMru>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4" autoAdjust="0"/>
  </p:normalViewPr>
  <p:slideViewPr>
    <p:cSldViewPr>
      <p:cViewPr>
        <p:scale>
          <a:sx n="50" d="100"/>
          <a:sy n="50" d="100"/>
        </p:scale>
        <p:origin x="-1086" y="0"/>
      </p:cViewPr>
      <p:guideLst>
        <p:guide orient="horz" pos="2160"/>
        <p:guide pos="2880"/>
      </p:guideLst>
    </p:cSldViewPr>
  </p:slideViewPr>
  <p:outlineViewPr>
    <p:cViewPr>
      <p:scale>
        <a:sx n="33" d="100"/>
        <a:sy n="33" d="100"/>
      </p:scale>
      <p:origin x="0" y="348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894" y="3426"/>
      </p:cViewPr>
      <p:guideLst>
        <p:guide orient="horz" pos="3106"/>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007" tIns="45505" rIns="91007" bIns="45505" rtlCol="0"/>
          <a:lstStyle>
            <a:lvl1pPr algn="l" fontAlgn="auto">
              <a:spcBef>
                <a:spcPts val="0"/>
              </a:spcBef>
              <a:spcAft>
                <a:spcPts val="0"/>
              </a:spcAft>
              <a:defRPr sz="1100">
                <a:latin typeface="+mn-lt"/>
              </a:defRPr>
            </a:lvl1pPr>
          </a:lstStyle>
          <a:p>
            <a:pPr>
              <a:defRPr/>
            </a:pPr>
            <a:r>
              <a:rPr lang="en-US"/>
              <a:t>Progress report for STC 2011</a:t>
            </a:r>
          </a:p>
        </p:txBody>
      </p:sp>
      <p:sp>
        <p:nvSpPr>
          <p:cNvPr id="3" name="Date Placeholder 2"/>
          <p:cNvSpPr>
            <a:spLocks noGrp="1"/>
          </p:cNvSpPr>
          <p:nvPr>
            <p:ph type="dt" sz="quarter" idx="1"/>
          </p:nvPr>
        </p:nvSpPr>
        <p:spPr>
          <a:xfrm>
            <a:off x="3814763" y="0"/>
            <a:ext cx="2919412" cy="493713"/>
          </a:xfrm>
          <a:prstGeom prst="rect">
            <a:avLst/>
          </a:prstGeom>
        </p:spPr>
        <p:txBody>
          <a:bodyPr vert="horz" lIns="91007" tIns="45505" rIns="91007" bIns="45505" rtlCol="0"/>
          <a:lstStyle>
            <a:lvl1pPr algn="r" fontAlgn="auto">
              <a:spcBef>
                <a:spcPts val="0"/>
              </a:spcBef>
              <a:spcAft>
                <a:spcPts val="0"/>
              </a:spcAft>
              <a:defRPr sz="1100">
                <a:latin typeface="+mn-lt"/>
              </a:defRPr>
            </a:lvl1pPr>
          </a:lstStyle>
          <a:p>
            <a:pPr>
              <a:defRPr/>
            </a:pPr>
            <a:r>
              <a:rPr lang="en-US"/>
              <a:t>2</a:t>
            </a:r>
            <a:r>
              <a:rPr lang="sl-SI"/>
              <a:t>9 </a:t>
            </a:r>
            <a:r>
              <a:rPr lang="en-US"/>
              <a:t>August</a:t>
            </a:r>
            <a:r>
              <a:rPr lang="sl-SI"/>
              <a:t> 200</a:t>
            </a:r>
            <a:r>
              <a:rPr lang="en-US"/>
              <a:t>9</a:t>
            </a:r>
          </a:p>
        </p:txBody>
      </p:sp>
      <p:sp>
        <p:nvSpPr>
          <p:cNvPr id="4" name="Footer Placeholder 3"/>
          <p:cNvSpPr>
            <a:spLocks noGrp="1"/>
          </p:cNvSpPr>
          <p:nvPr>
            <p:ph type="ftr" sz="quarter" idx="2"/>
          </p:nvPr>
        </p:nvSpPr>
        <p:spPr>
          <a:xfrm>
            <a:off x="0" y="9371013"/>
            <a:ext cx="2919413" cy="493712"/>
          </a:xfrm>
          <a:prstGeom prst="rect">
            <a:avLst/>
          </a:prstGeom>
        </p:spPr>
        <p:txBody>
          <a:bodyPr vert="horz" lIns="91007" tIns="45505" rIns="91007" bIns="45505" rtlCol="0" anchor="b"/>
          <a:lstStyle>
            <a:lvl1pPr algn="l" fontAlgn="auto">
              <a:spcBef>
                <a:spcPts val="0"/>
              </a:spcBef>
              <a:spcAft>
                <a:spcPts val="0"/>
              </a:spcAft>
              <a:defRPr sz="1100">
                <a:latin typeface="+mn-lt"/>
              </a:defRPr>
            </a:lvl1pPr>
          </a:lstStyle>
          <a:p>
            <a:pPr>
              <a:defRPr/>
            </a:pPr>
            <a:r>
              <a:rPr lang="en-US"/>
              <a:t>Presented to EFMI Council - </a:t>
            </a:r>
            <a:r>
              <a:rPr lang="en-US" smtClean="0"/>
              <a:t>Sarajevo, </a:t>
            </a:r>
            <a:r>
              <a:rPr lang="en-US" err="1" smtClean="0"/>
              <a:t>BiH</a:t>
            </a:r>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wrap="square" lIns="91007" tIns="45505" rIns="91007" bIns="45505" numCol="1" anchor="b" anchorCtr="0" compatLnSpc="1">
            <a:prstTxWarp prst="textNoShape">
              <a:avLst/>
            </a:prstTxWarp>
          </a:bodyPr>
          <a:lstStyle>
            <a:lvl1pPr algn="r">
              <a:defRPr sz="1100">
                <a:latin typeface="Calibri" pitchFamily="34" charset="0"/>
              </a:defRPr>
            </a:lvl1pPr>
          </a:lstStyle>
          <a:p>
            <a:pPr>
              <a:defRPr/>
            </a:pPr>
            <a:fld id="{44C7CC8B-7C38-4277-A4AF-C1F6C315CBF5}" type="slidenum">
              <a:rPr lang="en-US"/>
              <a:pPr>
                <a:defRPr/>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007" tIns="45505" rIns="91007" bIns="45505" rtlCol="0"/>
          <a:lstStyle>
            <a:lvl1pPr algn="l" fontAlgn="auto">
              <a:spcBef>
                <a:spcPts val="0"/>
              </a:spcBef>
              <a:spcAft>
                <a:spcPts val="0"/>
              </a:spcAft>
              <a:defRPr sz="1100">
                <a:latin typeface="+mn-lt"/>
              </a:defRPr>
            </a:lvl1pPr>
          </a:lstStyle>
          <a:p>
            <a:pPr>
              <a:defRPr/>
            </a:pPr>
            <a:r>
              <a:rPr lang="en-US"/>
              <a:t>The bid for STC 2011 by SDMI to EFMI</a:t>
            </a:r>
          </a:p>
        </p:txBody>
      </p:sp>
      <p:sp>
        <p:nvSpPr>
          <p:cNvPr id="3" name="Date Placeholder 2"/>
          <p:cNvSpPr>
            <a:spLocks noGrp="1"/>
          </p:cNvSpPr>
          <p:nvPr>
            <p:ph type="dt" idx="1"/>
          </p:nvPr>
        </p:nvSpPr>
        <p:spPr>
          <a:xfrm>
            <a:off x="3814763" y="0"/>
            <a:ext cx="2919412" cy="493713"/>
          </a:xfrm>
          <a:prstGeom prst="rect">
            <a:avLst/>
          </a:prstGeom>
        </p:spPr>
        <p:txBody>
          <a:bodyPr vert="horz" wrap="square" lIns="91007" tIns="45505" rIns="91007" bIns="45505" numCol="1" anchor="t" anchorCtr="0" compatLnSpc="1">
            <a:prstTxWarp prst="textNoShape">
              <a:avLst/>
            </a:prstTxWarp>
          </a:bodyPr>
          <a:lstStyle>
            <a:lvl1pPr algn="r">
              <a:defRPr sz="1100">
                <a:latin typeface="Calibri" pitchFamily="34" charset="0"/>
              </a:defRPr>
            </a:lvl1pPr>
          </a:lstStyle>
          <a:p>
            <a:pPr>
              <a:defRPr/>
            </a:pPr>
            <a:r>
              <a:rPr lang="sl-SI"/>
              <a:t>9 September 2008</a:t>
            </a:r>
            <a:endParaRPr lang="en-US"/>
          </a:p>
        </p:txBody>
      </p:sp>
      <p:sp>
        <p:nvSpPr>
          <p:cNvPr id="4" name="Slide Image Placeholder 3"/>
          <p:cNvSpPr>
            <a:spLocks noGrp="1" noRot="1" noChangeAspect="1"/>
          </p:cNvSpPr>
          <p:nvPr>
            <p:ph type="sldImg" idx="2"/>
          </p:nvPr>
        </p:nvSpPr>
        <p:spPr>
          <a:xfrm>
            <a:off x="901700" y="741363"/>
            <a:ext cx="4932363" cy="3700462"/>
          </a:xfrm>
          <a:prstGeom prst="rect">
            <a:avLst/>
          </a:prstGeom>
          <a:noFill/>
          <a:ln w="12700">
            <a:solidFill>
              <a:prstClr val="black"/>
            </a:solidFill>
          </a:ln>
        </p:spPr>
        <p:txBody>
          <a:bodyPr vert="horz" lIns="91007" tIns="45505" rIns="91007" bIns="45505" rtlCol="0" anchor="ctr"/>
          <a:lstStyle/>
          <a:p>
            <a:pPr lvl="0"/>
            <a:endParaRPr lang="en-US" noProof="0" smtClean="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007" tIns="45505" rIns="91007" bIns="4550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1013"/>
            <a:ext cx="2919413" cy="493712"/>
          </a:xfrm>
          <a:prstGeom prst="rect">
            <a:avLst/>
          </a:prstGeom>
        </p:spPr>
        <p:txBody>
          <a:bodyPr vert="horz" lIns="91007" tIns="45505" rIns="91007" bIns="45505" rtlCol="0" anchor="b"/>
          <a:lstStyle>
            <a:lvl1pPr algn="l" fontAlgn="auto">
              <a:spcBef>
                <a:spcPts val="0"/>
              </a:spcBef>
              <a:spcAft>
                <a:spcPts val="0"/>
              </a:spcAft>
              <a:defRPr sz="1100">
                <a:latin typeface="+mn-lt"/>
              </a:defRPr>
            </a:lvl1pPr>
          </a:lstStyle>
          <a:p>
            <a:pPr>
              <a:defRPr/>
            </a:pPr>
            <a:r>
              <a:rPr lang="en-US"/>
              <a:t>Presented to EFMI Council - London, UK</a:t>
            </a:r>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wrap="square" lIns="91007" tIns="45505" rIns="91007" bIns="45505" numCol="1" anchor="b" anchorCtr="0" compatLnSpc="1">
            <a:prstTxWarp prst="textNoShape">
              <a:avLst/>
            </a:prstTxWarp>
          </a:bodyPr>
          <a:lstStyle>
            <a:lvl1pPr algn="r">
              <a:defRPr sz="1100">
                <a:latin typeface="Calibri" pitchFamily="34" charset="0"/>
              </a:defRPr>
            </a:lvl1pPr>
          </a:lstStyle>
          <a:p>
            <a:pPr>
              <a:defRPr/>
            </a:pPr>
            <a:fld id="{802E6DFD-22FC-485C-9559-6214920C6B88}" type="slidenum">
              <a:rPr lang="en-US"/>
              <a:pPr>
                <a:defRPr/>
              </a:pPr>
              <a:t>‹#›</a:t>
            </a:fld>
            <a:endParaRPr 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bid for STC 2011 by SDMI to EFMI</a:t>
            </a:r>
          </a:p>
        </p:txBody>
      </p:sp>
      <p:sp>
        <p:nvSpPr>
          <p:cNvPr id="20485" name="Date Placeholder 4"/>
          <p:cNvSpPr>
            <a:spLocks noGrp="1"/>
          </p:cNvSpPr>
          <p:nvPr>
            <p:ph type="dt" sz="quarter" idx="1"/>
          </p:nvPr>
        </p:nvSpPr>
        <p:spPr bwMode="auto">
          <a:noFill/>
          <a:ln>
            <a:miter lim="800000"/>
            <a:headEnd/>
            <a:tailEnd/>
          </a:ln>
        </p:spPr>
        <p:txBody>
          <a:bodyPr/>
          <a:lstStyle/>
          <a:p>
            <a:r>
              <a:rPr lang="sl-SI" smtClean="0"/>
              <a:t>9 September 2008</a:t>
            </a:r>
            <a:endParaRPr lang="en-US" smtClean="0"/>
          </a:p>
        </p:txBody>
      </p:sp>
      <p:sp>
        <p:nvSpPr>
          <p:cNvPr id="2151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Presented to EFMI Council - London, UK</a:t>
            </a:r>
          </a:p>
        </p:txBody>
      </p:sp>
      <p:sp>
        <p:nvSpPr>
          <p:cNvPr id="20487" name="Slide Number Placeholder 6"/>
          <p:cNvSpPr>
            <a:spLocks noGrp="1"/>
          </p:cNvSpPr>
          <p:nvPr>
            <p:ph type="sldNum" sz="quarter" idx="5"/>
          </p:nvPr>
        </p:nvSpPr>
        <p:spPr bwMode="auto">
          <a:noFill/>
          <a:ln>
            <a:miter lim="800000"/>
            <a:headEnd/>
            <a:tailEnd/>
          </a:ln>
        </p:spPr>
        <p:txBody>
          <a:bodyPr/>
          <a:lstStyle/>
          <a:p>
            <a:fld id="{F27B4772-6E79-4834-9316-8062ED335884}"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l-SI" smtClean="0"/>
          </a:p>
        </p:txBody>
      </p:sp>
      <p:sp>
        <p:nvSpPr>
          <p:cNvPr id="4" name="Header Placeholder 3"/>
          <p:cNvSpPr>
            <a:spLocks noGrp="1"/>
          </p:cNvSpPr>
          <p:nvPr>
            <p:ph type="hdr" sz="quarter"/>
          </p:nvPr>
        </p:nvSpPr>
        <p:spPr/>
        <p:txBody>
          <a:bodyPr/>
          <a:lstStyle/>
          <a:p>
            <a:pPr>
              <a:defRPr/>
            </a:pPr>
            <a:r>
              <a:rPr lang="en-US" smtClean="0"/>
              <a:t>The bid for STC 2011 by SDMI to EFMI</a:t>
            </a:r>
            <a:endParaRPr lang="en-US"/>
          </a:p>
        </p:txBody>
      </p:sp>
      <p:sp>
        <p:nvSpPr>
          <p:cNvPr id="21509" name="Date Placeholder 4"/>
          <p:cNvSpPr>
            <a:spLocks noGrp="1"/>
          </p:cNvSpPr>
          <p:nvPr>
            <p:ph type="dt" sz="quarter" idx="1"/>
          </p:nvPr>
        </p:nvSpPr>
        <p:spPr bwMode="auto">
          <a:noFill/>
          <a:ln>
            <a:miter lim="800000"/>
            <a:headEnd/>
            <a:tailEnd/>
          </a:ln>
        </p:spPr>
        <p:txBody>
          <a:bodyPr/>
          <a:lstStyle/>
          <a:p>
            <a:r>
              <a:rPr lang="sl-SI" smtClean="0"/>
              <a:t>9 September 2008</a:t>
            </a:r>
            <a:endParaRPr lang="en-US" smtClean="0"/>
          </a:p>
        </p:txBody>
      </p:sp>
      <p:sp>
        <p:nvSpPr>
          <p:cNvPr id="6" name="Footer Placeholder 5"/>
          <p:cNvSpPr>
            <a:spLocks noGrp="1"/>
          </p:cNvSpPr>
          <p:nvPr>
            <p:ph type="ftr" sz="quarter" idx="4"/>
          </p:nvPr>
        </p:nvSpPr>
        <p:spPr/>
        <p:txBody>
          <a:bodyPr/>
          <a:lstStyle/>
          <a:p>
            <a:pPr>
              <a:defRPr/>
            </a:pPr>
            <a:r>
              <a:rPr lang="en-US" smtClean="0"/>
              <a:t>Presented to EFMI Council - London, UK</a:t>
            </a:r>
            <a:endParaRPr lang="en-US"/>
          </a:p>
        </p:txBody>
      </p:sp>
      <p:sp>
        <p:nvSpPr>
          <p:cNvPr id="21511" name="Slide Number Placeholder 6"/>
          <p:cNvSpPr>
            <a:spLocks noGrp="1"/>
          </p:cNvSpPr>
          <p:nvPr>
            <p:ph type="sldNum" sz="quarter" idx="5"/>
          </p:nvPr>
        </p:nvSpPr>
        <p:spPr bwMode="auto">
          <a:noFill/>
          <a:ln>
            <a:miter lim="800000"/>
            <a:headEnd/>
            <a:tailEnd/>
          </a:ln>
        </p:spPr>
        <p:txBody>
          <a:bodyPr/>
          <a:lstStyle/>
          <a:p>
            <a:fld id="{ED8912B4-15ED-48DC-AE53-75F82E618E90}"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l-SI" smtClean="0"/>
          </a:p>
        </p:txBody>
      </p:sp>
      <p:sp>
        <p:nvSpPr>
          <p:cNvPr id="4" name="Header Placeholder 3"/>
          <p:cNvSpPr>
            <a:spLocks noGrp="1"/>
          </p:cNvSpPr>
          <p:nvPr>
            <p:ph type="hdr" sz="quarter"/>
          </p:nvPr>
        </p:nvSpPr>
        <p:spPr/>
        <p:txBody>
          <a:bodyPr/>
          <a:lstStyle/>
          <a:p>
            <a:pPr>
              <a:defRPr/>
            </a:pPr>
            <a:r>
              <a:rPr lang="en-US" smtClean="0"/>
              <a:t>The bid for STC 2011 by SDMI to EFMI</a:t>
            </a:r>
            <a:endParaRPr lang="en-US"/>
          </a:p>
        </p:txBody>
      </p:sp>
      <p:sp>
        <p:nvSpPr>
          <p:cNvPr id="22533" name="Date Placeholder 4"/>
          <p:cNvSpPr>
            <a:spLocks noGrp="1"/>
          </p:cNvSpPr>
          <p:nvPr>
            <p:ph type="dt" sz="quarter" idx="1"/>
          </p:nvPr>
        </p:nvSpPr>
        <p:spPr bwMode="auto">
          <a:noFill/>
          <a:ln>
            <a:miter lim="800000"/>
            <a:headEnd/>
            <a:tailEnd/>
          </a:ln>
        </p:spPr>
        <p:txBody>
          <a:bodyPr/>
          <a:lstStyle/>
          <a:p>
            <a:r>
              <a:rPr lang="sl-SI" smtClean="0"/>
              <a:t>9 September 2008</a:t>
            </a:r>
            <a:endParaRPr lang="en-US" smtClean="0"/>
          </a:p>
        </p:txBody>
      </p:sp>
      <p:sp>
        <p:nvSpPr>
          <p:cNvPr id="6" name="Footer Placeholder 5"/>
          <p:cNvSpPr>
            <a:spLocks noGrp="1"/>
          </p:cNvSpPr>
          <p:nvPr>
            <p:ph type="ftr" sz="quarter" idx="4"/>
          </p:nvPr>
        </p:nvSpPr>
        <p:spPr/>
        <p:txBody>
          <a:bodyPr/>
          <a:lstStyle/>
          <a:p>
            <a:pPr>
              <a:defRPr/>
            </a:pPr>
            <a:r>
              <a:rPr lang="en-US" smtClean="0"/>
              <a:t>Presented to EFMI Council - London, UK</a:t>
            </a:r>
            <a:endParaRPr lang="en-US"/>
          </a:p>
        </p:txBody>
      </p:sp>
      <p:sp>
        <p:nvSpPr>
          <p:cNvPr id="22535" name="Slide Number Placeholder 6"/>
          <p:cNvSpPr>
            <a:spLocks noGrp="1"/>
          </p:cNvSpPr>
          <p:nvPr>
            <p:ph type="sldNum" sz="quarter" idx="5"/>
          </p:nvPr>
        </p:nvSpPr>
        <p:spPr bwMode="auto">
          <a:noFill/>
          <a:ln>
            <a:miter lim="800000"/>
            <a:headEnd/>
            <a:tailEnd/>
          </a:ln>
        </p:spPr>
        <p:txBody>
          <a:bodyPr/>
          <a:lstStyle/>
          <a:p>
            <a:fld id="{E63C4F33-3115-4707-8201-F2BDE2230752}" type="slidenum">
              <a:rPr lang="en-US" smtClean="0"/>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l-SI" smtClean="0"/>
          </a:p>
        </p:txBody>
      </p:sp>
      <p:sp>
        <p:nvSpPr>
          <p:cNvPr id="4" name="Header Placeholder 3"/>
          <p:cNvSpPr>
            <a:spLocks noGrp="1"/>
          </p:cNvSpPr>
          <p:nvPr>
            <p:ph type="hdr" sz="quarter"/>
          </p:nvPr>
        </p:nvSpPr>
        <p:spPr/>
        <p:txBody>
          <a:bodyPr/>
          <a:lstStyle/>
          <a:p>
            <a:pPr>
              <a:defRPr/>
            </a:pPr>
            <a:r>
              <a:rPr lang="en-US" dirty="0" smtClean="0"/>
              <a:t>The bid for STC 2011 by SDMI to EFMI</a:t>
            </a:r>
            <a:endParaRPr lang="en-US" dirty="0"/>
          </a:p>
        </p:txBody>
      </p:sp>
      <p:sp>
        <p:nvSpPr>
          <p:cNvPr id="23557" name="Date Placeholder 4"/>
          <p:cNvSpPr>
            <a:spLocks noGrp="1"/>
          </p:cNvSpPr>
          <p:nvPr>
            <p:ph type="dt" sz="quarter" idx="1"/>
          </p:nvPr>
        </p:nvSpPr>
        <p:spPr bwMode="auto">
          <a:noFill/>
          <a:ln>
            <a:miter lim="800000"/>
            <a:headEnd/>
            <a:tailEnd/>
          </a:ln>
        </p:spPr>
        <p:txBody>
          <a:bodyPr/>
          <a:lstStyle/>
          <a:p>
            <a:r>
              <a:rPr lang="sl-SI" smtClean="0"/>
              <a:t>9 September 2008</a:t>
            </a:r>
            <a:endParaRPr lang="en-US" smtClean="0"/>
          </a:p>
        </p:txBody>
      </p:sp>
      <p:sp>
        <p:nvSpPr>
          <p:cNvPr id="6" name="Footer Placeholder 5"/>
          <p:cNvSpPr>
            <a:spLocks noGrp="1"/>
          </p:cNvSpPr>
          <p:nvPr>
            <p:ph type="ftr" sz="quarter" idx="4"/>
          </p:nvPr>
        </p:nvSpPr>
        <p:spPr/>
        <p:txBody>
          <a:bodyPr/>
          <a:lstStyle/>
          <a:p>
            <a:pPr>
              <a:defRPr/>
            </a:pPr>
            <a:r>
              <a:rPr lang="en-US" dirty="0" smtClean="0"/>
              <a:t>Presented to EFMI Council - London, UK</a:t>
            </a:r>
            <a:endParaRPr lang="en-US" dirty="0"/>
          </a:p>
        </p:txBody>
      </p:sp>
      <p:sp>
        <p:nvSpPr>
          <p:cNvPr id="23559" name="Slide Number Placeholder 6"/>
          <p:cNvSpPr>
            <a:spLocks noGrp="1"/>
          </p:cNvSpPr>
          <p:nvPr>
            <p:ph type="sldNum" sz="quarter" idx="5"/>
          </p:nvPr>
        </p:nvSpPr>
        <p:spPr bwMode="auto">
          <a:noFill/>
          <a:ln>
            <a:miter lim="800000"/>
            <a:headEnd/>
            <a:tailEnd/>
          </a:ln>
        </p:spPr>
        <p:txBody>
          <a:bodyPr/>
          <a:lstStyle/>
          <a:p>
            <a:fld id="{77A2A48C-5BD4-45DB-BE10-FB8FE5249387}" type="slidenum">
              <a:rPr lang="en-US" smtClean="0"/>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bid for STC 2011 by SDMI to EFMI</a:t>
            </a:r>
          </a:p>
        </p:txBody>
      </p:sp>
      <p:sp>
        <p:nvSpPr>
          <p:cNvPr id="25605" name="Date Placeholder 4"/>
          <p:cNvSpPr>
            <a:spLocks noGrp="1"/>
          </p:cNvSpPr>
          <p:nvPr>
            <p:ph type="dt" sz="quarter" idx="1"/>
          </p:nvPr>
        </p:nvSpPr>
        <p:spPr bwMode="auto">
          <a:noFill/>
          <a:ln>
            <a:miter lim="800000"/>
            <a:headEnd/>
            <a:tailEnd/>
          </a:ln>
        </p:spPr>
        <p:txBody>
          <a:bodyPr/>
          <a:lstStyle/>
          <a:p>
            <a:r>
              <a:rPr lang="sl-SI" smtClean="0"/>
              <a:t>9 September 2008</a:t>
            </a:r>
            <a:endParaRPr lang="en-US" smtClean="0"/>
          </a:p>
        </p:txBody>
      </p:sp>
      <p:sp>
        <p:nvSpPr>
          <p:cNvPr id="2151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Presented to EFMI Council - London, UK</a:t>
            </a:r>
          </a:p>
        </p:txBody>
      </p:sp>
      <p:sp>
        <p:nvSpPr>
          <p:cNvPr id="25607" name="Slide Number Placeholder 6"/>
          <p:cNvSpPr>
            <a:spLocks noGrp="1"/>
          </p:cNvSpPr>
          <p:nvPr>
            <p:ph type="sldNum" sz="quarter" idx="5"/>
          </p:nvPr>
        </p:nvSpPr>
        <p:spPr bwMode="auto">
          <a:noFill/>
          <a:ln>
            <a:miter lim="800000"/>
            <a:headEnd/>
            <a:tailEnd/>
          </a:ln>
        </p:spPr>
        <p:txBody>
          <a:bodyPr/>
          <a:lstStyle/>
          <a:p>
            <a:fld id="{9DB70E43-6C4A-4F96-A5E9-95FF41A2D468}"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400800"/>
            <a:chOff x="0" y="0"/>
            <a:chExt cx="9144000" cy="6400800"/>
          </a:xfrm>
        </p:grpSpPr>
        <p:sp>
          <p:nvSpPr>
            <p:cNvPr id="5" name="Rectangle 4"/>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grpSp>
          <p:nvGrpSpPr>
            <p:cNvPr id="6" name="Group 10"/>
            <p:cNvGrpSpPr>
              <a:grpSpLocks/>
            </p:cNvGrpSpPr>
            <p:nvPr/>
          </p:nvGrpSpPr>
          <p:grpSpPr bwMode="auto">
            <a:xfrm>
              <a:off x="0" y="0"/>
              <a:ext cx="9144000" cy="6400800"/>
              <a:chOff x="0" y="0"/>
              <a:chExt cx="9144000" cy="6400800"/>
            </a:xfrm>
          </p:grpSpPr>
          <p:sp>
            <p:nvSpPr>
              <p:cNvPr id="8" name="Rectangle 7"/>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sp>
            <p:nvSpPr>
              <p:cNvPr id="9" name="Rectangle 8"/>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7" name="Rectangle 6"/>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gr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oAutofit/>
          </a:bodyPr>
          <a:lstStyle>
            <a:lvl1pPr algn="l">
              <a:defRPr sz="3600"/>
            </a:lvl1pPr>
          </a:lstStyle>
          <a:p>
            <a:r>
              <a:rPr lang="en-US" smtClean="0"/>
              <a:t>Click to edit Master title style</a:t>
            </a:r>
            <a:endParaRPr/>
          </a:p>
        </p:txBody>
      </p:sp>
      <p:sp>
        <p:nvSpPr>
          <p:cNvPr id="10" name="Date Placeholder 3"/>
          <p:cNvSpPr>
            <a:spLocks noGrp="1"/>
          </p:cNvSpPr>
          <p:nvPr>
            <p:ph type="dt" sz="half" idx="10"/>
          </p:nvPr>
        </p:nvSpPr>
        <p:spPr>
          <a:xfrm>
            <a:off x="6934200" y="6553200"/>
            <a:ext cx="1676400" cy="228600"/>
          </a:xfrm>
        </p:spPr>
        <p:txBody>
          <a:bodyPr anchor="t"/>
          <a:lstStyle>
            <a:lvl1pPr>
              <a:defRPr>
                <a:solidFill>
                  <a:srgbClr val="000000"/>
                </a:solidFill>
              </a:defRPr>
            </a:lvl1pPr>
          </a:lstStyle>
          <a:p>
            <a:pPr>
              <a:defRPr/>
            </a:pPr>
            <a:fld id="{5E0CD2A9-6EB6-476D-8D1B-5332076D4EDA}" type="datetimeFigureOut">
              <a:rPr lang="sl-SI"/>
              <a:pPr>
                <a:defRPr/>
              </a:pPr>
              <a:t>4.6.2010</a:t>
            </a:fld>
            <a:endParaRPr lang="sl-SI"/>
          </a:p>
        </p:txBody>
      </p:sp>
      <p:sp>
        <p:nvSpPr>
          <p:cNvPr id="11" name="Footer Placeholder 4"/>
          <p:cNvSpPr>
            <a:spLocks noGrp="1"/>
          </p:cNvSpPr>
          <p:nvPr>
            <p:ph type="ftr" sz="quarter" idx="11"/>
          </p:nvPr>
        </p:nvSpPr>
        <p:spPr>
          <a:xfrm>
            <a:off x="1892300" y="6553200"/>
            <a:ext cx="1676400" cy="228600"/>
          </a:xfrm>
        </p:spPr>
        <p:txBody>
          <a:bodyPr anchor="t"/>
          <a:lstStyle>
            <a:lvl1pPr>
              <a:defRPr>
                <a:solidFill>
                  <a:srgbClr val="000000"/>
                </a:solidFill>
              </a:defRPr>
            </a:lvl1pPr>
          </a:lstStyle>
          <a:p>
            <a:pPr>
              <a:defRPr/>
            </a:pPr>
            <a:endParaRPr lang="sl-SI"/>
          </a:p>
        </p:txBody>
      </p:sp>
      <p:sp>
        <p:nvSpPr>
          <p:cNvPr id="12" name="Slide Number Placeholder 5"/>
          <p:cNvSpPr>
            <a:spLocks noGrp="1"/>
          </p:cNvSpPr>
          <p:nvPr>
            <p:ph type="sldNum" sz="quarter" idx="12"/>
          </p:nvPr>
        </p:nvSpPr>
        <p:spPr>
          <a:xfrm>
            <a:off x="4870450" y="6553200"/>
            <a:ext cx="762000" cy="228600"/>
          </a:xfrm>
        </p:spPr>
        <p:txBody>
          <a:bodyPr/>
          <a:lstStyle>
            <a:lvl1pPr>
              <a:defRPr sz="900">
                <a:solidFill>
                  <a:srgbClr val="000000"/>
                </a:solidFill>
              </a:defRPr>
            </a:lvl1pPr>
          </a:lstStyle>
          <a:p>
            <a:pPr>
              <a:defRPr/>
            </a:pPr>
            <a:fld id="{B6E284AA-B80F-457A-9A54-9C9566468DE8}" type="slidenum">
              <a:rPr lang="sl-SI"/>
              <a:pPr>
                <a:defRPr/>
              </a:pPr>
              <a:t>‹#›</a:t>
            </a:fld>
            <a:endParaRPr lang="sl-SI"/>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3CD34920-7C85-4779-BCDC-754CC08F4EFD}" type="datetimeFigureOut">
              <a:rPr lang="sl-SI"/>
              <a:pPr>
                <a:defRPr/>
              </a:pPr>
              <a:t>4.6.2010</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F0846B99-BD98-439D-A8B5-61E5281E0213}" type="slidenum">
              <a:rPr lang="sl-SI"/>
              <a:pPr>
                <a:defRPr/>
              </a:pPr>
              <a:t>‹#›</a:t>
            </a:fld>
            <a:endParaRPr lang="sl-SI"/>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442912" y="457200"/>
            <a:chExt cx="9144000" cy="6858000"/>
          </a:xfrm>
        </p:grpSpPr>
        <p:sp>
          <p:nvSpPr>
            <p:cNvPr id="5" name="Rectangle 4"/>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sp>
          <p:nvSpPr>
            <p:cNvPr id="7" name="Rectangle 6"/>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sp>
          <p:nvSpPr>
            <p:cNvPr id="8" name="Oval 7"/>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pPr>
              <a:defRPr/>
            </a:pPr>
            <a:fld id="{D3DF082E-1E47-4C49-B48F-1D74D6989251}" type="datetimeFigureOut">
              <a:rPr lang="sl-SI"/>
              <a:pPr>
                <a:defRPr/>
              </a:pPr>
              <a:t>4.6.2010</a:t>
            </a:fld>
            <a:endParaRPr lang="sl-SI"/>
          </a:p>
        </p:txBody>
      </p:sp>
      <p:sp>
        <p:nvSpPr>
          <p:cNvPr id="10" name="Footer Placeholder 4"/>
          <p:cNvSpPr>
            <a:spLocks noGrp="1"/>
          </p:cNvSpPr>
          <p:nvPr>
            <p:ph type="ftr" sz="quarter" idx="11"/>
          </p:nvPr>
        </p:nvSpPr>
        <p:spPr/>
        <p:txBody>
          <a:bodyPr/>
          <a:lstStyle>
            <a:lvl1pPr>
              <a:defRPr/>
            </a:lvl1pPr>
          </a:lstStyle>
          <a:p>
            <a:pPr>
              <a:defRPr/>
            </a:pPr>
            <a:endParaRPr lang="sl-SI"/>
          </a:p>
        </p:txBody>
      </p:sp>
      <p:sp>
        <p:nvSpPr>
          <p:cNvPr id="11" name="Slide Number Placeholder 5"/>
          <p:cNvSpPr>
            <a:spLocks noGrp="1"/>
          </p:cNvSpPr>
          <p:nvPr>
            <p:ph type="sldNum" sz="quarter" idx="12"/>
          </p:nvPr>
        </p:nvSpPr>
        <p:spPr>
          <a:xfrm>
            <a:off x="7848600" y="533400"/>
            <a:ext cx="762000" cy="609600"/>
          </a:xfrm>
        </p:spPr>
        <p:txBody>
          <a:bodyPr/>
          <a:lstStyle>
            <a:lvl1pPr>
              <a:defRPr/>
            </a:lvl1pPr>
          </a:lstStyle>
          <a:p>
            <a:pPr>
              <a:defRPr/>
            </a:pPr>
            <a:fld id="{1B45D204-CE79-41E5-A0D9-FBDCA20E7AA2}" type="slidenum">
              <a:rPr lang="sl-SI"/>
              <a:pPr>
                <a:defRPr/>
              </a:pPr>
              <a:t>‹#›</a:t>
            </a:fld>
            <a:endParaRPr lang="sl-SI"/>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STC logo.jpg"/>
          <p:cNvPicPr>
            <a:picLocks noChangeAspect="1"/>
          </p:cNvPicPr>
          <p:nvPr userDrawn="1"/>
        </p:nvPicPr>
        <p:blipFill>
          <a:blip r:embed="rId2" cstate="print"/>
          <a:srcRect/>
          <a:stretch>
            <a:fillRect/>
          </a:stretch>
        </p:blipFill>
        <p:spPr bwMode="auto">
          <a:xfrm>
            <a:off x="285750" y="357188"/>
            <a:ext cx="1236663" cy="1714500"/>
          </a:xfrm>
          <a:prstGeom prst="rect">
            <a:avLst/>
          </a:prstGeom>
          <a:noFill/>
          <a:ln w="9525">
            <a:noFill/>
            <a:miter lim="800000"/>
            <a:headEnd/>
            <a:tailEnd/>
          </a:ln>
        </p:spPr>
      </p:pic>
      <p:sp>
        <p:nvSpPr>
          <p:cNvPr id="2" name="Title 1"/>
          <p:cNvSpPr>
            <a:spLocks noGrp="1"/>
          </p:cNvSpPr>
          <p:nvPr>
            <p:ph type="title"/>
          </p:nvPr>
        </p:nvSpPr>
        <p:spPr/>
        <p:txBody>
          <a:bodyPr/>
          <a:lstStyle>
            <a:lvl1pPr>
              <a:defRPr cap="none" baseline="0">
                <a:latin typeface="+mn-lt"/>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0445F5FA-B276-46AB-B5FF-62C19AB0D102}" type="datetimeFigureOut">
              <a:rPr lang="sl-SI"/>
              <a:pPr>
                <a:defRPr/>
              </a:pPr>
              <a:t>4.6.2010</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0" y="0"/>
            <a:chExt cx="9144000" cy="6858000"/>
          </a:xfrm>
        </p:grpSpPr>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sp>
          <p:nvSpPr>
            <p:cNvPr id="6" name="Rectangle 5"/>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sp>
          <p:nvSpPr>
            <p:cNvPr id="7" name="Rectangle 6"/>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1905000" y="2667000"/>
            <a:ext cx="6629400" cy="1143000"/>
          </a:xfrm>
        </p:spPr>
        <p:txBody>
          <a:bodyPr anchor="b">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a:xfrm>
            <a:off x="6931025" y="6556375"/>
            <a:ext cx="1673225" cy="228600"/>
          </a:xfrm>
        </p:spPr>
        <p:txBody>
          <a:bodyPr/>
          <a:lstStyle>
            <a:lvl1pPr>
              <a:defRPr/>
            </a:lvl1pPr>
          </a:lstStyle>
          <a:p>
            <a:pPr>
              <a:defRPr/>
            </a:pPr>
            <a:fld id="{3487E85F-B407-4E65-8F9A-C0765C618474}" type="datetimeFigureOut">
              <a:rPr lang="sl-SI"/>
              <a:pPr>
                <a:defRPr/>
              </a:pPr>
              <a:t>4.6.2010</a:t>
            </a:fld>
            <a:endParaRPr lang="sl-SI"/>
          </a:p>
        </p:txBody>
      </p:sp>
      <p:sp>
        <p:nvSpPr>
          <p:cNvPr id="9" name="Footer Placeholder 4"/>
          <p:cNvSpPr>
            <a:spLocks noGrp="1"/>
          </p:cNvSpPr>
          <p:nvPr>
            <p:ph type="ftr" sz="quarter" idx="11"/>
          </p:nvPr>
        </p:nvSpPr>
        <p:spPr>
          <a:xfrm>
            <a:off x="1892300" y="6556375"/>
            <a:ext cx="1673225" cy="228600"/>
          </a:xfrm>
        </p:spPr>
        <p:txBody>
          <a:bodyPr/>
          <a:lstStyle>
            <a:lvl1pPr>
              <a:defRPr/>
            </a:lvl1pPr>
          </a:lstStyle>
          <a:p>
            <a:pPr>
              <a:defRPr/>
            </a:pPr>
            <a:endParaRPr lang="sl-SI"/>
          </a:p>
        </p:txBody>
      </p:sp>
      <p:sp>
        <p:nvSpPr>
          <p:cNvPr id="10" name="Slide Number Placeholder 5"/>
          <p:cNvSpPr>
            <a:spLocks noGrp="1"/>
          </p:cNvSpPr>
          <p:nvPr>
            <p:ph type="sldNum" sz="quarter" idx="12"/>
          </p:nvPr>
        </p:nvSpPr>
        <p:spPr>
          <a:xfrm>
            <a:off x="4867275" y="6556375"/>
            <a:ext cx="762000" cy="228600"/>
          </a:xfrm>
        </p:spPr>
        <p:txBody>
          <a:bodyPr/>
          <a:lstStyle>
            <a:lvl1pPr>
              <a:defRPr sz="900">
                <a:solidFill>
                  <a:srgbClr val="000000"/>
                </a:solidFill>
              </a:defRPr>
            </a:lvl1pPr>
          </a:lstStyle>
          <a:p>
            <a:pPr>
              <a:defRPr/>
            </a:pPr>
            <a:fld id="{C1633FDC-370B-4098-96C7-8EEAF75B0E89}" type="slidenum">
              <a:rPr lang="sl-SI"/>
              <a:pPr>
                <a:defRPr/>
              </a:pPr>
              <a:t>‹#›</a:t>
            </a:fld>
            <a:endParaRPr lang="sl-SI"/>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4B84E83F-93A7-4B9C-84CC-272035AE887F}" type="datetimeFigureOut">
              <a:rPr lang="sl-SI"/>
              <a:pPr>
                <a:defRPr/>
              </a:pPr>
              <a:t>4.6.2010</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B7BF2414-0C04-45EA-ADDE-07CB92ECA7D3}" type="slidenum">
              <a:rPr lang="sl-SI"/>
              <a:pPr>
                <a:defRPr/>
              </a:pPr>
              <a:t>‹#›</a:t>
            </a:fld>
            <a:endParaRPr lang="sl-SI"/>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rtlCol="0" anchor="ctr">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EDC6A1D1-7D8E-4961-B580-446B47AAC5B2}" type="datetimeFigureOut">
              <a:rPr lang="sl-SI"/>
              <a:pPr>
                <a:defRPr/>
              </a:pPr>
              <a:t>4.6.2010</a:t>
            </a:fld>
            <a:endParaRPr lang="sl-SI"/>
          </a:p>
        </p:txBody>
      </p:sp>
      <p:sp>
        <p:nvSpPr>
          <p:cNvPr id="8" name="Footer Placeholder 4"/>
          <p:cNvSpPr>
            <a:spLocks noGrp="1"/>
          </p:cNvSpPr>
          <p:nvPr>
            <p:ph type="ftr" sz="quarter" idx="11"/>
          </p:nvPr>
        </p:nvSpPr>
        <p:spPr/>
        <p:txBody>
          <a:bodyPr/>
          <a:lstStyle>
            <a:lvl1pPr>
              <a:defRPr/>
            </a:lvl1pPr>
          </a:lstStyle>
          <a:p>
            <a:pPr>
              <a:defRPr/>
            </a:pPr>
            <a:endParaRPr lang="sl-SI"/>
          </a:p>
        </p:txBody>
      </p:sp>
      <p:sp>
        <p:nvSpPr>
          <p:cNvPr id="9" name="Slide Number Placeholder 5"/>
          <p:cNvSpPr>
            <a:spLocks noGrp="1"/>
          </p:cNvSpPr>
          <p:nvPr>
            <p:ph type="sldNum" sz="quarter" idx="12"/>
          </p:nvPr>
        </p:nvSpPr>
        <p:spPr/>
        <p:txBody>
          <a:bodyPr/>
          <a:lstStyle>
            <a:lvl1pPr>
              <a:defRPr/>
            </a:lvl1pPr>
          </a:lstStyle>
          <a:p>
            <a:pPr>
              <a:defRPr/>
            </a:pPr>
            <a:fld id="{2DB13095-83FC-4EC5-A283-4328464146CE}" type="slidenum">
              <a:rPr lang="sl-SI"/>
              <a:pPr>
                <a:defRPr/>
              </a:pPr>
              <a:t>‹#›</a:t>
            </a:fld>
            <a:endParaRPr lang="sl-SI"/>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10"/>
          <p:cNvGrpSpPr>
            <a:grpSpLocks/>
          </p:cNvGrpSpPr>
          <p:nvPr/>
        </p:nvGrpSpPr>
        <p:grpSpPr bwMode="auto">
          <a:xfrm>
            <a:off x="0" y="0"/>
            <a:ext cx="9144000" cy="1676400"/>
            <a:chOff x="0" y="0"/>
            <a:chExt cx="9144000" cy="1676400"/>
          </a:xfrm>
        </p:grpSpPr>
        <p:sp>
          <p:nvSpPr>
            <p:cNvPr id="4" name="Rectangle 3"/>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sp>
          <p:nvSpPr>
            <p:cNvPr id="6" name="Oval 5"/>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grpSp>
      <p:pic>
        <p:nvPicPr>
          <p:cNvPr id="7" name="Picture 16" descr="STC logo.jpg"/>
          <p:cNvPicPr>
            <a:picLocks noChangeAspect="1"/>
          </p:cNvPicPr>
          <p:nvPr userDrawn="1"/>
        </p:nvPicPr>
        <p:blipFill>
          <a:blip r:embed="rId2" cstate="print"/>
          <a:srcRect/>
          <a:stretch>
            <a:fillRect/>
          </a:stretch>
        </p:blipFill>
        <p:spPr bwMode="auto">
          <a:xfrm>
            <a:off x="285750" y="357188"/>
            <a:ext cx="1236663" cy="17145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8" name="Date Placeholder 2"/>
          <p:cNvSpPr>
            <a:spLocks noGrp="1"/>
          </p:cNvSpPr>
          <p:nvPr>
            <p:ph type="dt" sz="half" idx="10"/>
          </p:nvPr>
        </p:nvSpPr>
        <p:spPr/>
        <p:txBody>
          <a:bodyPr/>
          <a:lstStyle>
            <a:lvl1pPr>
              <a:defRPr/>
            </a:lvl1pPr>
          </a:lstStyle>
          <a:p>
            <a:pPr>
              <a:defRPr/>
            </a:pPr>
            <a:fld id="{EEB87445-5ED4-4A90-BF96-C6C25D41F435}" type="datetimeFigureOut">
              <a:rPr lang="sl-SI"/>
              <a:pPr>
                <a:defRPr/>
              </a:pPr>
              <a:t>4.6.2010</a:t>
            </a:fld>
            <a:endParaRPr lang="sl-SI"/>
          </a:p>
        </p:txBody>
      </p:sp>
      <p:sp>
        <p:nvSpPr>
          <p:cNvPr id="9" name="Footer Placeholder 3"/>
          <p:cNvSpPr>
            <a:spLocks noGrp="1"/>
          </p:cNvSpPr>
          <p:nvPr>
            <p:ph type="ftr" sz="quarter" idx="11"/>
          </p:nvPr>
        </p:nvSpPr>
        <p:spPr/>
        <p:txBody>
          <a:bodyPr/>
          <a:lstStyle>
            <a:lvl1pPr>
              <a:defRPr/>
            </a:lvl1pPr>
          </a:lstStyle>
          <a:p>
            <a:pPr>
              <a:defRPr/>
            </a:pPr>
            <a:endParaRPr lang="sl-SI"/>
          </a:p>
        </p:txBody>
      </p:sp>
      <p:sp>
        <p:nvSpPr>
          <p:cNvPr id="10" name="Slide Number Placeholder 4"/>
          <p:cNvSpPr>
            <a:spLocks noGrp="1"/>
          </p:cNvSpPr>
          <p:nvPr>
            <p:ph type="sldNum" sz="quarter" idx="12"/>
          </p:nvPr>
        </p:nvSpPr>
        <p:spPr/>
        <p:txBody>
          <a:bodyPr/>
          <a:lstStyle>
            <a:lvl1pPr>
              <a:defRPr/>
            </a:lvl1pPr>
          </a:lstStyle>
          <a:p>
            <a:pPr>
              <a:defRPr/>
            </a:pPr>
            <a:fld id="{CD7A51FC-60B1-4287-818A-005CB65820D8}" type="slidenum">
              <a:rPr lang="sl-SI"/>
              <a:pPr>
                <a:defRPr/>
              </a:pPr>
              <a:t>‹#›</a:t>
            </a:fld>
            <a:endParaRPr lang="sl-SI"/>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9"/>
          <p:cNvGrpSpPr>
            <a:grpSpLocks/>
          </p:cNvGrpSpPr>
          <p:nvPr/>
        </p:nvGrpSpPr>
        <p:grpSpPr bwMode="auto">
          <a:xfrm>
            <a:off x="0" y="0"/>
            <a:ext cx="1828800" cy="1676400"/>
            <a:chOff x="457200" y="457200"/>
            <a:chExt cx="1828800" cy="1676400"/>
          </a:xfrm>
        </p:grpSpPr>
        <p:sp>
          <p:nvSpPr>
            <p:cNvPr id="3" name="Rectangle 2"/>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Oval 3"/>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grpSp>
      <p:sp>
        <p:nvSpPr>
          <p:cNvPr id="5" name="Date Placeholder 1"/>
          <p:cNvSpPr>
            <a:spLocks noGrp="1"/>
          </p:cNvSpPr>
          <p:nvPr>
            <p:ph type="dt" sz="half" idx="10"/>
          </p:nvPr>
        </p:nvSpPr>
        <p:spPr/>
        <p:txBody>
          <a:bodyPr/>
          <a:lstStyle>
            <a:lvl1pPr>
              <a:defRPr/>
            </a:lvl1pPr>
          </a:lstStyle>
          <a:p>
            <a:pPr>
              <a:defRPr/>
            </a:pPr>
            <a:fld id="{BE2E3B68-998B-4EFC-8B81-732C660E80F9}" type="datetimeFigureOut">
              <a:rPr lang="sl-SI"/>
              <a:pPr>
                <a:defRPr/>
              </a:pPr>
              <a:t>4.6.2010</a:t>
            </a:fld>
            <a:endParaRPr lang="sl-SI"/>
          </a:p>
        </p:txBody>
      </p:sp>
      <p:sp>
        <p:nvSpPr>
          <p:cNvPr id="6" name="Footer Placeholder 2"/>
          <p:cNvSpPr>
            <a:spLocks noGrp="1"/>
          </p:cNvSpPr>
          <p:nvPr>
            <p:ph type="ftr" sz="quarter" idx="11"/>
          </p:nvPr>
        </p:nvSpPr>
        <p:spPr/>
        <p:txBody>
          <a:bodyPr/>
          <a:lstStyle>
            <a:lvl1pPr>
              <a:defRPr/>
            </a:lvl1pPr>
          </a:lstStyle>
          <a:p>
            <a:pPr>
              <a:defRPr/>
            </a:pPr>
            <a:endParaRPr lang="sl-SI"/>
          </a:p>
        </p:txBody>
      </p:sp>
      <p:sp>
        <p:nvSpPr>
          <p:cNvPr id="7" name="Slide Number Placeholder 3"/>
          <p:cNvSpPr>
            <a:spLocks noGrp="1"/>
          </p:cNvSpPr>
          <p:nvPr>
            <p:ph type="sldNum" sz="quarter" idx="12"/>
          </p:nvPr>
        </p:nvSpPr>
        <p:spPr/>
        <p:txBody>
          <a:bodyPr/>
          <a:lstStyle>
            <a:lvl1pPr>
              <a:defRPr/>
            </a:lvl1pPr>
          </a:lstStyle>
          <a:p>
            <a:pPr>
              <a:defRPr/>
            </a:pPr>
            <a:fld id="{C47E4A91-D34A-4C9E-A2A1-EB63A83B69CE}" type="slidenum">
              <a:rPr lang="sl-SI"/>
              <a:pPr>
                <a:defRPr/>
              </a:pPr>
              <a:t>‹#›</a:t>
            </a:fld>
            <a:endParaRPr lang="sl-SI"/>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F525CA-B635-4FD2-B102-199F354F2986}" type="datetimeFigureOut">
              <a:rPr lang="sl-SI"/>
              <a:pPr>
                <a:defRPr/>
              </a:pPr>
              <a:t>4.6.2010</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5C8DE361-6661-4E2E-801D-4CC32B45203F}" type="slidenum">
              <a:rPr lang="sl-SI"/>
              <a:pPr>
                <a:defRPr/>
              </a:pPr>
              <a:t>‹#›</a:t>
            </a:fld>
            <a:endParaRPr lang="sl-SI"/>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164592" y="3031489"/>
            <a:ext cx="1527048" cy="2359152"/>
          </a:xfrm>
        </p:spPr>
        <p:txBody>
          <a:bodyPr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89AA07-844D-4F90-876F-2ACB7919EE94}" type="datetimeFigureOut">
              <a:rPr lang="sl-SI"/>
              <a:pPr>
                <a:defRPr/>
              </a:pPr>
              <a:t>4.6.2010</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44E76694-B614-4812-A80B-F21B792EBF15}" type="slidenum">
              <a:rPr lang="sl-SI"/>
              <a:pPr>
                <a:defRPr/>
              </a:pPr>
              <a:t>‹#›</a:t>
            </a:fld>
            <a:endParaRPr lang="sl-SI"/>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grpSp>
      <p:sp>
        <p:nvSpPr>
          <p:cNvPr id="1027" name="Text Placeholder 2"/>
          <p:cNvSpPr>
            <a:spLocks noGrp="1"/>
          </p:cNvSpPr>
          <p:nvPr>
            <p:ph type="body" idx="1"/>
          </p:nvPr>
        </p:nvSpPr>
        <p:spPr bwMode="auto">
          <a:xfrm>
            <a:off x="2000250" y="1857375"/>
            <a:ext cx="6929438" cy="442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smtClean="0"/>
          </a:p>
        </p:txBody>
      </p:sp>
      <p:sp>
        <p:nvSpPr>
          <p:cNvPr id="2" name="Title Placeholder 1"/>
          <p:cNvSpPr>
            <a:spLocks noGrp="1"/>
          </p:cNvSpPr>
          <p:nvPr>
            <p:ph type="title"/>
          </p:nvPr>
        </p:nvSpPr>
        <p:spPr>
          <a:xfrm>
            <a:off x="2000250" y="228600"/>
            <a:ext cx="6929438"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sl-SI" smtClean="0"/>
          </a:p>
        </p:txBody>
      </p:sp>
      <p:sp>
        <p:nvSpPr>
          <p:cNvPr id="4" name="Date Placeholder 3"/>
          <p:cNvSpPr>
            <a:spLocks noGrp="1"/>
          </p:cNvSpPr>
          <p:nvPr>
            <p:ph type="dt" sz="half" idx="2"/>
          </p:nvPr>
        </p:nvSpPr>
        <p:spPr>
          <a:xfrm>
            <a:off x="6553200" y="63515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latin typeface="Trebuchet MS" pitchFamily="34" charset="0"/>
              </a:defRPr>
            </a:lvl1pPr>
          </a:lstStyle>
          <a:p>
            <a:pPr>
              <a:defRPr/>
            </a:pPr>
            <a:fld id="{D94F8B2D-4890-47FE-B89B-774F9E482145}" type="datetimeFigureOut">
              <a:rPr lang="sl-SI"/>
              <a:pPr>
                <a:defRPr/>
              </a:pPr>
              <a:t>4.6.2010</a:t>
            </a:fld>
            <a:endParaRPr lang="sl-SI"/>
          </a:p>
        </p:txBody>
      </p:sp>
      <p:sp>
        <p:nvSpPr>
          <p:cNvPr id="5" name="Footer Placeholder 4"/>
          <p:cNvSpPr>
            <a:spLocks noGrp="1"/>
          </p:cNvSpPr>
          <p:nvPr>
            <p:ph type="ftr" sz="quarter" idx="3"/>
          </p:nvPr>
        </p:nvSpPr>
        <p:spPr>
          <a:xfrm>
            <a:off x="24384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900">
                <a:latin typeface="Trebuchet MS" pitchFamily="34" charset="0"/>
              </a:defRPr>
            </a:lvl1pPr>
          </a:lstStyle>
          <a:p>
            <a:pPr>
              <a:defRPr/>
            </a:pPr>
            <a:endParaRPr lang="sl-SI"/>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wrap="square" lIns="91440" tIns="45720" rIns="91440" bIns="45720" numCol="1" anchor="ctr" anchorCtr="0" compatLnSpc="1">
            <a:prstTxWarp prst="textNoShape">
              <a:avLst/>
            </a:prstTxWarp>
          </a:bodyPr>
          <a:lstStyle>
            <a:lvl1pPr algn="ctr">
              <a:defRPr sz="1600">
                <a:latin typeface="Trebuchet MS" pitchFamily="34" charset="0"/>
              </a:defRPr>
            </a:lvl1pPr>
          </a:lstStyle>
          <a:p>
            <a:pPr>
              <a:defRPr/>
            </a:pPr>
            <a:fld id="{2F360FAC-388D-40CA-80C8-C5DE0F3BC0A4}" type="slidenum">
              <a:rPr lang="sl-SI"/>
              <a:pPr>
                <a:defRPr/>
              </a:pPr>
              <a:t>‹#›</a:t>
            </a:fld>
            <a:endParaRPr lang="sl-SI"/>
          </a:p>
        </p:txBody>
      </p:sp>
      <p:pic>
        <p:nvPicPr>
          <p:cNvPr id="1032" name="Picture 11" descr="STC logo.jpg"/>
          <p:cNvPicPr>
            <a:picLocks noChangeAspect="1"/>
          </p:cNvPicPr>
          <p:nvPr userDrawn="1"/>
        </p:nvPicPr>
        <p:blipFill>
          <a:blip r:embed="rId13" cstate="print"/>
          <a:srcRect/>
          <a:stretch>
            <a:fillRect/>
          </a:stretch>
        </p:blipFill>
        <p:spPr bwMode="auto">
          <a:xfrm>
            <a:off x="285750" y="357188"/>
            <a:ext cx="1236663" cy="1714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1" r:id="rId4"/>
    <p:sldLayoutId id="2147483832" r:id="rId5"/>
    <p:sldLayoutId id="2147483839" r:id="rId6"/>
    <p:sldLayoutId id="2147483840" r:id="rId7"/>
    <p:sldLayoutId id="2147483833" r:id="rId8"/>
    <p:sldLayoutId id="2147483834" r:id="rId9"/>
    <p:sldLayoutId id="2147483835" r:id="rId10"/>
    <p:sldLayoutId id="2147483841" r:id="rId11"/>
  </p:sldLayoutIdLst>
  <p:transition>
    <p:cover dir="r"/>
  </p:transition>
  <p:txStyles>
    <p:titleStyle>
      <a:lvl1pPr algn="r" rtl="0" eaLnBrk="0" fontAlgn="base" hangingPunct="0">
        <a:spcBef>
          <a:spcPct val="0"/>
        </a:spcBef>
        <a:spcAft>
          <a:spcPct val="0"/>
        </a:spcAft>
        <a:defRPr sz="4400" kern="1200" spc="200">
          <a:solidFill>
            <a:schemeClr val="tx1"/>
          </a:solidFill>
          <a:latin typeface="+mn-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fontAlgn="base">
        <a:spcBef>
          <a:spcPct val="0"/>
        </a:spcBef>
        <a:spcAft>
          <a:spcPct val="0"/>
        </a:spcAft>
        <a:defRPr sz="4400">
          <a:solidFill>
            <a:schemeClr val="tx1"/>
          </a:solidFill>
          <a:latin typeface="Trebuchet MS" pitchFamily="34" charset="0"/>
        </a:defRPr>
      </a:lvl6pPr>
      <a:lvl7pPr marL="914400" algn="r" rtl="0" fontAlgn="base">
        <a:spcBef>
          <a:spcPct val="0"/>
        </a:spcBef>
        <a:spcAft>
          <a:spcPct val="0"/>
        </a:spcAft>
        <a:defRPr sz="4400">
          <a:solidFill>
            <a:schemeClr val="tx1"/>
          </a:solidFill>
          <a:latin typeface="Trebuchet MS" pitchFamily="34" charset="0"/>
        </a:defRPr>
      </a:lvl7pPr>
      <a:lvl8pPr marL="1371600" algn="r" rtl="0" fontAlgn="base">
        <a:spcBef>
          <a:spcPct val="0"/>
        </a:spcBef>
        <a:spcAft>
          <a:spcPct val="0"/>
        </a:spcAft>
        <a:defRPr sz="4400">
          <a:solidFill>
            <a:schemeClr val="tx1"/>
          </a:solidFill>
          <a:latin typeface="Trebuchet MS" pitchFamily="34" charset="0"/>
        </a:defRPr>
      </a:lvl8pPr>
      <a:lvl9pPr marL="1828800" algn="r" rtl="0" fontAlgn="base">
        <a:spcBef>
          <a:spcPct val="0"/>
        </a:spcBef>
        <a:spcAft>
          <a:spcPct val="0"/>
        </a:spcAft>
        <a:defRPr sz="4400">
          <a:solidFill>
            <a:schemeClr val="tx1"/>
          </a:solidFill>
          <a:latin typeface="Trebuchet MS" pitchFamily="34" charset="0"/>
        </a:defRPr>
      </a:lvl9pPr>
    </p:titleStyle>
    <p:bodyStyle>
      <a:lvl1pPr marL="457200" indent="-457200" algn="l" rtl="0" eaLnBrk="0" fontAlgn="base" hangingPunct="0">
        <a:spcBef>
          <a:spcPts val="600"/>
        </a:spcBef>
        <a:spcAft>
          <a:spcPct val="0"/>
        </a:spcAft>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rtl="0" eaLnBrk="0" fontAlgn="base" hangingPunct="0">
        <a:spcBef>
          <a:spcPts val="600"/>
        </a:spcBef>
        <a:spcAft>
          <a:spcPct val="0"/>
        </a:spcAft>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rtl="0" eaLnBrk="0" fontAlgn="base" hangingPunct="0">
        <a:spcBef>
          <a:spcPts val="600"/>
        </a:spcBef>
        <a:spcAft>
          <a:spcPct val="0"/>
        </a:spcAft>
        <a:buClr>
          <a:srgbClr val="D4E336"/>
        </a:buClr>
        <a:buSzPct val="80000"/>
        <a:buFont typeface="Wingdings" pitchFamily="2" charset="2"/>
        <a:buChar char=""/>
        <a:defRPr kern="1200">
          <a:solidFill>
            <a:schemeClr val="tx1"/>
          </a:solidFill>
          <a:latin typeface="+mn-lt"/>
          <a:ea typeface="+mn-ea"/>
          <a:cs typeface="+mn-cs"/>
        </a:defRPr>
      </a:lvl3pPr>
      <a:lvl4pPr marL="1828800" indent="-457200" algn="l" rtl="0" eaLnBrk="0" fontAlgn="base" hangingPunct="0">
        <a:spcBef>
          <a:spcPts val="600"/>
        </a:spcBef>
        <a:spcAft>
          <a:spcPct val="0"/>
        </a:spcAft>
        <a:buClr>
          <a:srgbClr val="0C8228"/>
        </a:buClr>
        <a:buSzPct val="80000"/>
        <a:buFont typeface="Wingdings" pitchFamily="2" charset="2"/>
        <a:buChar char=""/>
        <a:defRPr sz="1600" kern="1200">
          <a:solidFill>
            <a:schemeClr val="tx1"/>
          </a:solidFill>
          <a:latin typeface="+mn-lt"/>
          <a:ea typeface="+mn-ea"/>
          <a:cs typeface="+mn-cs"/>
        </a:defRPr>
      </a:lvl4pPr>
      <a:lvl5pPr marL="2286000" indent="-457200" algn="l" rtl="0" eaLnBrk="0" fontAlgn="base" hangingPunct="0">
        <a:spcBef>
          <a:spcPts val="600"/>
        </a:spcBef>
        <a:spcAft>
          <a:spcPct val="0"/>
        </a:spcAft>
        <a:buClr>
          <a:srgbClr val="C0EDA8"/>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5.png"/><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http://www.spot-slovenia.com/slike/slovenia_map.jpg"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http://www.terme-ptuj.si/images/maskota1_tp.jpg"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http://www.terme-ptuj.si/media/P1010088_2.JPG"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http://www.terme-ptuj.si/media/Maketa%20vhod%20122004.JPG"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43438" y="3643314"/>
            <a:ext cx="4286280" cy="714380"/>
          </a:xfrm>
        </p:spPr>
        <p:txBody>
          <a:bodyPr>
            <a:noAutofit/>
          </a:bodyPr>
          <a:lstStyle/>
          <a:p>
            <a:pPr algn="ctr">
              <a:defRPr/>
            </a:pPr>
            <a:r>
              <a:rPr lang="en-US" sz="2400" b="1" dirty="0" smtClean="0">
                <a:solidFill>
                  <a:srgbClr val="FF6600"/>
                </a:solidFill>
                <a:effectLst>
                  <a:outerShdw blurRad="38100" dist="38100" dir="2700000" algn="tl">
                    <a:srgbClr val="000000">
                      <a:alpha val="43137"/>
                    </a:srgbClr>
                  </a:outerShdw>
                </a:effectLst>
                <a:latin typeface="Lucida Calligraphy" pitchFamily="66" charset="0"/>
              </a:rPr>
              <a:t>It’s time to think </a:t>
            </a:r>
            <a:r>
              <a:rPr lang="sl-SI" sz="2400" b="1" dirty="0" err="1" smtClean="0">
                <a:solidFill>
                  <a:srgbClr val="FF6600"/>
                </a:solidFill>
                <a:effectLst>
                  <a:outerShdw blurRad="38100" dist="38100" dir="2700000" algn="tl">
                    <a:srgbClr val="000000">
                      <a:alpha val="43137"/>
                    </a:srgbClr>
                  </a:outerShdw>
                </a:effectLst>
                <a:latin typeface="Lucida Calligraphy" pitchFamily="66" charset="0"/>
              </a:rPr>
              <a:t>about</a:t>
            </a:r>
            <a:r>
              <a:rPr lang="sl-SI" sz="2400" b="1" dirty="0" smtClean="0">
                <a:solidFill>
                  <a:srgbClr val="FF6600"/>
                </a:solidFill>
                <a:effectLst>
                  <a:outerShdw blurRad="38100" dist="38100" dir="2700000" algn="tl">
                    <a:srgbClr val="000000">
                      <a:alpha val="43137"/>
                    </a:srgbClr>
                  </a:outerShdw>
                </a:effectLst>
                <a:latin typeface="Lucida Calligraphy" pitchFamily="66" charset="0"/>
              </a:rPr>
              <a:t> </a:t>
            </a:r>
            <a:r>
              <a:rPr lang="sl-SI" sz="2400" b="1" dirty="0" err="1" smtClean="0">
                <a:solidFill>
                  <a:srgbClr val="FF6600"/>
                </a:solidFill>
                <a:effectLst>
                  <a:outerShdw blurRad="38100" dist="38100" dir="2700000" algn="tl">
                    <a:srgbClr val="000000">
                      <a:alpha val="43137"/>
                    </a:srgbClr>
                  </a:outerShdw>
                </a:effectLst>
                <a:latin typeface="Lucida Calligraphy" pitchFamily="66" charset="0"/>
              </a:rPr>
              <a:t>going</a:t>
            </a:r>
            <a:r>
              <a:rPr lang="sl-SI" sz="2400" b="1" dirty="0" smtClean="0">
                <a:solidFill>
                  <a:srgbClr val="FF6600"/>
                </a:solidFill>
                <a:effectLst>
                  <a:outerShdw blurRad="38100" dist="38100" dir="2700000" algn="tl">
                    <a:srgbClr val="000000">
                      <a:alpha val="43137"/>
                    </a:srgbClr>
                  </a:outerShdw>
                </a:effectLst>
                <a:latin typeface="Lucida Calligraphy" pitchFamily="66" charset="0"/>
              </a:rPr>
              <a:t> </a:t>
            </a:r>
            <a:r>
              <a:rPr lang="en-US" sz="3200" b="1" dirty="0" smtClean="0">
                <a:solidFill>
                  <a:srgbClr val="FF6600"/>
                </a:solidFill>
                <a:effectLst>
                  <a:outerShdw blurRad="38100" dist="38100" dir="2700000" algn="tl">
                    <a:srgbClr val="000000">
                      <a:alpha val="43137"/>
                    </a:srgbClr>
                  </a:outerShdw>
                </a:effectLst>
                <a:latin typeface="Lucida Calligraphy" pitchFamily="66" charset="0"/>
              </a:rPr>
              <a:t>South</a:t>
            </a:r>
            <a:endParaRPr lang="sl-SI" sz="3200" b="1" dirty="0">
              <a:solidFill>
                <a:srgbClr val="FF6600"/>
              </a:solidFill>
              <a:effectLst>
                <a:outerShdw blurRad="38100" dist="38100" dir="2700000" algn="tl">
                  <a:srgbClr val="000000">
                    <a:alpha val="43137"/>
                  </a:srgbClr>
                </a:outerShdw>
              </a:effectLst>
              <a:latin typeface="Lucida Calligraphy" pitchFamily="66" charset="0"/>
            </a:endParaRPr>
          </a:p>
        </p:txBody>
      </p:sp>
      <p:sp>
        <p:nvSpPr>
          <p:cNvPr id="3" name="Title 2"/>
          <p:cNvSpPr>
            <a:spLocks noGrp="1"/>
          </p:cNvSpPr>
          <p:nvPr>
            <p:ph type="ctrTitle"/>
          </p:nvPr>
        </p:nvSpPr>
        <p:spPr>
          <a:xfrm>
            <a:off x="4786313" y="4929188"/>
            <a:ext cx="4071937" cy="1285875"/>
          </a:xfrm>
        </p:spPr>
        <p:txBody>
          <a:bodyPr/>
          <a:lstStyle/>
          <a:p>
            <a:pPr algn="ctr">
              <a:defRPr/>
            </a:pPr>
            <a:r>
              <a:rPr lang="en-US" sz="2800" dirty="0" smtClean="0"/>
              <a:t>An invitation to the</a:t>
            </a:r>
            <a:r>
              <a:rPr lang="en-US" dirty="0" smtClean="0"/>
              <a:t/>
            </a:r>
            <a:br>
              <a:rPr lang="en-US" dirty="0" smtClean="0"/>
            </a:br>
            <a:r>
              <a:rPr lang="en-US" sz="4400" b="1" dirty="0" smtClean="0">
                <a:effectLst>
                  <a:outerShdw blurRad="38100" dist="38100" dir="2700000" algn="tl">
                    <a:srgbClr val="000000">
                      <a:alpha val="43137"/>
                    </a:srgbClr>
                  </a:outerShdw>
                </a:effectLst>
              </a:rPr>
              <a:t>EFMI STC2011</a:t>
            </a:r>
            <a:endParaRPr lang="sl-SI" sz="4400" b="1" dirty="0">
              <a:effectLst>
                <a:outerShdw blurRad="38100" dist="38100" dir="2700000" algn="tl">
                  <a:srgbClr val="000000">
                    <a:alpha val="43137"/>
                  </a:srgbClr>
                </a:outerShdw>
              </a:effectLst>
            </a:endParaRPr>
          </a:p>
        </p:txBody>
      </p:sp>
      <p:sp>
        <p:nvSpPr>
          <p:cNvPr id="4" name="Title 2"/>
          <p:cNvSpPr txBox="1">
            <a:spLocks/>
          </p:cNvSpPr>
          <p:nvPr/>
        </p:nvSpPr>
        <p:spPr>
          <a:xfrm>
            <a:off x="4500563" y="285750"/>
            <a:ext cx="4357687" cy="3214688"/>
          </a:xfrm>
          <a:prstGeom prst="rect">
            <a:avLst/>
          </a:prstGeom>
        </p:spPr>
        <p:txBody>
          <a:bodyPr anchor="b"/>
          <a:lstStyle/>
          <a:p>
            <a:pPr algn="ctr" eaLnBrk="0" hangingPunct="0">
              <a:defRPr/>
            </a:pPr>
            <a:r>
              <a:rPr lang="en-US" sz="3600" b="1" i="1" spc="200" dirty="0">
                <a:solidFill>
                  <a:srgbClr val="C00000"/>
                </a:solidFill>
                <a:latin typeface="Comic Sans MS" pitchFamily="66" charset="0"/>
                <a:ea typeface="+mj-ea"/>
                <a:cs typeface="+mj-cs"/>
              </a:rPr>
              <a:t>...</a:t>
            </a:r>
            <a:r>
              <a:rPr lang="sl-SI" sz="3600" b="1" i="1" spc="200" dirty="0" err="1">
                <a:solidFill>
                  <a:srgbClr val="C00000"/>
                </a:solidFill>
                <a:latin typeface="Comic Sans MS" pitchFamily="66" charset="0"/>
                <a:ea typeface="+mj-ea"/>
                <a:cs typeface="+mj-cs"/>
              </a:rPr>
              <a:t>When</a:t>
            </a:r>
            <a:r>
              <a:rPr lang="sl-SI" sz="3600" b="1" i="1" spc="200" dirty="0">
                <a:solidFill>
                  <a:srgbClr val="C00000"/>
                </a:solidFill>
                <a:latin typeface="Comic Sans MS" pitchFamily="66" charset="0"/>
                <a:ea typeface="+mj-ea"/>
                <a:cs typeface="+mj-cs"/>
              </a:rPr>
              <a:t> </a:t>
            </a:r>
            <a:r>
              <a:rPr lang="sl-SI" sz="3600" b="1" i="1" spc="200" dirty="0" err="1">
                <a:solidFill>
                  <a:srgbClr val="C00000"/>
                </a:solidFill>
                <a:latin typeface="Comic Sans MS" pitchFamily="66" charset="0"/>
                <a:ea typeface="+mj-ea"/>
                <a:cs typeface="+mj-cs"/>
              </a:rPr>
              <a:t>Þór</a:t>
            </a:r>
            <a:r>
              <a:rPr lang="sl-SI" sz="3600" b="1" i="1" spc="200" dirty="0">
                <a:solidFill>
                  <a:srgbClr val="C00000"/>
                </a:solidFill>
                <a:latin typeface="Comic Sans MS" pitchFamily="66" charset="0"/>
                <a:ea typeface="+mj-ea"/>
                <a:cs typeface="+mj-cs"/>
              </a:rPr>
              <a:t> </a:t>
            </a:r>
            <a:r>
              <a:rPr lang="sl-SI" sz="3600" b="1" i="1" spc="200" dirty="0" err="1">
                <a:solidFill>
                  <a:srgbClr val="C00000"/>
                </a:solidFill>
                <a:latin typeface="Comic Sans MS" pitchFamily="66" charset="0"/>
                <a:ea typeface="+mj-ea"/>
                <a:cs typeface="+mj-cs"/>
              </a:rPr>
              <a:t>throws</a:t>
            </a:r>
            <a:r>
              <a:rPr lang="sl-SI" sz="3600" b="1" i="1" spc="200" dirty="0">
                <a:solidFill>
                  <a:srgbClr val="C00000"/>
                </a:solidFill>
                <a:latin typeface="Comic Sans MS" pitchFamily="66" charset="0"/>
                <a:ea typeface="+mj-ea"/>
                <a:cs typeface="+mj-cs"/>
              </a:rPr>
              <a:t> </a:t>
            </a:r>
            <a:r>
              <a:rPr lang="sl-SI" sz="3600" b="1" i="1" spc="200" dirty="0" err="1">
                <a:solidFill>
                  <a:srgbClr val="C00000"/>
                </a:solidFill>
                <a:latin typeface="Comic Sans MS" pitchFamily="66" charset="0"/>
                <a:ea typeface="+mj-ea"/>
                <a:cs typeface="+mj-cs"/>
              </a:rPr>
              <a:t>Mjöllnir</a:t>
            </a:r>
            <a:r>
              <a:rPr lang="sl-SI" sz="3600" b="1" i="1" spc="200" dirty="0">
                <a:solidFill>
                  <a:srgbClr val="C00000"/>
                </a:solidFill>
                <a:latin typeface="Comic Sans MS" pitchFamily="66" charset="0"/>
                <a:ea typeface="+mj-ea"/>
                <a:cs typeface="+mj-cs"/>
              </a:rPr>
              <a:t> to </a:t>
            </a:r>
            <a:r>
              <a:rPr lang="sl-SI" sz="3600" b="1" i="1" spc="200" dirty="0" err="1">
                <a:solidFill>
                  <a:srgbClr val="C00000"/>
                </a:solidFill>
                <a:latin typeface="Comic Sans MS" pitchFamily="66" charset="0"/>
                <a:ea typeface="+mj-ea"/>
                <a:cs typeface="+mj-cs"/>
              </a:rPr>
              <a:t>Zeus</a:t>
            </a:r>
            <a:r>
              <a:rPr lang="sl-SI" sz="3600" b="1" i="1" spc="200" dirty="0">
                <a:solidFill>
                  <a:srgbClr val="C00000"/>
                </a:solidFill>
                <a:latin typeface="Comic Sans MS" pitchFamily="66" charset="0"/>
                <a:ea typeface="+mj-ea"/>
                <a:cs typeface="+mj-cs"/>
              </a:rPr>
              <a:t> </a:t>
            </a:r>
            <a:r>
              <a:rPr lang="sl-SI" sz="3600" b="1" i="1" spc="200" dirty="0" err="1">
                <a:solidFill>
                  <a:srgbClr val="C00000"/>
                </a:solidFill>
                <a:latin typeface="Comic Sans MS" pitchFamily="66" charset="0"/>
                <a:ea typeface="+mj-ea"/>
                <a:cs typeface="+mj-cs"/>
              </a:rPr>
              <a:t>and</a:t>
            </a:r>
            <a:r>
              <a:rPr lang="sl-SI" sz="3600" b="1" i="1" spc="200" dirty="0">
                <a:solidFill>
                  <a:srgbClr val="C00000"/>
                </a:solidFill>
                <a:latin typeface="Comic Sans MS" pitchFamily="66" charset="0"/>
                <a:ea typeface="+mj-ea"/>
                <a:cs typeface="+mj-cs"/>
              </a:rPr>
              <a:t> </a:t>
            </a:r>
            <a:r>
              <a:rPr lang="sl-SI" sz="3600" b="1" i="1" spc="200" dirty="0" err="1">
                <a:solidFill>
                  <a:srgbClr val="C00000"/>
                </a:solidFill>
                <a:latin typeface="Comic Sans MS" pitchFamily="66" charset="0"/>
                <a:ea typeface="+mj-ea"/>
                <a:cs typeface="+mj-cs"/>
              </a:rPr>
              <a:t>when</a:t>
            </a:r>
            <a:r>
              <a:rPr lang="sl-SI" sz="3600" b="1" i="1" spc="200" dirty="0">
                <a:solidFill>
                  <a:srgbClr val="C00000"/>
                </a:solidFill>
                <a:latin typeface="Comic Sans MS" pitchFamily="66" charset="0"/>
                <a:ea typeface="+mj-ea"/>
                <a:cs typeface="+mj-cs"/>
              </a:rPr>
              <a:t> </a:t>
            </a:r>
            <a:r>
              <a:rPr lang="en-US" sz="3600" b="1" i="1" spc="200" dirty="0" err="1">
                <a:solidFill>
                  <a:srgbClr val="C00000"/>
                </a:solidFill>
                <a:latin typeface="Comic Sans MS" pitchFamily="66" charset="0"/>
                <a:ea typeface="+mj-ea"/>
                <a:cs typeface="+mj-cs"/>
              </a:rPr>
              <a:t>Freyja</a:t>
            </a:r>
            <a:r>
              <a:rPr lang="en-US" sz="3600" b="1" i="1" spc="200" dirty="0">
                <a:solidFill>
                  <a:srgbClr val="C00000"/>
                </a:solidFill>
                <a:latin typeface="Comic Sans MS" pitchFamily="66" charset="0"/>
                <a:ea typeface="+mj-ea"/>
                <a:cs typeface="+mj-cs"/>
              </a:rPr>
              <a:t> smiles to Minerva…</a:t>
            </a:r>
            <a:endParaRPr lang="sl-SI" sz="3600" b="1" i="1" spc="200" dirty="0">
              <a:solidFill>
                <a:srgbClr val="C00000"/>
              </a:solidFill>
              <a:latin typeface="Comic Sans MS" pitchFamily="66" charset="0"/>
              <a:ea typeface="+mj-ea"/>
              <a:cs typeface="+mj-cs"/>
            </a:endParaRPr>
          </a:p>
        </p:txBody>
      </p:sp>
      <p:pic>
        <p:nvPicPr>
          <p:cNvPr id="8197" name="Picture 2" descr="http://www.lib.utexas.edu/maps/europe/europe_ref_2007.jpg"/>
          <p:cNvPicPr>
            <a:picLocks noChangeAspect="1" noChangeArrowheads="1"/>
          </p:cNvPicPr>
          <p:nvPr/>
        </p:nvPicPr>
        <p:blipFill>
          <a:blip r:embed="rId2" cstate="print"/>
          <a:srcRect/>
          <a:stretch>
            <a:fillRect/>
          </a:stretch>
        </p:blipFill>
        <p:spPr bwMode="auto">
          <a:xfrm>
            <a:off x="285750" y="285750"/>
            <a:ext cx="4286250" cy="6143625"/>
          </a:xfrm>
          <a:prstGeom prst="rect">
            <a:avLst/>
          </a:prstGeom>
          <a:noFill/>
          <a:ln w="9525">
            <a:noFill/>
            <a:miter lim="800000"/>
            <a:headEnd/>
            <a:tailEnd/>
          </a:ln>
        </p:spPr>
      </p:pic>
      <p:sp>
        <p:nvSpPr>
          <p:cNvPr id="6" name="Curved Down Arrow 5"/>
          <p:cNvSpPr/>
          <p:nvPr/>
        </p:nvSpPr>
        <p:spPr>
          <a:xfrm rot="3403673">
            <a:off x="616666" y="1745666"/>
            <a:ext cx="4363976" cy="1724581"/>
          </a:xfrm>
          <a:prstGeom prst="curvedDownArrow">
            <a:avLst>
              <a:gd name="adj1" fmla="val 19513"/>
              <a:gd name="adj2" fmla="val 59423"/>
              <a:gd name="adj3" fmla="val 25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chemeClr val="tx1"/>
              </a:solidFill>
            </a:endParaRPr>
          </a:p>
        </p:txBody>
      </p:sp>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STC logo.jpg"/>
          <p:cNvPicPr>
            <a:picLocks noChangeAspect="1"/>
          </p:cNvPicPr>
          <p:nvPr/>
        </p:nvPicPr>
        <p:blipFill>
          <a:blip r:embed="rId3" cstate="print"/>
          <a:srcRect/>
          <a:stretch>
            <a:fillRect/>
          </a:stretch>
        </p:blipFill>
        <p:spPr bwMode="auto">
          <a:xfrm>
            <a:off x="7318375" y="2428875"/>
            <a:ext cx="1544638" cy="2143125"/>
          </a:xfrm>
          <a:prstGeom prst="rect">
            <a:avLst/>
          </a:prstGeom>
          <a:noFill/>
          <a:ln w="9525">
            <a:noFill/>
            <a:miter lim="800000"/>
            <a:headEnd/>
            <a:tailEnd/>
          </a:ln>
        </p:spPr>
      </p:pic>
      <p:sp>
        <p:nvSpPr>
          <p:cNvPr id="2" name="Title 1"/>
          <p:cNvSpPr>
            <a:spLocks noGrp="1"/>
          </p:cNvSpPr>
          <p:nvPr>
            <p:ph type="ctrTitle"/>
          </p:nvPr>
        </p:nvSpPr>
        <p:spPr>
          <a:xfrm>
            <a:off x="1714500" y="4648200"/>
            <a:ext cx="7429500" cy="1709738"/>
          </a:xfrm>
        </p:spPr>
        <p:txBody>
          <a:bodyPr/>
          <a:lstStyle/>
          <a:p>
            <a:pPr algn="ctr" eaLnBrk="1" fontAlgn="auto" hangingPunct="1">
              <a:spcAft>
                <a:spcPts val="0"/>
              </a:spcAft>
              <a:defRPr/>
            </a:pPr>
            <a:r>
              <a:rPr lang="sl-SI" dirty="0" smtClean="0"/>
              <a:t/>
            </a:r>
            <a:br>
              <a:rPr lang="sl-SI" dirty="0" smtClean="0"/>
            </a:br>
            <a:r>
              <a:rPr lang="en-US" dirty="0" smtClean="0">
                <a:effectLst>
                  <a:outerShdw blurRad="38100" dist="38100" dir="2700000" algn="tl">
                    <a:srgbClr val="000000">
                      <a:alpha val="43137"/>
                    </a:srgbClr>
                  </a:outerShdw>
                </a:effectLst>
              </a:rPr>
              <a:t>E-</a:t>
            </a:r>
            <a:r>
              <a:rPr lang="en-US" dirty="0" err="1" smtClean="0">
                <a:effectLst>
                  <a:outerShdw blurRad="38100" dist="38100" dir="2700000" algn="tl">
                    <a:srgbClr val="000000">
                      <a:alpha val="43137"/>
                    </a:srgbClr>
                  </a:outerShdw>
                </a:effectLst>
              </a:rPr>
              <a:t>salus</a:t>
            </a:r>
            <a:r>
              <a:rPr lang="en-US" dirty="0" smtClean="0">
                <a:effectLst>
                  <a:outerShdw blurRad="38100" dist="38100" dir="2700000" algn="tl">
                    <a:srgbClr val="000000">
                      <a:alpha val="43137"/>
                    </a:srgbClr>
                  </a:outerShdw>
                </a:effectLst>
              </a:rPr>
              <a:t> trans </a:t>
            </a:r>
            <a:r>
              <a:rPr lang="en-US" dirty="0" err="1" smtClean="0">
                <a:effectLst>
                  <a:outerShdw blurRad="38100" dist="38100" dir="2700000" algn="tl">
                    <a:srgbClr val="000000">
                      <a:alpha val="43137"/>
                    </a:srgbClr>
                  </a:outerShdw>
                </a:effectLst>
              </a:rPr>
              <a:t>confinia</a:t>
            </a:r>
            <a:r>
              <a:rPr lang="en-US" dirty="0" smtClean="0">
                <a:effectLst>
                  <a:outerShdw blurRad="38100" dist="38100" dir="2700000" algn="tl">
                    <a:srgbClr val="000000">
                      <a:alpha val="43137"/>
                    </a:srgbClr>
                  </a:outerShdw>
                </a:effectLst>
              </a:rPr>
              <a:t> sine </a:t>
            </a:r>
            <a:r>
              <a:rPr lang="en-US" dirty="0" err="1" smtClean="0">
                <a:effectLst>
                  <a:outerShdw blurRad="38100" dist="38100" dir="2700000" algn="tl">
                    <a:srgbClr val="000000">
                      <a:alpha val="43137"/>
                    </a:srgbClr>
                  </a:outerShdw>
                </a:effectLst>
              </a:rPr>
              <a:t>finibus</a:t>
            </a:r>
            <a:r>
              <a:rPr lang="en-US" sz="2400" dirty="0" smtClean="0"/>
              <a:t/>
            </a:r>
            <a:br>
              <a:rPr lang="en-US" sz="2400" dirty="0" smtClean="0"/>
            </a:br>
            <a:r>
              <a:rPr lang="en-US" sz="2600" dirty="0" smtClean="0"/>
              <a:t>(E-health across borders without boundaries)</a:t>
            </a:r>
            <a:r>
              <a:rPr lang="en-US" dirty="0" smtClean="0"/>
              <a:t/>
            </a:r>
            <a:br>
              <a:rPr lang="en-US" dirty="0" smtClean="0"/>
            </a:br>
            <a:r>
              <a:rPr lang="en-US" b="1" dirty="0" err="1" smtClean="0"/>
              <a:t>Ptuj</a:t>
            </a:r>
            <a:r>
              <a:rPr lang="en-US" b="1" dirty="0" smtClean="0"/>
              <a:t>, Slovenia – </a:t>
            </a:r>
            <a:r>
              <a:rPr lang="sl-SI" b="1" dirty="0" smtClean="0"/>
              <a:t>13</a:t>
            </a:r>
            <a:r>
              <a:rPr lang="en-US" b="1" dirty="0" smtClean="0"/>
              <a:t> &amp;</a:t>
            </a:r>
            <a:r>
              <a:rPr lang="sl-SI" b="1" dirty="0" smtClean="0"/>
              <a:t>14</a:t>
            </a:r>
            <a:r>
              <a:rPr lang="en-US" b="1" dirty="0" smtClean="0"/>
              <a:t> </a:t>
            </a:r>
            <a:r>
              <a:rPr lang="sl-SI" b="1" dirty="0" smtClean="0"/>
              <a:t>April</a:t>
            </a:r>
            <a:endParaRPr lang="en-US" b="1" dirty="0"/>
          </a:p>
        </p:txBody>
      </p:sp>
      <p:sp>
        <p:nvSpPr>
          <p:cNvPr id="18437" name="TextBox 4"/>
          <p:cNvSpPr txBox="1">
            <a:spLocks noChangeArrowheads="1"/>
          </p:cNvSpPr>
          <p:nvPr/>
        </p:nvSpPr>
        <p:spPr bwMode="auto">
          <a:xfrm>
            <a:off x="4000500" y="357188"/>
            <a:ext cx="4857750" cy="2308225"/>
          </a:xfrm>
          <a:prstGeom prst="rect">
            <a:avLst/>
          </a:prstGeom>
          <a:noFill/>
          <a:ln w="9525">
            <a:noFill/>
            <a:miter lim="800000"/>
            <a:headEnd/>
            <a:tailEnd/>
          </a:ln>
        </p:spPr>
        <p:txBody>
          <a:bodyPr>
            <a:spAutoFit/>
          </a:bodyPr>
          <a:lstStyle/>
          <a:p>
            <a:pPr algn="ctr"/>
            <a:r>
              <a:rPr lang="en-US" sz="3600" b="1" i="1" dirty="0">
                <a:solidFill>
                  <a:srgbClr val="FF0000"/>
                </a:solidFill>
                <a:latin typeface="Comic Sans MS" pitchFamily="66" charset="0"/>
              </a:rPr>
              <a:t>The </a:t>
            </a:r>
            <a:r>
              <a:rPr lang="en-US" sz="3600" b="1" i="1" dirty="0" smtClean="0">
                <a:solidFill>
                  <a:srgbClr val="FF0000"/>
                </a:solidFill>
                <a:latin typeface="Comic Sans MS" pitchFamily="66" charset="0"/>
              </a:rPr>
              <a:t>geese </a:t>
            </a:r>
            <a:r>
              <a:rPr lang="en-US" sz="3600" b="1" i="1" dirty="0">
                <a:solidFill>
                  <a:srgbClr val="FF0000"/>
                </a:solidFill>
                <a:latin typeface="Comic Sans MS" pitchFamily="66" charset="0"/>
              </a:rPr>
              <a:t>from Reykjavík fly south to find new places and new life</a:t>
            </a:r>
          </a:p>
        </p:txBody>
      </p:sp>
      <p:sp>
        <p:nvSpPr>
          <p:cNvPr id="18438" name="Rectangle 1"/>
          <p:cNvSpPr>
            <a:spLocks noChangeArrowheads="1"/>
          </p:cNvSpPr>
          <p:nvPr/>
        </p:nvSpPr>
        <p:spPr bwMode="auto">
          <a:xfrm>
            <a:off x="1857375" y="3429000"/>
            <a:ext cx="6286500" cy="1200150"/>
          </a:xfrm>
          <a:prstGeom prst="rect">
            <a:avLst/>
          </a:prstGeom>
          <a:noFill/>
          <a:ln w="9525">
            <a:noFill/>
            <a:miter lim="800000"/>
            <a:headEnd/>
            <a:tailEnd/>
          </a:ln>
        </p:spPr>
        <p:txBody>
          <a:bodyPr anchor="ctr">
            <a:spAutoFit/>
          </a:bodyPr>
          <a:lstStyle/>
          <a:p>
            <a:pPr algn="ctr"/>
            <a:r>
              <a:rPr lang="en-US" sz="2800" b="1" i="1">
                <a:latin typeface="Cambria" pitchFamily="18" charset="0"/>
                <a:cs typeface="Times New Roman" pitchFamily="18" charset="0"/>
              </a:rPr>
              <a:t>http://www.stc2011.org</a:t>
            </a:r>
            <a:endParaRPr lang="sl-SI" sz="2800">
              <a:latin typeface="Cambria" pitchFamily="18" charset="0"/>
            </a:endParaRPr>
          </a:p>
          <a:p>
            <a:pPr algn="ctr" eaLnBrk="0" hangingPunct="0"/>
            <a:r>
              <a:rPr lang="en-US" sz="4400" b="1" i="1">
                <a:latin typeface="Cambria" pitchFamily="18" charset="0"/>
                <a:cs typeface="Times New Roman" pitchFamily="18" charset="0"/>
              </a:rPr>
              <a:t>EFMI </a:t>
            </a:r>
            <a:r>
              <a:rPr lang="sl-SI" sz="4400" b="1" i="1">
                <a:latin typeface="Cambria" pitchFamily="18" charset="0"/>
                <a:cs typeface="Times New Roman" pitchFamily="18" charset="0"/>
              </a:rPr>
              <a:t>STC2011</a:t>
            </a:r>
            <a:endParaRPr lang="en-GB" sz="4400">
              <a:latin typeface="Cambria" pitchFamily="18" charset="0"/>
            </a:endParaRPr>
          </a:p>
        </p:txBody>
      </p:sp>
      <p:pic>
        <p:nvPicPr>
          <p:cNvPr id="18439" name="Picture 2"/>
          <p:cNvPicPr>
            <a:picLocks noChangeAspect="1" noChangeArrowheads="1"/>
          </p:cNvPicPr>
          <p:nvPr/>
        </p:nvPicPr>
        <p:blipFill>
          <a:blip r:embed="rId4" cstate="print"/>
          <a:srcRect/>
          <a:stretch>
            <a:fillRect/>
          </a:stretch>
        </p:blipFill>
        <p:spPr bwMode="auto">
          <a:xfrm>
            <a:off x="214313" y="214313"/>
            <a:ext cx="3857625" cy="2928937"/>
          </a:xfrm>
          <a:prstGeom prst="rect">
            <a:avLst/>
          </a:prstGeom>
          <a:noFill/>
          <a:ln w="9525">
            <a:noFill/>
            <a:miter lim="800000"/>
            <a:headEnd/>
            <a:tailEnd/>
          </a:ln>
        </p:spPr>
      </p:pic>
      <p:pic>
        <p:nvPicPr>
          <p:cNvPr id="18440" name="Picture 4" descr="http://4.bp.blogspot.com/_xuy4rqx8NnA/SfMg43yTnxI/AAAAAAAAHhs/a1Dlnqi8130/S375/twitter-bird-5.png"/>
          <p:cNvPicPr>
            <a:picLocks noChangeAspect="1" noChangeArrowheads="1"/>
          </p:cNvPicPr>
          <p:nvPr/>
        </p:nvPicPr>
        <p:blipFill>
          <a:blip r:embed="rId5" cstate="print"/>
          <a:srcRect/>
          <a:stretch>
            <a:fillRect/>
          </a:stretch>
        </p:blipFill>
        <p:spPr bwMode="auto">
          <a:xfrm>
            <a:off x="214313" y="3214688"/>
            <a:ext cx="1571625" cy="1571625"/>
          </a:xfrm>
          <a:prstGeom prst="rect">
            <a:avLst/>
          </a:prstGeom>
          <a:noFill/>
          <a:ln w="9525">
            <a:noFill/>
            <a:miter lim="800000"/>
            <a:headEnd/>
            <a:tailEnd/>
          </a:ln>
        </p:spPr>
      </p:pic>
      <p:sp>
        <p:nvSpPr>
          <p:cNvPr id="10" name="Striped Right Arrow 9"/>
          <p:cNvSpPr/>
          <p:nvPr/>
        </p:nvSpPr>
        <p:spPr>
          <a:xfrm>
            <a:off x="1857375" y="3929063"/>
            <a:ext cx="1071563" cy="2143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p>
        </p:txBody>
      </p:sp>
      <p:pic>
        <p:nvPicPr>
          <p:cNvPr id="11" name="Picture 2"/>
          <p:cNvPicPr>
            <a:picLocks noChangeAspect="1" noChangeArrowheads="1"/>
          </p:cNvPicPr>
          <p:nvPr/>
        </p:nvPicPr>
        <p:blipFill>
          <a:blip r:embed="rId6" cstate="print"/>
          <a:srcRect/>
          <a:stretch>
            <a:fillRect/>
          </a:stretch>
        </p:blipFill>
        <p:spPr bwMode="auto">
          <a:xfrm>
            <a:off x="285720" y="4786322"/>
            <a:ext cx="1416050" cy="1379538"/>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STC logo.jpg"/>
          <p:cNvPicPr>
            <a:picLocks noChangeAspect="1"/>
          </p:cNvPicPr>
          <p:nvPr/>
        </p:nvPicPr>
        <p:blipFill>
          <a:blip r:embed="rId3" cstate="print"/>
          <a:srcRect/>
          <a:stretch>
            <a:fillRect/>
          </a:stretch>
        </p:blipFill>
        <p:spPr bwMode="auto">
          <a:xfrm>
            <a:off x="4429125" y="1428750"/>
            <a:ext cx="1647825" cy="2286000"/>
          </a:xfrm>
          <a:prstGeom prst="rect">
            <a:avLst/>
          </a:prstGeom>
          <a:noFill/>
          <a:ln w="9525">
            <a:noFill/>
            <a:miter lim="800000"/>
            <a:headEnd/>
            <a:tailEnd/>
          </a:ln>
        </p:spPr>
      </p:pic>
      <p:sp>
        <p:nvSpPr>
          <p:cNvPr id="3" name="Subtitle 2"/>
          <p:cNvSpPr>
            <a:spLocks noGrp="1"/>
          </p:cNvSpPr>
          <p:nvPr>
            <p:ph type="subTitle" idx="1"/>
          </p:nvPr>
        </p:nvSpPr>
        <p:spPr>
          <a:xfrm>
            <a:off x="1905000" y="5867400"/>
            <a:ext cx="7239000" cy="457200"/>
          </a:xfrm>
        </p:spPr>
        <p:txBody>
          <a:bodyPr rtlCol="0"/>
          <a:lstStyle/>
          <a:p>
            <a:pPr algn="ctr" eaLnBrk="1" fontAlgn="auto" hangingPunct="1">
              <a:spcAft>
                <a:spcPts val="0"/>
              </a:spcAft>
              <a:defRPr/>
            </a:pPr>
            <a:endParaRPr lang="en-US" dirty="0"/>
          </a:p>
        </p:txBody>
      </p:sp>
      <p:sp>
        <p:nvSpPr>
          <p:cNvPr id="2" name="Title 1"/>
          <p:cNvSpPr>
            <a:spLocks noGrp="1"/>
          </p:cNvSpPr>
          <p:nvPr>
            <p:ph type="ctrTitle"/>
          </p:nvPr>
        </p:nvSpPr>
        <p:spPr>
          <a:xfrm>
            <a:off x="1905000" y="4648200"/>
            <a:ext cx="7239000" cy="1219200"/>
          </a:xfrm>
        </p:spPr>
        <p:txBody>
          <a:bodyPr/>
          <a:lstStyle/>
          <a:p>
            <a:pPr algn="ctr" eaLnBrk="1" hangingPunct="1">
              <a:defRPr/>
            </a:pPr>
            <a:r>
              <a:rPr lang="en-US" sz="4000" dirty="0" err="1" smtClean="0"/>
              <a:t>Ptuj</a:t>
            </a:r>
            <a:r>
              <a:rPr lang="en-US" sz="4000" dirty="0" smtClean="0"/>
              <a:t>, Slovenia</a:t>
            </a:r>
            <a:br>
              <a:rPr lang="en-US" sz="4000" dirty="0" smtClean="0"/>
            </a:br>
            <a:r>
              <a:rPr lang="sl-SI" sz="4000" dirty="0" smtClean="0"/>
              <a:t>13</a:t>
            </a:r>
            <a:r>
              <a:rPr lang="en-US" sz="4000" dirty="0" smtClean="0"/>
              <a:t> &amp;</a:t>
            </a:r>
            <a:r>
              <a:rPr lang="sl-SI" sz="4000" dirty="0" smtClean="0"/>
              <a:t>14</a:t>
            </a:r>
            <a:r>
              <a:rPr lang="en-US" sz="4000" dirty="0" smtClean="0"/>
              <a:t> </a:t>
            </a:r>
            <a:r>
              <a:rPr lang="sl-SI" sz="4000" dirty="0" smtClean="0"/>
              <a:t>A</a:t>
            </a:r>
            <a:r>
              <a:rPr lang="en-US" sz="4000" dirty="0" err="1" smtClean="0"/>
              <a:t>pril</a:t>
            </a:r>
            <a:r>
              <a:rPr lang="sl-SI" sz="4000" dirty="0" smtClean="0"/>
              <a:t> 2011</a:t>
            </a:r>
            <a:endParaRPr lang="en-US" sz="4000" dirty="0" smtClean="0"/>
          </a:p>
        </p:txBody>
      </p:sp>
      <p:pic>
        <p:nvPicPr>
          <p:cNvPr id="9221" name="Picture 3" descr="Sdmi-zelen.tif"/>
          <p:cNvPicPr>
            <a:picLocks noChangeAspect="1"/>
          </p:cNvPicPr>
          <p:nvPr/>
        </p:nvPicPr>
        <p:blipFill>
          <a:blip r:embed="rId4" cstate="print"/>
          <a:srcRect/>
          <a:stretch>
            <a:fillRect/>
          </a:stretch>
        </p:blipFill>
        <p:spPr bwMode="auto">
          <a:xfrm>
            <a:off x="214313" y="4857750"/>
            <a:ext cx="1285875" cy="1260475"/>
          </a:xfrm>
          <a:prstGeom prst="rect">
            <a:avLst/>
          </a:prstGeom>
          <a:noFill/>
          <a:ln w="9525">
            <a:noFill/>
            <a:miter lim="800000"/>
            <a:headEnd/>
            <a:tailEnd/>
          </a:ln>
        </p:spPr>
      </p:pic>
      <p:sp>
        <p:nvSpPr>
          <p:cNvPr id="5" name="TextBox 4"/>
          <p:cNvSpPr txBox="1"/>
          <p:nvPr/>
        </p:nvSpPr>
        <p:spPr>
          <a:xfrm>
            <a:off x="1857375" y="357188"/>
            <a:ext cx="7143750" cy="1077912"/>
          </a:xfrm>
          <a:prstGeom prst="rect">
            <a:avLst/>
          </a:prstGeom>
          <a:noFill/>
        </p:spPr>
        <p:txBody>
          <a:bodyPr>
            <a:spAutoFit/>
          </a:bodyPr>
          <a:lstStyle/>
          <a:p>
            <a:pPr algn="ctr">
              <a:defRPr/>
            </a:pPr>
            <a:r>
              <a:rPr lang="en-US" sz="3600">
                <a:effectLst>
                  <a:outerShdw blurRad="38100" dist="38100" dir="2700000" algn="tl">
                    <a:srgbClr val="C0C0C0"/>
                  </a:outerShdw>
                </a:effectLst>
                <a:latin typeface="Calibri" pitchFamily="34" charset="0"/>
              </a:rPr>
              <a:t>E-salus trans </a:t>
            </a:r>
            <a:r>
              <a:rPr lang="en-US" sz="3600">
                <a:effectLst>
                  <a:outerShdw blurRad="38100" dist="38100" dir="2700000" algn="tl">
                    <a:srgbClr val="C0C0C0"/>
                  </a:outerShdw>
                </a:effectLst>
                <a:latin typeface="Cambria" pitchFamily="18" charset="0"/>
              </a:rPr>
              <a:t>confinia</a:t>
            </a:r>
            <a:r>
              <a:rPr lang="en-US" sz="3600">
                <a:effectLst>
                  <a:outerShdw blurRad="38100" dist="38100" dir="2700000" algn="tl">
                    <a:srgbClr val="C0C0C0"/>
                  </a:outerShdw>
                </a:effectLst>
                <a:latin typeface="Calibri" pitchFamily="34" charset="0"/>
              </a:rPr>
              <a:t> sine fini</a:t>
            </a:r>
            <a:r>
              <a:rPr lang="sl-SI" sz="3600">
                <a:effectLst>
                  <a:outerShdw blurRad="38100" dist="38100" dir="2700000" algn="tl">
                    <a:srgbClr val="C0C0C0"/>
                  </a:outerShdw>
                </a:effectLst>
                <a:latin typeface="Calibri" pitchFamily="34" charset="0"/>
              </a:rPr>
              <a:t>bus</a:t>
            </a:r>
            <a:endParaRPr lang="en-US" sz="3600">
              <a:effectLst>
                <a:outerShdw blurRad="38100" dist="38100" dir="2700000" algn="tl">
                  <a:srgbClr val="C0C0C0"/>
                </a:outerShdw>
              </a:effectLst>
              <a:latin typeface="Calibri" pitchFamily="34" charset="0"/>
            </a:endParaRPr>
          </a:p>
          <a:p>
            <a:pPr algn="ctr">
              <a:defRPr/>
            </a:pPr>
            <a:r>
              <a:rPr lang="en-US" sz="2800">
                <a:effectLst>
                  <a:outerShdw blurRad="38100" dist="38100" dir="2700000" algn="tl">
                    <a:srgbClr val="C0C0C0"/>
                  </a:outerShdw>
                </a:effectLst>
                <a:latin typeface="Cambria" pitchFamily="18" charset="0"/>
              </a:rPr>
              <a:t>E-health across borders without boundaries</a:t>
            </a:r>
          </a:p>
        </p:txBody>
      </p:sp>
      <p:sp>
        <p:nvSpPr>
          <p:cNvPr id="9223" name="Rectangle 1"/>
          <p:cNvSpPr>
            <a:spLocks noChangeArrowheads="1"/>
          </p:cNvSpPr>
          <p:nvPr/>
        </p:nvSpPr>
        <p:spPr bwMode="auto">
          <a:xfrm>
            <a:off x="2643188" y="3644900"/>
            <a:ext cx="5572125" cy="768350"/>
          </a:xfrm>
          <a:prstGeom prst="rect">
            <a:avLst/>
          </a:prstGeom>
          <a:noFill/>
          <a:ln w="9525">
            <a:noFill/>
            <a:miter lim="800000"/>
            <a:headEnd/>
            <a:tailEnd/>
          </a:ln>
        </p:spPr>
        <p:txBody>
          <a:bodyPr anchor="ctr">
            <a:spAutoFit/>
          </a:bodyPr>
          <a:lstStyle/>
          <a:p>
            <a:pPr algn="ctr" eaLnBrk="0" hangingPunct="0"/>
            <a:r>
              <a:rPr lang="en-US" sz="4400" b="1" i="1">
                <a:latin typeface="Cambria" pitchFamily="18" charset="0"/>
                <a:cs typeface="Times New Roman" pitchFamily="18" charset="0"/>
              </a:rPr>
              <a:t>EFMI </a:t>
            </a:r>
            <a:r>
              <a:rPr lang="sl-SI" sz="4400" b="1" i="1">
                <a:latin typeface="Cambria" pitchFamily="18" charset="0"/>
                <a:cs typeface="Times New Roman" pitchFamily="18" charset="0"/>
              </a:rPr>
              <a:t>STC2011</a:t>
            </a:r>
            <a:endParaRPr lang="en-GB" sz="4400">
              <a:latin typeface="Cambria" pitchFamily="18" charset="0"/>
            </a:endParaRPr>
          </a:p>
        </p:txBody>
      </p:sp>
      <p:pic>
        <p:nvPicPr>
          <p:cNvPr id="9224" name="Picture 2"/>
          <p:cNvPicPr>
            <a:picLocks noChangeAspect="1" noChangeArrowheads="1"/>
          </p:cNvPicPr>
          <p:nvPr/>
        </p:nvPicPr>
        <p:blipFill>
          <a:blip r:embed="rId5" cstate="print"/>
          <a:srcRect/>
          <a:stretch>
            <a:fillRect/>
          </a:stretch>
        </p:blipFill>
        <p:spPr bwMode="auto">
          <a:xfrm>
            <a:off x="214313" y="285750"/>
            <a:ext cx="1416050" cy="1379538"/>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O2.jpg"/>
          <p:cNvPicPr>
            <a:picLocks noGrp="1" noChangeAspect="1"/>
          </p:cNvPicPr>
          <p:nvPr>
            <p:ph idx="1"/>
          </p:nvPr>
        </p:nvPicPr>
        <p:blipFill>
          <a:blip r:embed="rId3" cstate="print"/>
          <a:stretch>
            <a:fillRect/>
          </a:stretch>
        </p:blipFill>
        <p:spPr>
          <a:xfrm>
            <a:off x="1857356" y="2643182"/>
            <a:ext cx="5180428" cy="3873757"/>
          </a:xfrm>
          <a:effectLst>
            <a:softEdge rad="112500"/>
          </a:effec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Where is </a:t>
            </a:r>
            <a:r>
              <a:rPr lang="en-US" dirty="0" err="1" smtClean="0"/>
              <a:t>Ptuj</a:t>
            </a:r>
            <a:r>
              <a:rPr lang="en-US" dirty="0" smtClean="0"/>
              <a:t>?</a:t>
            </a:r>
            <a:br>
              <a:rPr lang="en-US" dirty="0" smtClean="0"/>
            </a:br>
            <a:r>
              <a:rPr lang="en-US" dirty="0" smtClean="0"/>
              <a:t>(Slovenia, Europe)</a:t>
            </a:r>
            <a:endParaRPr lang="en-US" dirty="0"/>
          </a:p>
        </p:txBody>
      </p:sp>
      <p:pic>
        <p:nvPicPr>
          <p:cNvPr id="1026" name="Picture 2" descr="http://www.spot-slovenia.com/slike/slovenia_map.jpg"/>
          <p:cNvPicPr>
            <a:picLocks noChangeAspect="1" noChangeArrowheads="1"/>
          </p:cNvPicPr>
          <p:nvPr/>
        </p:nvPicPr>
        <p:blipFill>
          <a:blip r:embed="rId4" r:link="rId5" cstate="print"/>
          <a:srcRect/>
          <a:stretch>
            <a:fillRect/>
          </a:stretch>
        </p:blipFill>
        <p:spPr bwMode="auto">
          <a:xfrm>
            <a:off x="6254750" y="4494213"/>
            <a:ext cx="2889250" cy="2363787"/>
          </a:xfrm>
          <a:prstGeom prst="rect">
            <a:avLst/>
          </a:prstGeom>
          <a:ln>
            <a:noFill/>
          </a:ln>
          <a:effectLst>
            <a:softEdge rad="112500"/>
          </a:effectLst>
        </p:spPr>
      </p:pic>
      <p:graphicFrame>
        <p:nvGraphicFramePr>
          <p:cNvPr id="9" name="Table 8"/>
          <p:cNvGraphicFramePr>
            <a:graphicFrameLocks noGrp="1"/>
          </p:cNvGraphicFramePr>
          <p:nvPr/>
        </p:nvGraphicFramePr>
        <p:xfrm>
          <a:off x="2143125" y="1928813"/>
          <a:ext cx="6786563" cy="746126"/>
        </p:xfrm>
        <a:graphic>
          <a:graphicData uri="http://schemas.openxmlformats.org/drawingml/2006/table">
            <a:tbl>
              <a:tblPr/>
              <a:tblGrid>
                <a:gridCol w="1697038"/>
                <a:gridCol w="1697037"/>
                <a:gridCol w="1695450"/>
                <a:gridCol w="1697038"/>
              </a:tblGrid>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rPr>
                        <a:t>Vienna 280 km</a:t>
                      </a:r>
                      <a:endParaRPr kumimoji="0" lang="sl-SI"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rPr>
                        <a:t>Budapest 300 km</a:t>
                      </a:r>
                      <a:endParaRPr kumimoji="0" lang="sl-SI"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rPr>
                        <a:t>Munich 511 km</a:t>
                      </a:r>
                      <a:endParaRPr kumimoji="0" lang="sl-SI"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rPr>
                        <a:t>Milano 626 km</a:t>
                      </a:r>
                      <a:endParaRPr kumimoji="0" lang="sl-SI"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rPr>
                        <a:t>Prague 574 km</a:t>
                      </a:r>
                      <a:endParaRPr kumimoji="0" lang="sl-SI"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rPr>
                        <a:t>Rome 850 km</a:t>
                      </a:r>
                      <a:endParaRPr kumimoji="0" lang="sl-SI"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rPr>
                        <a:t>Zurich 823 km</a:t>
                      </a:r>
                      <a:endParaRPr kumimoji="0" lang="sl-SI"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Calibri" pitchFamily="34" charset="0"/>
                        </a:rPr>
                        <a:t>Paris 1300 km</a:t>
                      </a:r>
                      <a:endParaRPr kumimoji="0" lang="sl-SI" sz="16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2" name="Picture 6" descr="http://upload.wikimedia.org/wikipedia/commons/thumb/8/89/Coat_of_Arms_of_Slovenia.svg/469px-Coat_of_Arms_of_Slovenia.svg.png"/>
          <p:cNvPicPr>
            <a:picLocks noChangeAspect="1" noChangeArrowheads="1"/>
          </p:cNvPicPr>
          <p:nvPr/>
        </p:nvPicPr>
        <p:blipFill>
          <a:blip r:embed="rId6" cstate="print"/>
          <a:srcRect/>
          <a:stretch>
            <a:fillRect/>
          </a:stretch>
        </p:blipFill>
        <p:spPr bwMode="auto">
          <a:xfrm>
            <a:off x="428625" y="5214938"/>
            <a:ext cx="1047750" cy="1339850"/>
          </a:xfrm>
          <a:prstGeom prst="rect">
            <a:avLst/>
          </a:prstGeom>
          <a:noFill/>
          <a:ln w="9525">
            <a:noFill/>
            <a:miter lim="800000"/>
            <a:headEnd/>
            <a:tailEnd/>
          </a:ln>
        </p:spPr>
      </p:pic>
      <p:pic>
        <p:nvPicPr>
          <p:cNvPr id="10263" name="Picture 8" descr="http://upload.wikimedia.org/wikipedia/commons/thumb/f/f0/Flag_of_Slovenia.svg/800px-Flag_of_Slovenia.svg.png"/>
          <p:cNvPicPr>
            <a:picLocks noChangeAspect="1" noChangeArrowheads="1"/>
          </p:cNvPicPr>
          <p:nvPr/>
        </p:nvPicPr>
        <p:blipFill>
          <a:blip r:embed="rId7" cstate="print"/>
          <a:srcRect/>
          <a:stretch>
            <a:fillRect/>
          </a:stretch>
        </p:blipFill>
        <p:spPr bwMode="auto">
          <a:xfrm>
            <a:off x="7143750" y="3143250"/>
            <a:ext cx="1701800" cy="850900"/>
          </a:xfrm>
          <a:prstGeom prst="rect">
            <a:avLst/>
          </a:prstGeom>
          <a:noFill/>
          <a:ln w="9525">
            <a:solidFill>
              <a:schemeClr val="tx1"/>
            </a:solidFill>
            <a:miter lim="800000"/>
            <a:headEnd/>
            <a:tailEnd/>
          </a:ln>
        </p:spPr>
      </p:pic>
      <p:sp>
        <p:nvSpPr>
          <p:cNvPr id="12" name="Up Arrow 11"/>
          <p:cNvSpPr/>
          <p:nvPr/>
        </p:nvSpPr>
        <p:spPr>
          <a:xfrm rot="20337519">
            <a:off x="5329238" y="4014788"/>
            <a:ext cx="357187" cy="1500187"/>
          </a:xfrm>
          <a:prstGeom prst="upArrow">
            <a:avLst/>
          </a:prstGeom>
          <a:solidFill>
            <a:srgbClr val="FF0000">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l-SI">
              <a:solidFill>
                <a:srgbClr val="FFFFFF"/>
              </a:solidFill>
            </a:endParaRPr>
          </a:p>
        </p:txBody>
      </p:sp>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t>The city of Ptuj</a:t>
            </a:r>
            <a:br>
              <a:rPr lang="en-US" smtClean="0"/>
            </a:br>
            <a:r>
              <a:rPr lang="en-US" smtClean="0"/>
              <a:t>(a historical monument)</a:t>
            </a:r>
            <a:endParaRPr lang="en-US"/>
          </a:p>
        </p:txBody>
      </p:sp>
      <p:pic>
        <p:nvPicPr>
          <p:cNvPr id="5" name="Picture 4" descr="4117236.jpg"/>
          <p:cNvPicPr>
            <a:picLocks noChangeAspect="1"/>
          </p:cNvPicPr>
          <p:nvPr/>
        </p:nvPicPr>
        <p:blipFill>
          <a:blip r:embed="rId2" cstate="print"/>
          <a:stretch>
            <a:fillRect/>
          </a:stretch>
        </p:blipFill>
        <p:spPr>
          <a:xfrm>
            <a:off x="214282" y="5000636"/>
            <a:ext cx="1473200" cy="1587500"/>
          </a:xfrm>
          <a:prstGeom prst="rect">
            <a:avLst/>
          </a:prstGeom>
          <a:ln>
            <a:noFill/>
          </a:ln>
          <a:effectLst>
            <a:softEdge rad="112500"/>
          </a:effectLst>
        </p:spPr>
      </p:pic>
      <p:sp>
        <p:nvSpPr>
          <p:cNvPr id="11268" name="Content Placeholder 5"/>
          <p:cNvSpPr>
            <a:spLocks noGrp="1"/>
          </p:cNvSpPr>
          <p:nvPr>
            <p:ph idx="1"/>
          </p:nvPr>
        </p:nvSpPr>
        <p:spPr>
          <a:xfrm>
            <a:off x="2071688" y="2286000"/>
            <a:ext cx="6615112" cy="1500188"/>
          </a:xfrm>
        </p:spPr>
        <p:txBody>
          <a:bodyPr/>
          <a:lstStyle/>
          <a:p>
            <a:pPr eaLnBrk="1" hangingPunct="1"/>
            <a:r>
              <a:rPr lang="en-US" smtClean="0"/>
              <a:t>Founded in 69 AD by Romans, nearly destroyed by Turks and regained its prosperity ever since</a:t>
            </a:r>
          </a:p>
          <a:p>
            <a:pPr eaLnBrk="1" hangingPunct="1"/>
            <a:r>
              <a:rPr lang="en-US" smtClean="0"/>
              <a:t>Place of famous carnival, capital of wine growing…</a:t>
            </a:r>
          </a:p>
        </p:txBody>
      </p:sp>
      <p:pic>
        <p:nvPicPr>
          <p:cNvPr id="7" name="Picture 6" descr="3562109.gif"/>
          <p:cNvPicPr>
            <a:picLocks noChangeAspect="1"/>
          </p:cNvPicPr>
          <p:nvPr/>
        </p:nvPicPr>
        <p:blipFill>
          <a:blip r:embed="rId3" cstate="print"/>
          <a:stretch>
            <a:fillRect/>
          </a:stretch>
        </p:blipFill>
        <p:spPr>
          <a:xfrm>
            <a:off x="0" y="2285992"/>
            <a:ext cx="1862852" cy="2663877"/>
          </a:xfrm>
          <a:prstGeom prst="rect">
            <a:avLst/>
          </a:prstGeom>
          <a:ln>
            <a:noFill/>
          </a:ln>
          <a:effectLst>
            <a:softEdge rad="112500"/>
          </a:effectLst>
        </p:spPr>
      </p:pic>
      <p:pic>
        <p:nvPicPr>
          <p:cNvPr id="8" name="Picture 7" descr="800px-Ptuj_en_1681.png"/>
          <p:cNvPicPr>
            <a:picLocks noChangeAspect="1"/>
          </p:cNvPicPr>
          <p:nvPr/>
        </p:nvPicPr>
        <p:blipFill>
          <a:blip r:embed="rId4" cstate="print"/>
          <a:stretch>
            <a:fillRect/>
          </a:stretch>
        </p:blipFill>
        <p:spPr>
          <a:xfrm>
            <a:off x="2214546" y="4286256"/>
            <a:ext cx="3238496" cy="1987627"/>
          </a:xfrm>
          <a:prstGeom prst="rect">
            <a:avLst/>
          </a:prstGeom>
          <a:ln>
            <a:noFill/>
          </a:ln>
          <a:effectLst>
            <a:softEdge rad="112500"/>
          </a:effectLst>
        </p:spPr>
      </p:pic>
      <p:pic>
        <p:nvPicPr>
          <p:cNvPr id="9" name="Picture 8" descr="2672659.jpg"/>
          <p:cNvPicPr>
            <a:picLocks noChangeAspect="1"/>
          </p:cNvPicPr>
          <p:nvPr/>
        </p:nvPicPr>
        <p:blipFill>
          <a:blip r:embed="rId5" cstate="print"/>
          <a:stretch>
            <a:fillRect/>
          </a:stretch>
        </p:blipFill>
        <p:spPr>
          <a:xfrm>
            <a:off x="5767685" y="4071942"/>
            <a:ext cx="2713903" cy="2398897"/>
          </a:xfrm>
          <a:prstGeom prst="rect">
            <a:avLst/>
          </a:prstGeom>
          <a:ln>
            <a:noFill/>
          </a:ln>
          <a:effectLst>
            <a:softEdge rad="112500"/>
          </a:effectLst>
        </p:spPr>
      </p:pic>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t>Terme Ptuj</a:t>
            </a:r>
            <a:br>
              <a:rPr lang="en-US" smtClean="0"/>
            </a:br>
            <a:r>
              <a:rPr lang="en-US" smtClean="0"/>
              <a:t>(it’s for work and relax)</a:t>
            </a:r>
            <a:endParaRPr lang="en-US"/>
          </a:p>
        </p:txBody>
      </p:sp>
      <p:sp>
        <p:nvSpPr>
          <p:cNvPr id="12291" name="Content Placeholder 2"/>
          <p:cNvSpPr>
            <a:spLocks noGrp="1"/>
          </p:cNvSpPr>
          <p:nvPr>
            <p:ph idx="1"/>
          </p:nvPr>
        </p:nvSpPr>
        <p:spPr>
          <a:xfrm>
            <a:off x="2071688" y="2286000"/>
            <a:ext cx="6615112" cy="1785938"/>
          </a:xfrm>
        </p:spPr>
        <p:txBody>
          <a:bodyPr/>
          <a:lstStyle/>
          <a:p>
            <a:pPr eaLnBrk="1" hangingPunct="1"/>
            <a:r>
              <a:rPr lang="en-US" smtClean="0"/>
              <a:t>First founded in Roman times, later abandoned, and reborn in the sixties of 20th century</a:t>
            </a:r>
          </a:p>
          <a:p>
            <a:pPr eaLnBrk="1" hangingPunct="1"/>
            <a:r>
              <a:rPr lang="en-US" smtClean="0"/>
              <a:t>Congress and spa center, with almost 500 beds today, conference rooms, social venues…	</a:t>
            </a:r>
          </a:p>
        </p:txBody>
      </p:sp>
      <p:pic>
        <p:nvPicPr>
          <p:cNvPr id="15362" name="Picture 2" descr="Terme Ptuj maskota"/>
          <p:cNvPicPr>
            <a:picLocks noChangeAspect="1" noChangeArrowheads="1"/>
          </p:cNvPicPr>
          <p:nvPr/>
        </p:nvPicPr>
        <p:blipFill>
          <a:blip r:embed="rId2" r:link="rId3" cstate="print"/>
          <a:srcRect/>
          <a:stretch>
            <a:fillRect/>
          </a:stretch>
        </p:blipFill>
        <p:spPr bwMode="auto">
          <a:xfrm>
            <a:off x="428596" y="4786322"/>
            <a:ext cx="1000132" cy="1814672"/>
          </a:xfrm>
          <a:prstGeom prst="rect">
            <a:avLst/>
          </a:prstGeom>
          <a:ln>
            <a:noFill/>
          </a:ln>
          <a:effectLst>
            <a:softEdge rad="112500"/>
          </a:effectLst>
        </p:spPr>
      </p:pic>
      <p:pic>
        <p:nvPicPr>
          <p:cNvPr id="15363" name="Picture 3"/>
          <p:cNvPicPr>
            <a:picLocks noChangeAspect="1" noChangeArrowheads="1"/>
          </p:cNvPicPr>
          <p:nvPr/>
        </p:nvPicPr>
        <p:blipFill>
          <a:blip r:embed="rId4" cstate="print"/>
          <a:srcRect/>
          <a:stretch>
            <a:fillRect/>
          </a:stretch>
        </p:blipFill>
        <p:spPr bwMode="auto">
          <a:xfrm>
            <a:off x="0" y="2214554"/>
            <a:ext cx="1795638" cy="2551120"/>
          </a:xfrm>
          <a:prstGeom prst="rect">
            <a:avLst/>
          </a:prstGeom>
          <a:ln>
            <a:noFill/>
          </a:ln>
          <a:effectLst>
            <a:softEdge rad="112500"/>
          </a:effectLst>
        </p:spPr>
      </p:pic>
      <p:pic>
        <p:nvPicPr>
          <p:cNvPr id="6" name="Picture 5" descr="2943666.jpg"/>
          <p:cNvPicPr>
            <a:picLocks noChangeAspect="1"/>
          </p:cNvPicPr>
          <p:nvPr/>
        </p:nvPicPr>
        <p:blipFill>
          <a:blip r:embed="rId5" cstate="print"/>
          <a:stretch>
            <a:fillRect/>
          </a:stretch>
        </p:blipFill>
        <p:spPr>
          <a:xfrm>
            <a:off x="5214942" y="4000504"/>
            <a:ext cx="3562360" cy="2671770"/>
          </a:xfrm>
          <a:prstGeom prst="rect">
            <a:avLst/>
          </a:prstGeom>
          <a:ln>
            <a:noFill/>
          </a:ln>
          <a:effectLst>
            <a:softEdge rad="112500"/>
          </a:effectLst>
        </p:spPr>
      </p:pic>
      <p:pic>
        <p:nvPicPr>
          <p:cNvPr id="15364" name="Picture 4"/>
          <p:cNvPicPr>
            <a:picLocks noChangeAspect="1" noChangeArrowheads="1"/>
          </p:cNvPicPr>
          <p:nvPr/>
        </p:nvPicPr>
        <p:blipFill>
          <a:blip r:embed="rId6" cstate="print"/>
          <a:srcRect/>
          <a:stretch>
            <a:fillRect/>
          </a:stretch>
        </p:blipFill>
        <p:spPr bwMode="auto">
          <a:xfrm>
            <a:off x="2428860" y="4143379"/>
            <a:ext cx="2286016" cy="2460521"/>
          </a:xfrm>
          <a:prstGeom prst="rect">
            <a:avLst/>
          </a:prstGeom>
          <a:ln>
            <a:noFill/>
          </a:ln>
          <a:effectLst>
            <a:softEdge rad="112500"/>
          </a:effectLst>
        </p:spPr>
      </p:pic>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mtClean="0"/>
              <a:t>How to get to Ptuj?</a:t>
            </a:r>
            <a:br>
              <a:rPr lang="en-US" smtClean="0"/>
            </a:br>
            <a:r>
              <a:rPr lang="en-US" smtClean="0"/>
              <a:t>(car, train, bus, plane)</a:t>
            </a:r>
            <a:endParaRPr lang="en-US"/>
          </a:p>
        </p:txBody>
      </p:sp>
      <p:sp>
        <p:nvSpPr>
          <p:cNvPr id="3" name="Content Placeholder 2"/>
          <p:cNvSpPr>
            <a:spLocks noGrp="1"/>
          </p:cNvSpPr>
          <p:nvPr>
            <p:ph idx="1"/>
          </p:nvPr>
        </p:nvSpPr>
        <p:spPr>
          <a:xfrm>
            <a:off x="2071688" y="1928813"/>
            <a:ext cx="6786562" cy="4643437"/>
          </a:xfrm>
        </p:spPr>
        <p:txBody>
          <a:bodyPr rtlCol="0">
            <a:normAutofit fontScale="92500" lnSpcReduction="10000"/>
          </a:bodyPr>
          <a:lstStyle/>
          <a:p>
            <a:pPr eaLnBrk="1" fontAlgn="auto" hangingPunct="1">
              <a:spcAft>
                <a:spcPts val="0"/>
              </a:spcAft>
              <a:defRPr/>
            </a:pPr>
            <a:r>
              <a:rPr lang="en-US" b="1" smtClean="0"/>
              <a:t>Ptuj lies </a:t>
            </a:r>
            <a:r>
              <a:rPr lang="en-US" smtClean="0"/>
              <a:t>in the north east of Slovenia, in the Styria (Štajerska) region. Maribor is located 25km away from Ptuj. It takes 45 minutes by to Ptuj from Austria, crossing the border just south (70 km) of Graz.</a:t>
            </a:r>
          </a:p>
          <a:p>
            <a:pPr eaLnBrk="1" fontAlgn="auto" hangingPunct="1">
              <a:spcAft>
                <a:spcPts val="0"/>
              </a:spcAft>
              <a:defRPr/>
            </a:pPr>
            <a:r>
              <a:rPr lang="en-US" smtClean="0"/>
              <a:t>The distance from Slovenia's capital city, Ljubljana, to Ptuj is 130km. Hungary is 70 km from Ptuj.</a:t>
            </a:r>
          </a:p>
          <a:p>
            <a:pPr eaLnBrk="1" fontAlgn="auto" hangingPunct="1">
              <a:spcAft>
                <a:spcPts val="0"/>
              </a:spcAft>
              <a:defRPr/>
            </a:pPr>
            <a:r>
              <a:rPr lang="en-US" b="1" smtClean="0"/>
              <a:t>Arriving by plane </a:t>
            </a:r>
            <a:r>
              <a:rPr lang="en-US" smtClean="0"/>
              <a:t>- three airports to choose from: Ljubljana (LJU) in Slovenia, Graz (GRZ) in Austria and Zagreb (ZAG) in Croatia. All three airports have good international connections to all major European cities with regular and "low-cost" carriers.</a:t>
            </a:r>
          </a:p>
          <a:p>
            <a:pPr eaLnBrk="1" fontAlgn="auto" hangingPunct="1">
              <a:spcAft>
                <a:spcPts val="0"/>
              </a:spcAft>
              <a:defRPr/>
            </a:pPr>
            <a:r>
              <a:rPr lang="en-US" b="1" smtClean="0"/>
              <a:t>Arriving by train </a:t>
            </a:r>
            <a:r>
              <a:rPr lang="en-US" smtClean="0"/>
              <a:t>– all the neighboring countries have train connections to Ptuj</a:t>
            </a:r>
          </a:p>
          <a:p>
            <a:pPr eaLnBrk="1" fontAlgn="auto" hangingPunct="1">
              <a:spcAft>
                <a:spcPts val="0"/>
              </a:spcAft>
              <a:defRPr/>
            </a:pPr>
            <a:r>
              <a:rPr lang="en-US" b="1" smtClean="0"/>
              <a:t>Arriving by car </a:t>
            </a:r>
            <a:r>
              <a:rPr lang="en-US" smtClean="0"/>
              <a:t>– petrol is one of the cheapest in Europe</a:t>
            </a:r>
            <a:endParaRPr lang="en-US"/>
          </a:p>
        </p:txBody>
      </p:sp>
      <p:pic>
        <p:nvPicPr>
          <p:cNvPr id="17411" name="Picture 3" descr="C:\Documents and Settings\AndrejO\Local Settings\Temporary Internet Files\Content.IE5\2RK1VVUG\MCj03468730000[1].wmf"/>
          <p:cNvPicPr>
            <a:picLocks noChangeAspect="1" noChangeArrowheads="1"/>
          </p:cNvPicPr>
          <p:nvPr/>
        </p:nvPicPr>
        <p:blipFill>
          <a:blip r:embed="rId2" cstate="print"/>
          <a:srcRect/>
          <a:stretch>
            <a:fillRect/>
          </a:stretch>
        </p:blipFill>
        <p:spPr bwMode="auto">
          <a:xfrm>
            <a:off x="71406" y="4643446"/>
            <a:ext cx="1623974" cy="1807769"/>
          </a:xfrm>
          <a:prstGeom prst="rect">
            <a:avLst/>
          </a:prstGeom>
          <a:ln>
            <a:noFill/>
          </a:ln>
          <a:effectLst>
            <a:softEdge rad="112500"/>
          </a:effectLst>
        </p:spPr>
      </p:pic>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err="1" smtClean="0"/>
              <a:t>Accomodation</a:t>
            </a:r>
            <a:r>
              <a:rPr lang="en-US" dirty="0" smtClean="0"/>
              <a:t> at </a:t>
            </a:r>
            <a:r>
              <a:rPr lang="en-US" dirty="0" err="1" smtClean="0"/>
              <a:t>Ptuj</a:t>
            </a:r>
            <a:r>
              <a:rPr lang="en-US" dirty="0" smtClean="0"/>
              <a:t/>
            </a:r>
            <a:br>
              <a:rPr lang="en-US" dirty="0" smtClean="0"/>
            </a:br>
            <a:r>
              <a:rPr lang="en-US" dirty="0" smtClean="0"/>
              <a:t>(prices as per </a:t>
            </a:r>
            <a:r>
              <a:rPr lang="sl-SI" dirty="0" smtClean="0"/>
              <a:t>2010</a:t>
            </a:r>
            <a:r>
              <a:rPr lang="en-US" dirty="0" smtClean="0"/>
              <a:t>)</a:t>
            </a:r>
            <a:endParaRPr lang="en-US" dirty="0"/>
          </a:p>
        </p:txBody>
      </p:sp>
      <p:sp>
        <p:nvSpPr>
          <p:cNvPr id="14339" name="Content Placeholder 2"/>
          <p:cNvSpPr>
            <a:spLocks noGrp="1"/>
          </p:cNvSpPr>
          <p:nvPr>
            <p:ph idx="1"/>
          </p:nvPr>
        </p:nvSpPr>
        <p:spPr>
          <a:xfrm>
            <a:off x="1928813" y="1928813"/>
            <a:ext cx="7000875" cy="4643437"/>
          </a:xfrm>
        </p:spPr>
        <p:txBody>
          <a:bodyPr/>
          <a:lstStyle/>
          <a:p>
            <a:pPr eaLnBrk="1" hangingPunct="1"/>
            <a:r>
              <a:rPr lang="en-US" smtClean="0"/>
              <a:t>There are several fine and inexpensive possibilities to overnight in Ptuj and especially at Terme Ptuj </a:t>
            </a:r>
          </a:p>
          <a:p>
            <a:pPr eaLnBrk="1" hangingPunct="1"/>
            <a:r>
              <a:rPr lang="en-US" smtClean="0"/>
              <a:t>The suggested hotel is the </a:t>
            </a:r>
            <a:r>
              <a:rPr lang="en-US" b="1" smtClean="0"/>
              <a:t>Grand </a:t>
            </a:r>
            <a:br>
              <a:rPr lang="en-US" b="1" smtClean="0"/>
            </a:br>
            <a:r>
              <a:rPr lang="en-US" b="1" smtClean="0"/>
              <a:t>Hotel Primus </a:t>
            </a:r>
            <a:r>
              <a:rPr lang="en-US" smtClean="0"/>
              <a:t>where the conference </a:t>
            </a:r>
            <a:br>
              <a:rPr lang="en-US" smtClean="0"/>
            </a:br>
            <a:r>
              <a:rPr lang="en-US" smtClean="0"/>
              <a:t>and all social events will take place. </a:t>
            </a:r>
            <a:br>
              <a:rPr lang="en-US" smtClean="0"/>
            </a:br>
            <a:r>
              <a:rPr lang="en-US" smtClean="0"/>
              <a:t>It has direct access to all the</a:t>
            </a:r>
            <a:br>
              <a:rPr lang="en-US" smtClean="0"/>
            </a:br>
            <a:r>
              <a:rPr lang="en-US" smtClean="0"/>
              <a:t>spa facilities.</a:t>
            </a:r>
          </a:p>
          <a:p>
            <a:pPr eaLnBrk="1" hangingPunct="1"/>
            <a:r>
              <a:rPr lang="en-US" smtClean="0"/>
              <a:t>Prices (B&amp;B in a double room per person)</a:t>
            </a:r>
          </a:p>
          <a:p>
            <a:pPr lvl="1" eaLnBrk="1" hangingPunct="1"/>
            <a:r>
              <a:rPr lang="en-US" smtClean="0"/>
              <a:t>Grand Hotel Primus**** - 63 €</a:t>
            </a:r>
          </a:p>
          <a:p>
            <a:pPr lvl="1" eaLnBrk="1" hangingPunct="1"/>
            <a:r>
              <a:rPr lang="en-US" smtClean="0"/>
              <a:t>Bungalows*** Terme Ptuj – 47 €</a:t>
            </a:r>
          </a:p>
          <a:p>
            <a:pPr lvl="1" eaLnBrk="1" hangingPunct="1"/>
            <a:r>
              <a:rPr lang="en-US" smtClean="0"/>
              <a:t>Park hotel Ptuj**** - 54 €</a:t>
            </a:r>
          </a:p>
          <a:p>
            <a:pPr lvl="1" eaLnBrk="1" hangingPunct="1"/>
            <a:r>
              <a:rPr lang="en-US" smtClean="0"/>
              <a:t>Hotel Mitra Ptuj*** - 39 €</a:t>
            </a:r>
          </a:p>
        </p:txBody>
      </p:sp>
      <p:pic>
        <p:nvPicPr>
          <p:cNvPr id="26626" name="Picture 2"/>
          <p:cNvPicPr>
            <a:picLocks noChangeAspect="1" noChangeArrowheads="1"/>
          </p:cNvPicPr>
          <p:nvPr/>
        </p:nvPicPr>
        <p:blipFill>
          <a:blip r:embed="rId2" cstate="print"/>
          <a:srcRect/>
          <a:stretch>
            <a:fillRect/>
          </a:stretch>
        </p:blipFill>
        <p:spPr bwMode="auto">
          <a:xfrm>
            <a:off x="214282" y="5286388"/>
            <a:ext cx="1457325" cy="1381125"/>
          </a:xfrm>
          <a:prstGeom prst="rect">
            <a:avLst/>
          </a:prstGeom>
          <a:ln>
            <a:noFill/>
          </a:ln>
          <a:effectLst>
            <a:softEdge rad="112500"/>
          </a:effectLst>
        </p:spPr>
      </p:pic>
      <p:pic>
        <p:nvPicPr>
          <p:cNvPr id="26628" name="Picture 4" descr="http://www.klub-kps.si/userimages/terme_ptuj.jpg"/>
          <p:cNvPicPr>
            <a:picLocks noChangeAspect="1" noChangeArrowheads="1"/>
          </p:cNvPicPr>
          <p:nvPr/>
        </p:nvPicPr>
        <p:blipFill>
          <a:blip r:embed="rId3" cstate="print"/>
          <a:srcRect/>
          <a:stretch>
            <a:fillRect/>
          </a:stretch>
        </p:blipFill>
        <p:spPr bwMode="auto">
          <a:xfrm>
            <a:off x="71406" y="3929066"/>
            <a:ext cx="1664178" cy="1075910"/>
          </a:xfrm>
          <a:prstGeom prst="rect">
            <a:avLst/>
          </a:prstGeom>
          <a:ln>
            <a:noFill/>
          </a:ln>
          <a:effectLst>
            <a:softEdge rad="112500"/>
          </a:effectLst>
        </p:spPr>
      </p:pic>
      <p:pic>
        <p:nvPicPr>
          <p:cNvPr id="26629" name="Picture 5" descr="http://www.terme-ptuj.si/media/Maketa%20vhod%20122004.JPG"/>
          <p:cNvPicPr>
            <a:picLocks noChangeAspect="1" noChangeArrowheads="1"/>
          </p:cNvPicPr>
          <p:nvPr/>
        </p:nvPicPr>
        <p:blipFill>
          <a:blip r:embed="rId4" r:link="rId5" cstate="print"/>
          <a:srcRect/>
          <a:stretch>
            <a:fillRect/>
          </a:stretch>
        </p:blipFill>
        <p:spPr bwMode="auto">
          <a:xfrm>
            <a:off x="6572264" y="2857496"/>
            <a:ext cx="2367985" cy="1236036"/>
          </a:xfrm>
          <a:prstGeom prst="rect">
            <a:avLst/>
          </a:prstGeom>
          <a:ln>
            <a:noFill/>
          </a:ln>
          <a:effectLst>
            <a:softEdge rad="112500"/>
          </a:effectLst>
        </p:spPr>
      </p:pic>
      <p:pic>
        <p:nvPicPr>
          <p:cNvPr id="26630" name="Picture 6" descr="http://www.terme-ptuj.si/media/P1010088_2.JPG"/>
          <p:cNvPicPr>
            <a:picLocks noChangeAspect="1" noChangeArrowheads="1"/>
          </p:cNvPicPr>
          <p:nvPr/>
        </p:nvPicPr>
        <p:blipFill>
          <a:blip r:embed="rId6" r:link="rId7" cstate="print"/>
          <a:srcRect/>
          <a:stretch>
            <a:fillRect/>
          </a:stretch>
        </p:blipFill>
        <p:spPr bwMode="auto">
          <a:xfrm>
            <a:off x="6715140" y="4818202"/>
            <a:ext cx="2051047" cy="1823905"/>
          </a:xfrm>
          <a:prstGeom prst="rect">
            <a:avLst/>
          </a:prstGeom>
          <a:ln>
            <a:noFill/>
          </a:ln>
          <a:effectLst>
            <a:softEdge rad="112500"/>
          </a:effectLst>
        </p:spPr>
      </p:pic>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EFMI STC2011</a:t>
            </a:r>
            <a:br>
              <a:rPr lang="en-US" dirty="0" smtClean="0"/>
            </a:br>
            <a:r>
              <a:rPr lang="en-US" dirty="0" smtClean="0"/>
              <a:t>(conference generally)</a:t>
            </a:r>
            <a:endParaRPr lang="en-US" dirty="0"/>
          </a:p>
        </p:txBody>
      </p:sp>
      <p:sp>
        <p:nvSpPr>
          <p:cNvPr id="15363" name="Content Placeholder 2"/>
          <p:cNvSpPr>
            <a:spLocks noGrp="1"/>
          </p:cNvSpPr>
          <p:nvPr>
            <p:ph idx="1"/>
          </p:nvPr>
        </p:nvSpPr>
        <p:spPr/>
        <p:txBody>
          <a:bodyPr/>
          <a:lstStyle/>
          <a:p>
            <a:r>
              <a:rPr lang="en-US" dirty="0" smtClean="0"/>
              <a:t>Title:</a:t>
            </a:r>
          </a:p>
          <a:p>
            <a:pPr lvl="1"/>
            <a:r>
              <a:rPr lang="en-US" b="1" dirty="0" smtClean="0"/>
              <a:t>E-</a:t>
            </a:r>
            <a:r>
              <a:rPr lang="en-US" b="1" dirty="0" err="1" smtClean="0"/>
              <a:t>salus</a:t>
            </a:r>
            <a:r>
              <a:rPr lang="en-US" b="1" dirty="0" smtClean="0"/>
              <a:t> trans </a:t>
            </a:r>
            <a:r>
              <a:rPr lang="en-US" b="1" dirty="0" err="1" smtClean="0"/>
              <a:t>confinia</a:t>
            </a:r>
            <a:r>
              <a:rPr lang="en-US" b="1" dirty="0" smtClean="0"/>
              <a:t> sine </a:t>
            </a:r>
            <a:r>
              <a:rPr lang="en-US" b="1" dirty="0" err="1" smtClean="0"/>
              <a:t>finibus</a:t>
            </a:r>
            <a:r>
              <a:rPr lang="en-US" dirty="0" smtClean="0"/>
              <a:t/>
            </a:r>
            <a:br>
              <a:rPr lang="en-US" dirty="0" smtClean="0"/>
            </a:br>
            <a:r>
              <a:rPr lang="en-US" dirty="0" smtClean="0"/>
              <a:t>(E-health across borders without boundaries)</a:t>
            </a:r>
          </a:p>
          <a:p>
            <a:r>
              <a:rPr lang="en-US" dirty="0" smtClean="0"/>
              <a:t>Organization &amp; proposed dates &amp; venue</a:t>
            </a:r>
          </a:p>
          <a:p>
            <a:pPr lvl="1"/>
            <a:r>
              <a:rPr lang="en-US" dirty="0" smtClean="0"/>
              <a:t>SDMI (SIMIA Slovenian Medical Informatics Association)</a:t>
            </a:r>
          </a:p>
          <a:p>
            <a:pPr lvl="1"/>
            <a:r>
              <a:rPr lang="sl-SI" dirty="0" smtClean="0"/>
              <a:t>13</a:t>
            </a:r>
            <a:r>
              <a:rPr lang="en-US" dirty="0" err="1" smtClean="0"/>
              <a:t>th</a:t>
            </a:r>
            <a:r>
              <a:rPr lang="en-US" dirty="0" smtClean="0"/>
              <a:t> and </a:t>
            </a:r>
            <a:r>
              <a:rPr lang="sl-SI" dirty="0" smtClean="0"/>
              <a:t>14</a:t>
            </a:r>
            <a:r>
              <a:rPr lang="en-US" dirty="0" err="1" smtClean="0"/>
              <a:t>th</a:t>
            </a:r>
            <a:r>
              <a:rPr lang="en-US" dirty="0" smtClean="0"/>
              <a:t> of </a:t>
            </a:r>
            <a:r>
              <a:rPr lang="sl-SI" dirty="0" smtClean="0"/>
              <a:t>April</a:t>
            </a:r>
            <a:r>
              <a:rPr lang="en-US" dirty="0" smtClean="0"/>
              <a:t> 2011</a:t>
            </a:r>
          </a:p>
          <a:p>
            <a:pPr lvl="1"/>
            <a:r>
              <a:rPr lang="en-US" dirty="0" smtClean="0"/>
              <a:t>Grand Hotel Primus, </a:t>
            </a:r>
            <a:r>
              <a:rPr lang="en-US" dirty="0" err="1" smtClean="0"/>
              <a:t>Terme</a:t>
            </a:r>
            <a:r>
              <a:rPr lang="en-US" dirty="0" smtClean="0"/>
              <a:t> </a:t>
            </a:r>
            <a:r>
              <a:rPr lang="en-US" dirty="0" err="1" smtClean="0"/>
              <a:t>Ptuj</a:t>
            </a:r>
            <a:r>
              <a:rPr lang="en-US" dirty="0" smtClean="0"/>
              <a:t>, Slovenia</a:t>
            </a:r>
          </a:p>
          <a:p>
            <a:r>
              <a:rPr lang="en-US" dirty="0" smtClean="0"/>
              <a:t>Targeted EFMI WGs </a:t>
            </a:r>
          </a:p>
          <a:p>
            <a:pPr lvl="1"/>
            <a:r>
              <a:rPr lang="en-US" dirty="0" smtClean="0"/>
              <a:t>EHR (Electronic Health Record) </a:t>
            </a:r>
          </a:p>
          <a:p>
            <a:pPr lvl="1"/>
            <a:r>
              <a:rPr lang="en-US" dirty="0" smtClean="0"/>
              <a:t>H</a:t>
            </a:r>
            <a:r>
              <a:rPr lang="ro-RO" dirty="0" smtClean="0"/>
              <a:t>IIC</a:t>
            </a:r>
            <a:r>
              <a:rPr lang="en-US" dirty="0" smtClean="0"/>
              <a:t> (Health</a:t>
            </a:r>
            <a:r>
              <a:rPr lang="ro-RO" dirty="0" smtClean="0"/>
              <a:t>care</a:t>
            </a:r>
            <a:r>
              <a:rPr lang="en-US" dirty="0" smtClean="0"/>
              <a:t> Informatics for Interregional </a:t>
            </a:r>
            <a:r>
              <a:rPr lang="ro-RO" dirty="0" smtClean="0"/>
              <a:t>Cooperation</a:t>
            </a:r>
            <a:r>
              <a:rPr lang="en-US" smtClean="0"/>
              <a:t>) </a:t>
            </a:r>
          </a:p>
          <a:p>
            <a:pPr lvl="1"/>
            <a:r>
              <a:rPr lang="en-US" smtClean="0"/>
              <a:t>SSE </a:t>
            </a:r>
            <a:r>
              <a:rPr lang="en-US" dirty="0" smtClean="0"/>
              <a:t>(Safety, Security and Ethics)</a:t>
            </a:r>
          </a:p>
        </p:txBody>
      </p:sp>
      <p:pic>
        <p:nvPicPr>
          <p:cNvPr id="22530" name="Picture 2" descr="C:\Documents and Settings\AndrejO\Local Settings\Temporary Internet Files\Content.IE5\IOXSXERI\MCBS01664_0000[1].wmf"/>
          <p:cNvPicPr>
            <a:picLocks noChangeAspect="1" noChangeArrowheads="1"/>
          </p:cNvPicPr>
          <p:nvPr/>
        </p:nvPicPr>
        <p:blipFill>
          <a:blip r:embed="rId3" cstate="print"/>
          <a:srcRect/>
          <a:stretch>
            <a:fillRect/>
          </a:stretch>
        </p:blipFill>
        <p:spPr bwMode="auto">
          <a:xfrm>
            <a:off x="0" y="4071942"/>
            <a:ext cx="1780038" cy="2591721"/>
          </a:xfrm>
          <a:prstGeom prst="rect">
            <a:avLst/>
          </a:prstGeom>
          <a:ln>
            <a:noFill/>
          </a:ln>
          <a:effectLst>
            <a:softEdge rad="112500"/>
          </a:effectLst>
        </p:spPr>
      </p:pic>
    </p:spTree>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EFMI STC2011 </a:t>
            </a:r>
            <a:br>
              <a:rPr lang="en-US" dirty="0" smtClean="0"/>
            </a:br>
            <a:r>
              <a:rPr lang="en-US" dirty="0" smtClean="0"/>
              <a:t>Conference themes</a:t>
            </a:r>
            <a:endParaRPr lang="en-US" dirty="0"/>
          </a:p>
        </p:txBody>
      </p:sp>
      <p:sp>
        <p:nvSpPr>
          <p:cNvPr id="16387" name="Content Placeholder 2"/>
          <p:cNvSpPr>
            <a:spLocks noGrp="1"/>
          </p:cNvSpPr>
          <p:nvPr>
            <p:ph idx="1"/>
          </p:nvPr>
        </p:nvSpPr>
        <p:spPr/>
        <p:txBody>
          <a:bodyPr/>
          <a:lstStyle/>
          <a:p>
            <a:r>
              <a:rPr lang="en-US" smtClean="0"/>
              <a:t>Inter-regional health information systems and applications</a:t>
            </a:r>
          </a:p>
          <a:p>
            <a:r>
              <a:rPr lang="en-US" smtClean="0"/>
              <a:t>The patient in cross-border e-Health systems</a:t>
            </a:r>
          </a:p>
          <a:p>
            <a:r>
              <a:rPr lang="en-US" smtClean="0"/>
              <a:t>Language and cultural issues in e-Health system</a:t>
            </a:r>
          </a:p>
          <a:p>
            <a:r>
              <a:rPr lang="en-US" smtClean="0"/>
              <a:t>Legal issues of international e-Health systems</a:t>
            </a:r>
          </a:p>
          <a:p>
            <a:r>
              <a:rPr lang="en-US" smtClean="0"/>
              <a:t>e-Health standardization issues</a:t>
            </a:r>
          </a:p>
          <a:p>
            <a:r>
              <a:rPr lang="en-US" smtClean="0"/>
              <a:t>Assessment of e-Health systems</a:t>
            </a:r>
          </a:p>
          <a:p>
            <a:r>
              <a:rPr lang="en-US" smtClean="0"/>
              <a:t>Safety, security and privacy challenges of e-Health</a:t>
            </a:r>
          </a:p>
          <a:p>
            <a:r>
              <a:rPr lang="en-US" smtClean="0"/>
              <a:t>E-communications in a global community</a:t>
            </a:r>
          </a:p>
          <a:p>
            <a:r>
              <a:rPr lang="en-US" smtClean="0"/>
              <a:t>Cross border education in health informatics</a:t>
            </a:r>
          </a:p>
        </p:txBody>
      </p:sp>
      <p:pic>
        <p:nvPicPr>
          <p:cNvPr id="23555" name="Picture 3" descr="C:\Documents and Settings\AndrejO\Local Settings\Temporary Internet Files\Content.IE5\YDWF7D4W\MCj02158800000[1].wmf"/>
          <p:cNvPicPr>
            <a:picLocks noChangeAspect="1" noChangeArrowheads="1"/>
          </p:cNvPicPr>
          <p:nvPr/>
        </p:nvPicPr>
        <p:blipFill>
          <a:blip r:embed="rId3" cstate="print"/>
          <a:srcRect/>
          <a:stretch>
            <a:fillRect/>
          </a:stretch>
        </p:blipFill>
        <p:spPr bwMode="auto">
          <a:xfrm>
            <a:off x="0" y="4429132"/>
            <a:ext cx="1857356" cy="2195465"/>
          </a:xfrm>
          <a:prstGeom prst="rect">
            <a:avLst/>
          </a:prstGeom>
          <a:ln>
            <a:noFill/>
          </a:ln>
          <a:effectLst>
            <a:softEdge rad="112500"/>
          </a:effectLst>
        </p:spPr>
      </p:pic>
    </p:spTree>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Template>
  <TotalTime>1801</TotalTime>
  <Words>496</Words>
  <Application>Microsoft Office PowerPoint</Application>
  <PresentationFormat>On-screen Show (4:3)</PresentationFormat>
  <Paragraphs>81</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Mod</vt:lpstr>
      <vt:lpstr>An invitation to the EFMI STC2011</vt:lpstr>
      <vt:lpstr>Ptuj, Slovenia 13 &amp;14 April 2011</vt:lpstr>
      <vt:lpstr>Where is Ptuj? (Slovenia, Europe)</vt:lpstr>
      <vt:lpstr>The city of Ptuj (a historical monument)</vt:lpstr>
      <vt:lpstr>Terme Ptuj (it’s for work and relax)</vt:lpstr>
      <vt:lpstr>How to get to Ptuj? (car, train, bus, plane)</vt:lpstr>
      <vt:lpstr>Accomodation at Ptuj (prices as per 2010)</vt:lpstr>
      <vt:lpstr>EFMI STC2011 (conference generally)</vt:lpstr>
      <vt:lpstr>EFMI STC2011  Conference themes</vt:lpstr>
      <vt:lpstr> E-salus trans confinia sine finibus (E-health across borders without boundaries) Ptuj, Slovenia – 13 &amp;14 April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STC 2011 – Ptuj, Slovenia</dc:title>
  <dc:creator>-</dc:creator>
  <cp:lastModifiedBy>-</cp:lastModifiedBy>
  <cp:revision>193</cp:revision>
  <dcterms:created xsi:type="dcterms:W3CDTF">2008-09-04T10:03:22Z</dcterms:created>
  <dcterms:modified xsi:type="dcterms:W3CDTF">2010-06-04T14:12:08Z</dcterms:modified>
</cp:coreProperties>
</file>