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Default Extension="pdf" ContentType="application/pdf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13"/>
  </p:notesMasterIdLst>
  <p:sldIdLst>
    <p:sldId id="301" r:id="rId2"/>
    <p:sldId id="299" r:id="rId3"/>
    <p:sldId id="300" r:id="rId4"/>
    <p:sldId id="258" r:id="rId5"/>
    <p:sldId id="302" r:id="rId6"/>
    <p:sldId id="263" r:id="rId7"/>
    <p:sldId id="265" r:id="rId8"/>
    <p:sldId id="288" r:id="rId9"/>
    <p:sldId id="291" r:id="rId10"/>
    <p:sldId id="298" r:id="rId11"/>
    <p:sldId id="297" r:id="rId12"/>
  </p:sldIdLst>
  <p:sldSz cx="9144000" cy="6858000" type="screen4x3"/>
  <p:notesSz cx="6858000" cy="9144000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3399"/>
    <a:srgbClr val="000066"/>
    <a:srgbClr val="99CC00"/>
    <a:srgbClr val="C2D7D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8198" autoAdjust="0"/>
    <p:restoredTop sz="94645" autoAdjust="0"/>
  </p:normalViewPr>
  <p:slideViewPr>
    <p:cSldViewPr>
      <p:cViewPr>
        <p:scale>
          <a:sx n="100" d="100"/>
          <a:sy n="100" d="100"/>
        </p:scale>
        <p:origin x="-360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3324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ACC9B4-9B20-4B8C-8DA2-5462BB29E0C6}" type="datetimeFigureOut">
              <a:rPr lang="nb-NO" smtClean="0"/>
              <a:pPr/>
              <a:t>03-06-10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4196B4-B9B3-4DB8-A65E-AFE97E0551F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196B4-B9B3-4DB8-A65E-AFE97E0551F5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hyperlink" Target="http://www.efmi.org/" TargetMode="External"/><Relationship Id="rId5" Type="http://schemas.openxmlformats.org/officeDocument/2006/relationships/image" Target="../media/image2.jpeg"/><Relationship Id="rId6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fdh.no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>
            <a:off x="642938" y="714375"/>
            <a:ext cx="7239000" cy="0"/>
          </a:xfrm>
          <a:prstGeom prst="line">
            <a:avLst/>
          </a:prstGeom>
          <a:noFill/>
          <a:ln w="19050" algn="ctr">
            <a:solidFill>
              <a:srgbClr val="CCCC00"/>
            </a:solidFill>
            <a:round/>
            <a:headEnd/>
            <a:tailEnd/>
          </a:ln>
          <a:effectLst/>
        </p:spPr>
        <p:txBody>
          <a:bodyPr lIns="36576" tIns="36576" rIns="36576" bIns="36576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b-NO">
              <a:latin typeface="+mn-lt"/>
              <a:cs typeface="+mn-cs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37916-90DC-4F9D-81BE-AC5197A653FC}" type="datetimeFigureOut">
              <a:rPr lang="nb-NO"/>
              <a:pPr>
                <a:defRPr/>
              </a:pPr>
              <a:t>03-06-10</a:t>
            </a:fld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A040A-9032-4B3B-8AB6-B17C1762E5D7}" type="datetimeFigureOut">
              <a:rPr lang="nb-NO"/>
              <a:pPr>
                <a:defRPr/>
              </a:pPr>
              <a:t>03-06-10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4A0BE-6579-4EBF-82A8-FA2205CC868B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 noChangeShapeType="1"/>
          </p:cNvSpPr>
          <p:nvPr/>
        </p:nvSpPr>
        <p:spPr bwMode="auto">
          <a:xfrm>
            <a:off x="0" y="0"/>
            <a:ext cx="9144000" cy="723900"/>
          </a:xfrm>
          <a:prstGeom prst="rect">
            <a:avLst/>
          </a:prstGeom>
          <a:solidFill>
            <a:srgbClr val="C2D7D7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b-NO">
              <a:latin typeface="+mn-lt"/>
              <a:cs typeface="+mn-cs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42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algn="ctr">
              <a:lnSpc>
                <a:spcPct val="150000"/>
              </a:lnSpc>
              <a:defRPr/>
            </a:pPr>
            <a:r>
              <a:rPr lang="en-GB" sz="1400" b="1" dirty="0">
                <a:solidFill>
                  <a:srgbClr val="000066"/>
                </a:solidFill>
                <a:latin typeface="Verdana" pitchFamily="34" charset="0"/>
                <a:cs typeface="Arial" pitchFamily="34" charset="0"/>
              </a:rPr>
              <a:t>XXIII   International Conference of the </a:t>
            </a:r>
            <a:br>
              <a:rPr lang="en-GB" sz="1400" b="1" dirty="0">
                <a:solidFill>
                  <a:srgbClr val="000066"/>
                </a:solidFill>
                <a:latin typeface="Verdana" pitchFamily="34" charset="0"/>
                <a:cs typeface="Arial" pitchFamily="34" charset="0"/>
              </a:rPr>
            </a:br>
            <a:r>
              <a:rPr lang="en-GB" sz="1400" b="1" dirty="0">
                <a:solidFill>
                  <a:srgbClr val="000066"/>
                </a:solidFill>
                <a:latin typeface="Verdana" pitchFamily="34" charset="0"/>
                <a:cs typeface="Arial" pitchFamily="34" charset="0"/>
              </a:rPr>
              <a:t>European Federation for Medical Informatics</a:t>
            </a:r>
            <a:r>
              <a:rPr lang="en-GB" sz="1400" dirty="0">
                <a:solidFill>
                  <a:srgbClr val="000066"/>
                </a:solidFill>
                <a:latin typeface="Verdana" pitchFamily="34" charset="0"/>
                <a:cs typeface="Arial" pitchFamily="34" charset="0"/>
              </a:rPr>
              <a:t> </a:t>
            </a:r>
            <a:endParaRPr lang="en-GB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28596" y="-16933"/>
            <a:ext cx="1143008" cy="714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algn="ctr">
              <a:lnSpc>
                <a:spcPct val="100000"/>
              </a:lnSpc>
            </a:pPr>
            <a:r>
              <a:rPr lang="en-GB" sz="2400" b="1" dirty="0" smtClean="0">
                <a:solidFill>
                  <a:srgbClr val="000066"/>
                </a:solidFill>
                <a:latin typeface="Verdana" pitchFamily="34" charset="0"/>
              </a:rPr>
              <a:t>MIE</a:t>
            </a:r>
            <a:br>
              <a:rPr lang="en-GB" sz="2400" b="1" dirty="0" smtClean="0">
                <a:solidFill>
                  <a:srgbClr val="000066"/>
                </a:solidFill>
                <a:latin typeface="Verdana" pitchFamily="34" charset="0"/>
              </a:rPr>
            </a:br>
            <a:r>
              <a:rPr lang="en-GB" sz="2400" b="1" dirty="0" smtClean="0">
                <a:solidFill>
                  <a:srgbClr val="000066"/>
                </a:solidFill>
                <a:latin typeface="Verdana" pitchFamily="34" charset="0"/>
              </a:rPr>
              <a:t>2011</a:t>
            </a:r>
            <a:endParaRPr lang="en-GB" sz="2400" dirty="0"/>
          </a:p>
        </p:txBody>
      </p:sp>
      <p:pic>
        <p:nvPicPr>
          <p:cNvPr id="7" name="Picture 9" descr="fdh_small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3925" y="131763"/>
            <a:ext cx="496888" cy="447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" name="Picture 12" descr="efmi_logo">
            <a:hlinkClick r:id="rId4"/>
          </p:cNvPr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96213" y="95250"/>
            <a:ext cx="576262" cy="503238"/>
          </a:xfrm>
          <a:prstGeom prst="rect">
            <a:avLst/>
          </a:prstGeom>
          <a:noFill/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9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60088-287C-4705-93A4-238149BC0D14}" type="datetimeFigureOut">
              <a:rPr lang="nb-NO"/>
              <a:pPr>
                <a:defRPr/>
              </a:pPr>
              <a:t>03-06-10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B7481-B239-44C0-9F33-6D03A9C3739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  <p:pic>
        <p:nvPicPr>
          <p:cNvPr id="145410" name="Picture 2" descr="MIE2011_logo_06"/>
          <p:cNvPicPr>
            <a:picLocks noChangeAspect="1" noChangeArrowheads="1"/>
          </p:cNvPicPr>
          <p:nvPr userDrawn="1"/>
        </p:nvPicPr>
        <p:blipFill>
          <a:blip r:embed="rId6" cstate="print"/>
          <a:srcRect r="22746" b="36066"/>
          <a:stretch>
            <a:fillRect/>
          </a:stretch>
        </p:blipFill>
        <p:spPr bwMode="auto">
          <a:xfrm>
            <a:off x="0" y="1"/>
            <a:ext cx="530319" cy="71435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CBE5F-6CD5-41C1-ABA8-9AFADFF994AE}" type="datetimeFigureOut">
              <a:rPr lang="nb-NO"/>
              <a:pPr>
                <a:defRPr/>
              </a:pPr>
              <a:t>03-06-10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34887-1D70-414E-9252-BE6DE571C4DA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66D32-D30F-42DE-9E17-EF8F5CFC335E}" type="datetimeFigureOut">
              <a:rPr lang="nb-NO"/>
              <a:pPr>
                <a:defRPr/>
              </a:pPr>
              <a:t>03-06-10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18302-F5DA-475A-A65E-D6331BB74F0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FEB5E-0A27-47E8-9601-E571B828468D}" type="datetimeFigureOut">
              <a:rPr lang="nb-NO"/>
              <a:pPr>
                <a:defRPr/>
              </a:pPr>
              <a:t>03-06-10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87EBA-52AB-464E-A700-0E7709DBD20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4F5C5-E2E0-472B-BE62-E1D9D03AC895}" type="datetimeFigureOut">
              <a:rPr lang="nb-NO"/>
              <a:pPr>
                <a:defRPr/>
              </a:pPr>
              <a:t>03-06-10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DDB75-D350-47E3-93E6-EC1DD9DCF28D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CEA77-97AF-4546-B09A-D923A8031E9A}" type="datetimeFigureOut">
              <a:rPr lang="nb-NO"/>
              <a:pPr>
                <a:defRPr/>
              </a:pPr>
              <a:t>03-06-10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697D2-6898-4005-B743-CC235A7B03BF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6835F-C9B9-4026-AD1A-B8F1C0934E9B}" type="datetimeFigureOut">
              <a:rPr lang="nb-NO"/>
              <a:pPr>
                <a:defRPr/>
              </a:pPr>
              <a:t>03-06-10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30D46-F136-41D1-B2DE-2FB3E22E9BDF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EEE6B-690B-4031-958E-52110A9CBF5A}" type="datetimeFigureOut">
              <a:rPr lang="nb-NO"/>
              <a:pPr>
                <a:defRPr/>
              </a:pPr>
              <a:t>03-06-10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D19ED-4253-4A7F-BBF9-7F5D83C9D680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hyperlink" Target="http://www.fdh.no/" TargetMode="Externa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142875" y="857250"/>
            <a:ext cx="87868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tittelstil</a:t>
            </a:r>
          </a:p>
        </p:txBody>
      </p:sp>
      <p:sp>
        <p:nvSpPr>
          <p:cNvPr id="102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142875" y="2143125"/>
            <a:ext cx="8786813" cy="381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A6A1826-E7B8-4DF4-BD05-71AD0D913965}" type="datetimeFigureOut">
              <a:rPr lang="nb-NO"/>
              <a:pPr>
                <a:defRPr/>
              </a:pPr>
              <a:t>03-06-10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3"/>
          <p:cNvSpPr>
            <a:spLocks noChangeArrowheads="1" noChangeShapeType="1"/>
          </p:cNvSpPr>
          <p:nvPr/>
        </p:nvSpPr>
        <p:spPr bwMode="auto">
          <a:xfrm>
            <a:off x="0" y="0"/>
            <a:ext cx="9144000" cy="723900"/>
          </a:xfrm>
          <a:prstGeom prst="rect">
            <a:avLst/>
          </a:prstGeom>
          <a:solidFill>
            <a:srgbClr val="C2D7D7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b-NO">
              <a:latin typeface="+mn-lt"/>
              <a:cs typeface="+mn-cs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42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algn="ctr">
              <a:lnSpc>
                <a:spcPct val="150000"/>
              </a:lnSpc>
              <a:defRPr/>
            </a:pPr>
            <a:r>
              <a:rPr lang="en-GB" sz="1400" b="1" dirty="0">
                <a:solidFill>
                  <a:srgbClr val="000066"/>
                </a:solidFill>
                <a:latin typeface="Verdana" pitchFamily="34" charset="0"/>
                <a:cs typeface="Arial" pitchFamily="34" charset="0"/>
              </a:rPr>
              <a:t>XXIII   International Conference of the </a:t>
            </a:r>
            <a:br>
              <a:rPr lang="en-GB" sz="1400" b="1" dirty="0">
                <a:solidFill>
                  <a:srgbClr val="000066"/>
                </a:solidFill>
                <a:latin typeface="Verdana" pitchFamily="34" charset="0"/>
                <a:cs typeface="Arial" pitchFamily="34" charset="0"/>
              </a:rPr>
            </a:br>
            <a:r>
              <a:rPr lang="en-GB" sz="1400" b="1" dirty="0">
                <a:solidFill>
                  <a:srgbClr val="000066"/>
                </a:solidFill>
                <a:latin typeface="Verdana" pitchFamily="34" charset="0"/>
                <a:cs typeface="Arial" pitchFamily="34" charset="0"/>
              </a:rPr>
              <a:t>European Federation for Medical Informatics</a:t>
            </a:r>
            <a:r>
              <a:rPr lang="en-GB" sz="1400" dirty="0">
                <a:solidFill>
                  <a:srgbClr val="000066"/>
                </a:solidFill>
                <a:latin typeface="Verdana" pitchFamily="34" charset="0"/>
                <a:cs typeface="Arial" pitchFamily="34" charset="0"/>
              </a:rPr>
              <a:t> </a:t>
            </a:r>
            <a:endParaRPr lang="en-GB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42875" y="0"/>
            <a:ext cx="3929063" cy="714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>
              <a:lnSpc>
                <a:spcPct val="150000"/>
              </a:lnSpc>
              <a:defRPr/>
            </a:pPr>
            <a:r>
              <a:rPr lang="en-GB" sz="2400" b="1" dirty="0">
                <a:solidFill>
                  <a:srgbClr val="000066"/>
                </a:solidFill>
                <a:latin typeface="Verdana" pitchFamily="34" charset="0"/>
                <a:cs typeface="Arial" pitchFamily="34" charset="0"/>
              </a:rPr>
              <a:t>Bid for</a:t>
            </a:r>
            <a:endParaRPr lang="en-GB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4" name="Picture 9" descr="fdh_small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572500" y="142875"/>
            <a:ext cx="468313" cy="422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df"/><Relationship Id="rId3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hyperlink" Target="http://www.visitoslo.com/en/" TargetMode="External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2400" y="914400"/>
            <a:ext cx="8786813" cy="3048000"/>
          </a:xfrm>
        </p:spPr>
        <p:txBody>
          <a:bodyPr/>
          <a:lstStyle/>
          <a:p>
            <a:r>
              <a:rPr lang="en-GB" sz="5000" dirty="0" smtClean="0">
                <a:solidFill>
                  <a:schemeClr val="tx2"/>
                </a:solidFill>
              </a:rPr>
              <a:t>MIE 2011</a:t>
            </a:r>
            <a:r>
              <a:rPr lang="en-GB" dirty="0" smtClean="0">
                <a:solidFill>
                  <a:schemeClr val="tx2"/>
                </a:solidFill>
              </a:rPr>
              <a:t/>
            </a:r>
            <a:br>
              <a:rPr lang="en-GB" dirty="0" smtClean="0">
                <a:solidFill>
                  <a:schemeClr val="tx2"/>
                </a:solidFill>
              </a:rPr>
            </a:br>
            <a:r>
              <a:rPr lang="en-GB" dirty="0" smtClean="0">
                <a:solidFill>
                  <a:schemeClr val="tx2"/>
                </a:solidFill>
              </a:rPr>
              <a:t>Oslo, Norway</a:t>
            </a:r>
            <a:br>
              <a:rPr lang="en-GB" dirty="0" smtClean="0">
                <a:solidFill>
                  <a:schemeClr val="tx2"/>
                </a:solidFill>
              </a:rPr>
            </a:br>
            <a:r>
              <a:rPr lang="en-GB" dirty="0" smtClean="0">
                <a:solidFill>
                  <a:schemeClr val="tx2"/>
                </a:solidFill>
              </a:rPr>
              <a:t>August 28</a:t>
            </a:r>
            <a:r>
              <a:rPr lang="en-GB" baseline="30000" dirty="0" smtClean="0">
                <a:solidFill>
                  <a:schemeClr val="tx2"/>
                </a:solidFill>
              </a:rPr>
              <a:t>th</a:t>
            </a:r>
            <a:r>
              <a:rPr lang="en-GB" dirty="0" smtClean="0">
                <a:solidFill>
                  <a:schemeClr val="tx2"/>
                </a:solidFill>
              </a:rPr>
              <a:t> to 31</a:t>
            </a:r>
            <a:r>
              <a:rPr lang="en-GB" baseline="30000" dirty="0" smtClean="0">
                <a:solidFill>
                  <a:schemeClr val="tx2"/>
                </a:solidFill>
              </a:rPr>
              <a:t>st</a:t>
            </a:r>
            <a:r>
              <a:rPr lang="en-GB" dirty="0" smtClean="0">
                <a:solidFill>
                  <a:schemeClr val="tx2"/>
                </a:solidFill>
              </a:rPr>
              <a:t> 2011</a:t>
            </a:r>
            <a:br>
              <a:rPr lang="en-GB" dirty="0" smtClean="0">
                <a:solidFill>
                  <a:schemeClr val="tx2"/>
                </a:solidFill>
              </a:rPr>
            </a:br>
            <a:r>
              <a:rPr lang="en-GB" dirty="0" smtClean="0">
                <a:solidFill>
                  <a:schemeClr val="tx2"/>
                </a:solidFill>
              </a:rPr>
              <a:t>www.MIE2011.org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3717416"/>
            <a:ext cx="4182409" cy="2911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733800"/>
            <a:ext cx="2895600" cy="2895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1F497D"/>
                </a:solidFill>
              </a:rPr>
              <a:t>Important dates</a:t>
            </a:r>
            <a:endParaRPr lang="en-GB" dirty="0">
              <a:solidFill>
                <a:srgbClr val="1F497D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1F497D"/>
                </a:solidFill>
              </a:rPr>
              <a:t>Pre-registration: 15. June 2010</a:t>
            </a:r>
          </a:p>
          <a:p>
            <a:r>
              <a:rPr lang="en-GB" dirty="0" smtClean="0">
                <a:solidFill>
                  <a:srgbClr val="1F497D"/>
                </a:solidFill>
              </a:rPr>
              <a:t>Submission open: 15. October 2010</a:t>
            </a:r>
          </a:p>
          <a:p>
            <a:r>
              <a:rPr lang="en-GB" dirty="0" smtClean="0">
                <a:solidFill>
                  <a:srgbClr val="1F497D"/>
                </a:solidFill>
              </a:rPr>
              <a:t>Submission deadline: 30. January 2011</a:t>
            </a:r>
          </a:p>
          <a:p>
            <a:r>
              <a:rPr lang="en-GB" dirty="0" smtClean="0">
                <a:solidFill>
                  <a:srgbClr val="1F497D"/>
                </a:solidFill>
              </a:rPr>
              <a:t>Notification: 30. March 2011</a:t>
            </a:r>
          </a:p>
          <a:p>
            <a:r>
              <a:rPr lang="en-GB" dirty="0" smtClean="0">
                <a:solidFill>
                  <a:srgbClr val="1F497D"/>
                </a:solidFill>
              </a:rPr>
              <a:t>Early registration deadline: 15. June 2011</a:t>
            </a:r>
            <a:endParaRPr lang="en-GB" dirty="0">
              <a:solidFill>
                <a:srgbClr val="1F497D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0"/>
            <a:ext cx="4800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7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62475"/>
            <a:ext cx="3529013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8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3988" y="609600"/>
            <a:ext cx="264001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9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62000"/>
            <a:ext cx="2420938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0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10250" y="4667250"/>
            <a:ext cx="333375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55"/>
            <a:ext cx="4191000" cy="236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4645639"/>
            <a:ext cx="3929058" cy="2212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84539" y="685800"/>
            <a:ext cx="4959461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4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928934"/>
            <a:ext cx="3095625" cy="187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800" y="2209800"/>
            <a:ext cx="3714744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00166" y="4357694"/>
            <a:ext cx="4428336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4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7879" y="2571744"/>
            <a:ext cx="380612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43" name="Picture 11"/>
          <p:cNvPicPr>
            <a:picLocks noChangeAspect="1" noChangeArrowheads="1"/>
          </p:cNvPicPr>
          <p:nvPr/>
        </p:nvPicPr>
        <p:blipFill>
          <a:blip r:embed="rId9" cstate="print"/>
          <a:srcRect l="18495" r="28074"/>
          <a:stretch>
            <a:fillRect/>
          </a:stretch>
        </p:blipFill>
        <p:spPr bwMode="auto">
          <a:xfrm>
            <a:off x="-1" y="4724401"/>
            <a:ext cx="202459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 cstate="print"/>
          <a:srcRect l="2344" t="11875" r="65712" b="18024"/>
          <a:stretch>
            <a:fillRect/>
          </a:stretch>
        </p:blipFill>
        <p:spPr bwMode="auto">
          <a:xfrm>
            <a:off x="857224" y="802885"/>
            <a:ext cx="7358114" cy="6055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5"/>
          <p:cNvPicPr>
            <a:picLocks noChangeAspect="1" noChangeArrowheads="1"/>
          </p:cNvPicPr>
          <p:nvPr/>
        </p:nvPicPr>
        <p:blipFill>
          <a:blip r:embed="rId2" cstate="print"/>
          <a:srcRect r="1387"/>
          <a:stretch>
            <a:fillRect/>
          </a:stretch>
        </p:blipFill>
        <p:spPr bwMode="auto">
          <a:xfrm>
            <a:off x="0" y="714375"/>
            <a:ext cx="4572000" cy="617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7"/>
          <p:cNvPicPr>
            <a:picLocks noChangeAspect="1" noChangeArrowheads="1"/>
          </p:cNvPicPr>
          <p:nvPr/>
        </p:nvPicPr>
        <p:blipFill>
          <a:blip r:embed="rId3" cstate="print"/>
          <a:srcRect l="11139" t="4861" r="3487"/>
          <a:stretch>
            <a:fillRect/>
          </a:stretch>
        </p:blipFill>
        <p:spPr bwMode="auto">
          <a:xfrm>
            <a:off x="4572000" y="714375"/>
            <a:ext cx="4572000" cy="621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1863" y="4673600"/>
            <a:ext cx="2911475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928688"/>
            <a:ext cx="3162300" cy="2373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icela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3145" t="10000" r="4063" b="32222"/>
              <a:stretch>
                <a:fillRect/>
              </a:stretch>
            </p:blipFill>
          </mc:Choice>
          <mc:Fallback>
            <p:blipFill>
              <a:blip r:embed="rId3"/>
              <a:srcRect l="3145" t="10000" r="4063" b="32222"/>
              <a:stretch>
                <a:fillRect/>
              </a:stretch>
            </p:blipFill>
          </mc:Fallback>
        </mc:AlternateContent>
        <p:spPr>
          <a:xfrm>
            <a:off x="3339145" y="1219201"/>
            <a:ext cx="5535224" cy="5029200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1295400"/>
            <a:ext cx="3297037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nb-NO" sz="2800" b="1" dirty="0">
                <a:solidFill>
                  <a:srgbClr val="000066"/>
                </a:solidFill>
              </a:rPr>
              <a:t>August 28</a:t>
            </a:r>
            <a:r>
              <a:rPr lang="nb-NO" sz="2800" b="1" baseline="30000" dirty="0">
                <a:solidFill>
                  <a:srgbClr val="000066"/>
                </a:solidFill>
              </a:rPr>
              <a:t>th</a:t>
            </a:r>
            <a:r>
              <a:rPr lang="nb-NO" sz="2800" b="1" dirty="0">
                <a:solidFill>
                  <a:srgbClr val="000066"/>
                </a:solidFill>
              </a:rPr>
              <a:t> to 31</a:t>
            </a:r>
            <a:r>
              <a:rPr lang="nb-NO" sz="2800" b="1" baseline="30000" dirty="0">
                <a:solidFill>
                  <a:srgbClr val="000066"/>
                </a:solidFill>
              </a:rPr>
              <a:t>st</a:t>
            </a:r>
            <a:r>
              <a:rPr lang="nb-NO" sz="2800" b="1" dirty="0">
                <a:solidFill>
                  <a:srgbClr val="000066"/>
                </a:solidFill>
              </a:rPr>
              <a:t> </a:t>
            </a:r>
          </a:p>
          <a:p>
            <a:pPr algn="ctr"/>
            <a:endParaRPr lang="nb-NO" sz="3600" b="1" dirty="0">
              <a:solidFill>
                <a:srgbClr val="000066"/>
              </a:solidFill>
            </a:endParaRPr>
          </a:p>
          <a:p>
            <a:pPr algn="ctr"/>
            <a:r>
              <a:rPr lang="nb-NO" sz="2800" b="1" dirty="0">
                <a:solidFill>
                  <a:srgbClr val="000066"/>
                </a:solidFill>
                <a:latin typeface="Verdana" pitchFamily="34" charset="0"/>
              </a:rPr>
              <a:t>MIE2011</a:t>
            </a:r>
            <a:endParaRPr lang="nb-NO" sz="2400" b="1" dirty="0">
              <a:solidFill>
                <a:srgbClr val="000066"/>
              </a:solidFill>
              <a:latin typeface="Verdana" pitchFamily="34" charset="0"/>
            </a:endParaRPr>
          </a:p>
          <a:p>
            <a:pPr algn="ctr"/>
            <a:endParaRPr lang="nb-NO" sz="3600" b="1" dirty="0">
              <a:solidFill>
                <a:srgbClr val="000066"/>
              </a:solidFill>
            </a:endParaRPr>
          </a:p>
          <a:p>
            <a:pPr algn="ctr"/>
            <a:r>
              <a:rPr lang="nb-NO" sz="2800" b="1" dirty="0">
                <a:solidFill>
                  <a:srgbClr val="000066"/>
                </a:solidFill>
              </a:rPr>
              <a:t>Oslo </a:t>
            </a:r>
            <a:r>
              <a:rPr lang="nb-NO" sz="2000" b="1" dirty="0">
                <a:solidFill>
                  <a:srgbClr val="000066"/>
                </a:solidFill>
              </a:rPr>
              <a:t>and</a:t>
            </a:r>
            <a:r>
              <a:rPr lang="nb-NO" sz="2800" b="1" dirty="0">
                <a:solidFill>
                  <a:srgbClr val="000066"/>
                </a:solidFill>
              </a:rPr>
              <a:t> Akershus</a:t>
            </a:r>
          </a:p>
          <a:p>
            <a:pPr algn="ctr"/>
            <a:endParaRPr lang="nb-NO" sz="3600" b="1" dirty="0">
              <a:solidFill>
                <a:srgbClr val="000066"/>
              </a:solidFill>
            </a:endParaRPr>
          </a:p>
          <a:p>
            <a:pPr algn="ctr"/>
            <a:r>
              <a:rPr lang="nb-NO" sz="2400" b="1" dirty="0" err="1">
                <a:solidFill>
                  <a:srgbClr val="000066"/>
                </a:solidFill>
              </a:rPr>
              <a:t>Norwegian</a:t>
            </a:r>
            <a:r>
              <a:rPr lang="nb-NO" sz="2400" b="1" dirty="0">
                <a:solidFill>
                  <a:srgbClr val="000066"/>
                </a:solidFill>
              </a:rPr>
              <a:t> Society </a:t>
            </a:r>
          </a:p>
          <a:p>
            <a:pPr algn="ctr"/>
            <a:r>
              <a:rPr lang="nb-NO" sz="2400" b="1" dirty="0">
                <a:solidFill>
                  <a:srgbClr val="000066"/>
                </a:solidFill>
              </a:rPr>
              <a:t>for </a:t>
            </a:r>
          </a:p>
          <a:p>
            <a:pPr algn="ctr"/>
            <a:r>
              <a:rPr lang="nb-NO" sz="2400" b="1" dirty="0" err="1">
                <a:solidFill>
                  <a:srgbClr val="000066"/>
                </a:solidFill>
              </a:rPr>
              <a:t>Medical</a:t>
            </a:r>
            <a:r>
              <a:rPr lang="nb-NO" sz="2400" b="1" dirty="0">
                <a:solidFill>
                  <a:srgbClr val="000066"/>
                </a:solidFill>
              </a:rPr>
              <a:t> </a:t>
            </a:r>
            <a:r>
              <a:rPr lang="nb-NO" sz="2400" b="1" dirty="0" err="1" smtClean="0">
                <a:solidFill>
                  <a:srgbClr val="000066"/>
                </a:solidFill>
              </a:rPr>
              <a:t>Informatics</a:t>
            </a:r>
            <a:endParaRPr lang="nb-NO" sz="2400" b="1" dirty="0" smtClean="0">
              <a:solidFill>
                <a:srgbClr val="000066"/>
              </a:solidFill>
            </a:endParaRPr>
          </a:p>
          <a:p>
            <a:pPr algn="ctr"/>
            <a:endParaRPr lang="nb-NO" sz="24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tel 1"/>
          <p:cNvSpPr>
            <a:spLocks noGrp="1"/>
          </p:cNvSpPr>
          <p:nvPr>
            <p:ph type="title"/>
          </p:nvPr>
        </p:nvSpPr>
        <p:spPr>
          <a:xfrm>
            <a:off x="0" y="1143000"/>
            <a:ext cx="9144000" cy="11430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1F497D"/>
                </a:solidFill>
              </a:rPr>
              <a:t>Akershus University Hospital</a:t>
            </a:r>
          </a:p>
        </p:txBody>
      </p:sp>
      <p:pic>
        <p:nvPicPr>
          <p:cNvPr id="6451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2000250"/>
            <a:ext cx="6977062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http://www.regjeringen.no/upload/FAD/Artikkelbilder/IKT-politikk/HGR_Ahus_5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85813"/>
            <a:ext cx="4643438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2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72000" y="3689350"/>
            <a:ext cx="4572000" cy="316865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tel 1"/>
          <p:cNvSpPr>
            <a:spLocks noGrp="1"/>
          </p:cNvSpPr>
          <p:nvPr>
            <p:ph type="title"/>
          </p:nvPr>
        </p:nvSpPr>
        <p:spPr>
          <a:xfrm>
            <a:off x="142844" y="1428736"/>
            <a:ext cx="8786813" cy="1357314"/>
          </a:xfrm>
        </p:spPr>
        <p:txBody>
          <a:bodyPr/>
          <a:lstStyle/>
          <a:p>
            <a:pPr eaLnBrk="1" hangingPunct="1"/>
            <a:r>
              <a:rPr lang="en-GB" dirty="0" smtClean="0"/>
              <a:t>User Centred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3200" dirty="0" smtClean="0">
                <a:solidFill>
                  <a:schemeClr val="tx1"/>
                </a:solidFill>
              </a:rPr>
              <a:t>Networked </a:t>
            </a:r>
            <a:r>
              <a:rPr lang="en-GB" sz="3200" dirty="0" smtClean="0">
                <a:solidFill>
                  <a:schemeClr val="tx1"/>
                </a:solidFill>
              </a:rPr>
              <a:t>Health Care</a:t>
            </a:r>
            <a:r>
              <a:rPr lang="en-GB" dirty="0" smtClean="0">
                <a:solidFill>
                  <a:schemeClr val="tx1"/>
                </a:solidFill>
              </a:rPr>
              <a:t/>
            </a:r>
            <a:br>
              <a:rPr lang="en-GB" dirty="0" smtClean="0">
                <a:solidFill>
                  <a:schemeClr val="tx1"/>
                </a:solidFill>
              </a:rPr>
            </a:br>
            <a:endParaRPr lang="en-GB" dirty="0" smtClean="0"/>
          </a:p>
        </p:txBody>
      </p:sp>
      <p:pic>
        <p:nvPicPr>
          <p:cNvPr id="69635" name="Picture 2" descr="http://www.dagsavisen.no/multimedia/archive/00056/robot_56603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0638" y="2968625"/>
            <a:ext cx="5057775" cy="360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tel 1"/>
          <p:cNvSpPr>
            <a:spLocks noGrp="1"/>
          </p:cNvSpPr>
          <p:nvPr>
            <p:ph type="title"/>
          </p:nvPr>
        </p:nvSpPr>
        <p:spPr>
          <a:xfrm>
            <a:off x="142875" y="857250"/>
            <a:ext cx="8786813" cy="3076575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000066"/>
                </a:solidFill>
              </a:rPr>
              <a:t>28</a:t>
            </a:r>
            <a:r>
              <a:rPr lang="en-GB" baseline="30000" dirty="0" smtClean="0">
                <a:solidFill>
                  <a:srgbClr val="000066"/>
                </a:solidFill>
              </a:rPr>
              <a:t>th</a:t>
            </a:r>
            <a:r>
              <a:rPr lang="en-GB" dirty="0" smtClean="0">
                <a:solidFill>
                  <a:srgbClr val="000066"/>
                </a:solidFill>
              </a:rPr>
              <a:t> to 31</a:t>
            </a:r>
            <a:r>
              <a:rPr lang="en-GB" baseline="30000" dirty="0" smtClean="0">
                <a:solidFill>
                  <a:srgbClr val="000066"/>
                </a:solidFill>
              </a:rPr>
              <a:t>st</a:t>
            </a:r>
            <a:r>
              <a:rPr lang="en-GB" dirty="0" smtClean="0">
                <a:solidFill>
                  <a:srgbClr val="000066"/>
                </a:solidFill>
              </a:rPr>
              <a:t> August 2011</a:t>
            </a:r>
            <a:br>
              <a:rPr lang="en-GB" dirty="0" smtClean="0">
                <a:solidFill>
                  <a:srgbClr val="000066"/>
                </a:solidFill>
              </a:rPr>
            </a:br>
            <a:r>
              <a:rPr lang="en-GB" dirty="0" smtClean="0">
                <a:solidFill>
                  <a:srgbClr val="000066"/>
                </a:solidFill>
              </a:rPr>
              <a:t>Oslo and Akershus</a:t>
            </a:r>
            <a:br>
              <a:rPr lang="en-GB" dirty="0" smtClean="0">
                <a:solidFill>
                  <a:srgbClr val="000066"/>
                </a:solidFill>
              </a:rPr>
            </a:br>
            <a:r>
              <a:rPr lang="en-GB" dirty="0" smtClean="0">
                <a:solidFill>
                  <a:srgbClr val="000066"/>
                </a:solidFill>
              </a:rPr>
              <a:t>www.MIE2011.org</a:t>
            </a:r>
          </a:p>
        </p:txBody>
      </p:sp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3188" y="4254500"/>
            <a:ext cx="3848100" cy="2489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066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4143375"/>
            <a:ext cx="3448050" cy="2587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0663" name="Picture 2" descr="vo-logo[1]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r="52812" b="25128"/>
          <a:stretch>
            <a:fillRect/>
          </a:stretch>
        </p:blipFill>
        <p:spPr bwMode="auto">
          <a:xfrm>
            <a:off x="3995738" y="5830888"/>
            <a:ext cx="719137" cy="695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3892550" y="6491288"/>
            <a:ext cx="889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nb-NO" b="1">
                <a:solidFill>
                  <a:srgbClr val="FF3399"/>
                </a:solidFill>
                <a:latin typeface="Eras Demi ITC" pitchFamily="34" charset="0"/>
              </a:rPr>
              <a:t>OSLO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</TotalTime>
  <Words>93</Words>
  <Application>Microsoft Macintosh PowerPoint</Application>
  <PresentationFormat>Skjermfremvisning (4:3)</PresentationFormat>
  <Paragraphs>21</Paragraphs>
  <Slides>11</Slides>
  <Notes>1</Notes>
  <HiddenSlides>0</HiddenSlides>
  <MMClips>0</MMClips>
  <ScaleCrop>false</ScaleCrop>
  <HeadingPairs>
    <vt:vector size="4" baseType="variant">
      <vt:variant>
        <vt:lpstr>Utformingsmal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2" baseType="lpstr">
      <vt:lpstr>Office-tema</vt:lpstr>
      <vt:lpstr>MIE 2011 Oslo, Norway August 28th to 31st 2011 www.MIE2011.org </vt:lpstr>
      <vt:lpstr>Lysbilde 2</vt:lpstr>
      <vt:lpstr>Lysbilde 3</vt:lpstr>
      <vt:lpstr>Lysbilde 4</vt:lpstr>
      <vt:lpstr>Lysbilde 5</vt:lpstr>
      <vt:lpstr>Akershus University Hospital</vt:lpstr>
      <vt:lpstr>Lysbilde 7</vt:lpstr>
      <vt:lpstr>User Centred Networked Health Care </vt:lpstr>
      <vt:lpstr>28th to 31st August 2011 Oslo and Akershus www.MIE2011.org</vt:lpstr>
      <vt:lpstr>Important dates</vt:lpstr>
      <vt:lpstr>Lysbilde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Lysbilde 1</dc:title>
  <dc:creator>Pap</dc:creator>
  <cp:lastModifiedBy>Petter Hurlen</cp:lastModifiedBy>
  <cp:revision>120</cp:revision>
  <dcterms:created xsi:type="dcterms:W3CDTF">2010-06-03T14:10:25Z</dcterms:created>
  <dcterms:modified xsi:type="dcterms:W3CDTF">2010-06-03T14:39:44Z</dcterms:modified>
</cp:coreProperties>
</file>