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4" r:id="rId3"/>
    <p:sldId id="265" r:id="rId4"/>
    <p:sldId id="259" r:id="rId5"/>
    <p:sldId id="267" r:id="rId6"/>
    <p:sldId id="314" r:id="rId7"/>
    <p:sldId id="309" r:id="rId8"/>
    <p:sldId id="310" r:id="rId9"/>
    <p:sldId id="311" r:id="rId10"/>
    <p:sldId id="263" r:id="rId11"/>
    <p:sldId id="275" r:id="rId12"/>
    <p:sldId id="279" r:id="rId13"/>
    <p:sldId id="282" r:id="rId14"/>
    <p:sldId id="283" r:id="rId15"/>
    <p:sldId id="285" r:id="rId16"/>
    <p:sldId id="286" r:id="rId17"/>
    <p:sldId id="313" r:id="rId18"/>
    <p:sldId id="284" r:id="rId19"/>
    <p:sldId id="288" r:id="rId20"/>
    <p:sldId id="312" r:id="rId21"/>
    <p:sldId id="300" r:id="rId22"/>
    <p:sldId id="301" r:id="rId23"/>
    <p:sldId id="302" r:id="rId24"/>
    <p:sldId id="303" r:id="rId25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75" autoAdjust="0"/>
  </p:normalViewPr>
  <p:slideViewPr>
    <p:cSldViewPr>
      <p:cViewPr varScale="1">
        <p:scale>
          <a:sx n="122" d="100"/>
          <a:sy n="12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69DED55-5674-4B89-8725-6052395B8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D34F3B-A91A-4698-A08D-5831C75E7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205E3-FAD2-41C2-81B8-A551D38BC1F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4FFF-37EF-40C7-9C29-633552B227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4FFF-37EF-40C7-9C29-633552B227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A5461-E1FE-4F4C-8EF9-6B29FFC39796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34F3B-A91A-4698-A08D-5831C75E77E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 georges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58775" y="431800"/>
            <a:ext cx="24114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529513" cy="175260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084763"/>
            <a:ext cx="4598988" cy="1039812"/>
          </a:xfrm>
        </p:spPr>
        <p:txBody>
          <a:bodyPr/>
          <a:lstStyle>
            <a:lvl1pPr marL="0" indent="0">
              <a:spcBef>
                <a:spcPct val="0"/>
              </a:spcBef>
              <a:buFont typeface="Webdings" pitchFamily="18" charset="2"/>
              <a:buNone/>
              <a:defRPr sz="1500">
                <a:solidFill>
                  <a:schemeClr val="hlink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gray">
          <a:xfrm>
            <a:off x="6084888" y="5661025"/>
            <a:ext cx="2728912" cy="3540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800" dirty="0" smtClean="0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 </a:t>
            </a:r>
            <a:r>
              <a:rPr lang="en-US"/>
              <a:t>February 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404813"/>
            <a:ext cx="2105025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404813"/>
            <a:ext cx="6167438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268413"/>
            <a:ext cx="4021137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268413"/>
            <a:ext cx="4021138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69050"/>
            <a:ext cx="1968500" cy="374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150" y="6362700"/>
            <a:ext cx="4641850" cy="49530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www.pcel.info/ckd/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260350"/>
            <a:ext cx="82804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4208462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0250" y="1341438"/>
            <a:ext cx="4208463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9388" y="3721100"/>
            <a:ext cx="4208462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0250" y="3721100"/>
            <a:ext cx="4208463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69050"/>
            <a:ext cx="1968500" cy="374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June 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1188" y="6362700"/>
            <a:ext cx="4641850" cy="4953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AMIA Secondary Use of Health Data Conference   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804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208462" cy="460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0250" y="1341438"/>
            <a:ext cx="4208463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0250" y="3721100"/>
            <a:ext cx="4208463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6369050"/>
            <a:ext cx="1968500" cy="374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June 2007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188" y="6362700"/>
            <a:ext cx="4641850" cy="4953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AMIA Secondary Use of Health Data Conference   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804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208462" cy="460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0250" y="1341438"/>
            <a:ext cx="4208463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0250" y="3721100"/>
            <a:ext cx="4208463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369050"/>
            <a:ext cx="1968500" cy="374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June 2007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188" y="6362700"/>
            <a:ext cx="4641850" cy="4953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AMIA Secondary Use of Health Data Conference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41005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00513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t georges TES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7019925" y="188913"/>
            <a:ext cx="19796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404813"/>
            <a:ext cx="68373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700213"/>
            <a:ext cx="8353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levela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65000"/>
        <a:buFont typeface="Webdings" pitchFamily="18" charset="2"/>
        <a:buChar char="g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419100" indent="-227013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1700" b="1">
          <a:solidFill>
            <a:schemeClr val="tx2"/>
          </a:solidFill>
          <a:latin typeface="+mn-lt"/>
        </a:defRPr>
      </a:lvl2pPr>
      <a:lvl3pPr marL="625475" indent="-204788" algn="l" rtl="0" eaLnBrk="0" fontAlgn="base" hangingPunct="0">
        <a:spcBef>
          <a:spcPct val="20000"/>
        </a:spcBef>
        <a:spcAft>
          <a:spcPct val="0"/>
        </a:spcAft>
        <a:buChar char="–"/>
        <a:defRPr sz="1700" b="1">
          <a:solidFill>
            <a:schemeClr val="bg2"/>
          </a:solidFill>
          <a:latin typeface="+mn-lt"/>
        </a:defRPr>
      </a:lvl3pPr>
      <a:lvl4pPr marL="874713" indent="-2476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+mn-lt"/>
        </a:defRPr>
      </a:lvl4pPr>
      <a:lvl5pPr marL="1136650" indent="-2603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5pPr>
      <a:lvl6pPr marL="1593850" indent="-2603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6pPr>
      <a:lvl7pPr marL="2051050" indent="-2603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7pPr>
      <a:lvl8pPr marL="2508250" indent="-2603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8pPr>
      <a:lvl9pPr marL="2965450" indent="-2603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ap.edu/catalog/972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084888" y="6361113"/>
            <a:ext cx="2728912" cy="354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June 2010</a:t>
            </a:r>
            <a:endParaRPr lang="en-US" dirty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4282" y="1857364"/>
            <a:ext cx="8643937" cy="1752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GB" sz="3600" dirty="0" smtClean="0"/>
              <a:t>Procuring interoperability at the expense of usability: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>A case study of England’s National Programme for IT Assurance Process</a:t>
            </a:r>
            <a:endParaRPr lang="en-US" sz="2800" dirty="0" smtClean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8764" y="4857760"/>
            <a:ext cx="6242062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Presented to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0" dirty="0" smtClean="0"/>
              <a:t>EFMI STC Iceland</a:t>
            </a:r>
          </a:p>
          <a:p>
            <a:pPr eaLnBrk="1" hangingPunct="1">
              <a:lnSpc>
                <a:spcPct val="240000"/>
              </a:lnSpc>
              <a:spcBef>
                <a:spcPct val="10000"/>
              </a:spcBef>
            </a:pPr>
            <a:r>
              <a:rPr lang="en-US" dirty="0" smtClean="0"/>
              <a:t>Presented by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b="0" dirty="0" smtClean="0"/>
              <a:t>Paul Krause </a:t>
            </a:r>
            <a:r>
              <a:rPr lang="en-US" sz="2300" b="0" dirty="0" smtClean="0"/>
              <a:t>&amp;  Simon </a:t>
            </a:r>
            <a:r>
              <a:rPr lang="en-US" sz="2300" b="0" dirty="0" smtClean="0"/>
              <a:t>de </a:t>
            </a:r>
            <a:r>
              <a:rPr lang="en-US" sz="2300" b="0" dirty="0" smtClean="0"/>
              <a:t>Lusignan</a:t>
            </a:r>
            <a:endParaRPr lang="en-US" sz="2300" b="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512" y="214290"/>
            <a:ext cx="207689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6837362" cy="709613"/>
          </a:xfrm>
        </p:spPr>
        <p:txBody>
          <a:bodyPr/>
          <a:lstStyle/>
          <a:p>
            <a:r>
              <a:rPr lang="en-GB" i="1" dirty="0" smtClean="0"/>
              <a:t>EMR </a:t>
            </a:r>
            <a:r>
              <a:rPr lang="en-GB" i="1" dirty="0" smtClean="0"/>
              <a:t>systems should reduce medical errors</a:t>
            </a:r>
            <a:endParaRPr lang="en-GB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6626225" cy="43211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1800" dirty="0"/>
              <a:t> </a:t>
            </a:r>
            <a:r>
              <a:rPr lang="en-GB" sz="2000" dirty="0"/>
              <a:t>Two key publications highlighted problems with patients safety </a:t>
            </a:r>
          </a:p>
          <a:p>
            <a:pPr lvl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GB" sz="2400" dirty="0" smtClean="0"/>
              <a:t>- </a:t>
            </a:r>
            <a:r>
              <a:rPr lang="en-GB" sz="1800" dirty="0" smtClean="0"/>
              <a:t>44 </a:t>
            </a:r>
            <a:r>
              <a:rPr lang="en-GB" sz="1800" dirty="0"/>
              <a:t>– 98,000 preventable medical deaths (USA) </a:t>
            </a:r>
          </a:p>
          <a:p>
            <a:pPr lvl="2">
              <a:lnSpc>
                <a:spcPct val="80000"/>
              </a:lnSpc>
              <a:defRPr/>
            </a:pPr>
            <a:r>
              <a:rPr lang="en-GB" sz="1600" i="1" dirty="0"/>
              <a:t>To Err  is Human (IOM 1999)</a:t>
            </a:r>
            <a:endParaRPr lang="en-GB" sz="1600" dirty="0"/>
          </a:p>
          <a:p>
            <a:pPr>
              <a:lnSpc>
                <a:spcPct val="80000"/>
              </a:lnSpc>
              <a:defRPr/>
            </a:pPr>
            <a:endParaRPr lang="en-GB" sz="2000" dirty="0"/>
          </a:p>
          <a:p>
            <a:pPr>
              <a:lnSpc>
                <a:spcPct val="80000"/>
              </a:lnSpc>
              <a:defRPr/>
            </a:pPr>
            <a:r>
              <a:rPr lang="en-GB" sz="2000" dirty="0"/>
              <a:t> </a:t>
            </a:r>
            <a:r>
              <a:rPr lang="en-GB" sz="1800" dirty="0"/>
              <a:t>The potential role of informatics – To provide a shared </a:t>
            </a:r>
            <a:r>
              <a:rPr lang="en-GB" sz="1800" dirty="0" smtClean="0"/>
              <a:t>EPR…</a:t>
            </a:r>
            <a:endParaRPr lang="en-GB" sz="2000" dirty="0" smtClean="0"/>
          </a:p>
          <a:p>
            <a:pPr lvl="1" indent="-190500">
              <a:lnSpc>
                <a:spcPct val="80000"/>
              </a:lnSpc>
              <a:defRPr/>
            </a:pPr>
            <a:r>
              <a:rPr lang="en-GB" sz="1600" dirty="0" smtClean="0"/>
              <a:t>Need </a:t>
            </a:r>
            <a:r>
              <a:rPr lang="en-GB" sz="1600" dirty="0"/>
              <a:t>a National Health Information infrastructure</a:t>
            </a:r>
          </a:p>
          <a:p>
            <a:pPr lvl="2">
              <a:lnSpc>
                <a:spcPct val="80000"/>
              </a:lnSpc>
              <a:defRPr/>
            </a:pPr>
            <a:r>
              <a:rPr lang="en-GB" sz="1600" i="1" dirty="0"/>
              <a:t>Crossing the quality chasm (IOM 2001</a:t>
            </a:r>
            <a:r>
              <a:rPr lang="en-GB" sz="1600" i="1" dirty="0" smtClean="0"/>
              <a:t>)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endParaRPr lang="en-GB" sz="1600" i="1" dirty="0" smtClean="0"/>
          </a:p>
          <a:p>
            <a:pPr indent="-204788">
              <a:lnSpc>
                <a:spcPct val="80000"/>
              </a:lnSpc>
              <a:defRPr/>
            </a:pPr>
            <a:r>
              <a:rPr lang="en-GB" sz="1800" i="1" dirty="0" smtClean="0"/>
              <a:t> </a:t>
            </a:r>
            <a:r>
              <a:rPr lang="en-GB" sz="1800" dirty="0" smtClean="0"/>
              <a:t>Following these reports many countries have invested in health IT infrastructure hoping to improve patient safety + improve the efficiency of their healthcare systems</a:t>
            </a:r>
            <a:endParaRPr lang="en-GB" sz="1800" i="1" dirty="0"/>
          </a:p>
          <a:p>
            <a:pPr lvl="2">
              <a:lnSpc>
                <a:spcPct val="80000"/>
              </a:lnSpc>
              <a:defRPr/>
            </a:pPr>
            <a:endParaRPr lang="en-GB" sz="1800" i="1" dirty="0"/>
          </a:p>
          <a:p>
            <a:pPr lvl="3">
              <a:lnSpc>
                <a:spcPct val="80000"/>
              </a:lnSpc>
              <a:defRPr/>
            </a:pPr>
            <a:endParaRPr lang="en-GB" i="1" dirty="0"/>
          </a:p>
        </p:txBody>
      </p:sp>
      <p:pic>
        <p:nvPicPr>
          <p:cNvPr id="15364" name="Picture 4" descr="Cov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412875"/>
            <a:ext cx="1296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500438"/>
            <a:ext cx="13065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539750" y="6021388"/>
            <a:ext cx="77041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GB" sz="1200">
                <a:solidFill>
                  <a:srgbClr val="002060"/>
                </a:solidFill>
              </a:rPr>
              <a:t>de Lusignan S, Teasdale S. Achieving benefit for patients in primary care informatics: the report of a international consensus workshop at Medinfo 2007. Inform Prim Care. 2007;15(4):255-61.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 smtClean="0"/>
              <a:t>Summary</a:t>
            </a:r>
            <a:endParaRPr lang="en-GB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UK general practice has been computerised since the 1990s + now it is given further impetus by:</a:t>
            </a:r>
          </a:p>
          <a:p>
            <a:pPr>
              <a:buFont typeface="Webdings" pitchFamily="18" charset="2"/>
              <a:buNone/>
            </a:pPr>
            <a:endParaRPr lang="en-GB" dirty="0" smtClean="0"/>
          </a:p>
          <a:p>
            <a:pPr marL="533400" lvl="1" indent="-342900">
              <a:buFont typeface="Arial" charset="0"/>
              <a:buAutoNum type="arabicPeriod"/>
            </a:pPr>
            <a:r>
              <a:rPr lang="en-GB" dirty="0" smtClean="0"/>
              <a:t>Linkage </a:t>
            </a:r>
            <a:r>
              <a:rPr lang="en-GB" dirty="0" smtClean="0"/>
              <a:t>of GP computer systems to other parts of the </a:t>
            </a:r>
            <a:r>
              <a:rPr lang="en-GB" dirty="0" smtClean="0"/>
              <a:t>NHS</a:t>
            </a:r>
            <a:endParaRPr lang="en-GB" dirty="0" smtClean="0"/>
          </a:p>
          <a:p>
            <a:pPr marL="533400" lvl="1" indent="-342900">
              <a:buFont typeface="Arial" charset="0"/>
              <a:buAutoNum type="arabicPeriod"/>
            </a:pPr>
            <a:r>
              <a:rPr lang="en-GB" dirty="0" smtClean="0"/>
              <a:t>Financial subsidies for initial purchase – now computers are NHS </a:t>
            </a:r>
            <a:r>
              <a:rPr lang="en-GB" dirty="0" smtClean="0"/>
              <a:t>funded</a:t>
            </a:r>
          </a:p>
          <a:p>
            <a:pPr marL="533400" lvl="1" indent="-342900">
              <a:buFont typeface="Arial" charset="0"/>
              <a:buAutoNum type="arabicPeriod"/>
            </a:pPr>
            <a:r>
              <a:rPr lang="en-GB" dirty="0" smtClean="0"/>
              <a:t>“The </a:t>
            </a:r>
            <a:r>
              <a:rPr lang="en-GB" dirty="0" smtClean="0"/>
              <a:t>worlds largest IT project” – the National Programme for IT (</a:t>
            </a:r>
            <a:r>
              <a:rPr lang="en-GB" dirty="0" err="1" smtClean="0"/>
              <a:t>NPfIT</a:t>
            </a:r>
            <a:r>
              <a:rPr lang="en-GB" dirty="0" smtClean="0"/>
              <a:t>)</a:t>
            </a:r>
          </a:p>
          <a:p>
            <a:pPr marL="533400" lvl="1" indent="-342900">
              <a:buFont typeface="Arial" charset="0"/>
              <a:buAutoNum type="arabicPeriod"/>
            </a:pPr>
            <a:r>
              <a:rPr lang="en-GB" dirty="0" smtClean="0"/>
              <a:t>Financially incentivised quality targets – based only on computer records</a:t>
            </a:r>
          </a:p>
          <a:p>
            <a:pPr>
              <a:buFont typeface="Webdings" pitchFamily="18" charset="2"/>
              <a:buNone/>
            </a:pPr>
            <a:endParaRPr lang="en-GB" dirty="0" smtClean="0"/>
          </a:p>
          <a:p>
            <a:r>
              <a:rPr lang="en-GB" dirty="0" smtClean="0"/>
              <a:t>This presentation </a:t>
            </a:r>
            <a:r>
              <a:rPr lang="en-GB" dirty="0" smtClean="0"/>
              <a:t>explores the procurement process &amp; its impact</a:t>
            </a:r>
            <a:endParaRPr lang="en-GB" dirty="0" smtClean="0"/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0" y="6437313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1100">
                <a:solidFill>
                  <a:srgbClr val="002060"/>
                </a:solidFill>
              </a:rPr>
              <a:t>de Lusignan S, Teasdale S, Little D, Zapp J, Zuckerman A, Bates DW, Steele A. Comprehensive computerised primary care records are an essential component of any national health information strategy: report from an international consensus conference. Inform Prim Care. 2004;12(4):255-64.</a:t>
            </a:r>
            <a:r>
              <a:rPr lang="en-GB" sz="1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2355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837363" cy="709612"/>
          </a:xfrm>
        </p:spPr>
        <p:txBody>
          <a:bodyPr/>
          <a:lstStyle/>
          <a:p>
            <a:r>
              <a:rPr lang="en-GB" sz="2400" dirty="0" smtClean="0"/>
              <a:t>Method:</a:t>
            </a:r>
            <a:endParaRPr lang="en-GB" sz="24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1300162"/>
          </a:xfrm>
        </p:spPr>
        <p:txBody>
          <a:bodyPr/>
          <a:lstStyle/>
          <a:p>
            <a:r>
              <a:rPr lang="en-GB" dirty="0" smtClean="0"/>
              <a:t>  </a:t>
            </a:r>
            <a:r>
              <a:rPr lang="en-GB" sz="2400" dirty="0" smtClean="0"/>
              <a:t>Document review</a:t>
            </a:r>
          </a:p>
          <a:p>
            <a:r>
              <a:rPr lang="en-GB" sz="2400" dirty="0" smtClean="0"/>
              <a:t> </a:t>
            </a:r>
            <a:r>
              <a:rPr lang="en-GB" sz="2400" dirty="0" smtClean="0"/>
              <a:t>Common Assurance </a:t>
            </a:r>
          </a:p>
          <a:p>
            <a:pPr>
              <a:buNone/>
            </a:pPr>
            <a:r>
              <a:rPr lang="en-GB" sz="2400" dirty="0" smtClean="0"/>
              <a:t>Process - CAP</a:t>
            </a:r>
            <a:endParaRPr lang="en-GB" sz="24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30078" t="18750" r="24921" b="12500"/>
          <a:stretch>
            <a:fillRect/>
          </a:stretch>
        </p:blipFill>
        <p:spPr bwMode="auto">
          <a:xfrm>
            <a:off x="3786182" y="1714488"/>
            <a:ext cx="5214974" cy="49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44370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2" name="Rectangle 20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605838" cy="709613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+mn-lt"/>
              </a:rPr>
              <a:t>Examples of national programmes linking to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desktop EPR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systems</a:t>
            </a:r>
            <a:endParaRPr lang="en-GB" sz="2800" dirty="0">
              <a:latin typeface="+mn-lt"/>
            </a:endParaRPr>
          </a:p>
        </p:txBody>
      </p:sp>
      <p:grpSp>
        <p:nvGrpSpPr>
          <p:cNvPr id="30723" name="Group 22"/>
          <p:cNvGrpSpPr>
            <a:grpSpLocks/>
          </p:cNvGrpSpPr>
          <p:nvPr/>
        </p:nvGrpSpPr>
        <p:grpSpPr bwMode="auto">
          <a:xfrm>
            <a:off x="0" y="836613"/>
            <a:ext cx="4140200" cy="3178175"/>
            <a:chOff x="0" y="527"/>
            <a:chExt cx="2608" cy="2002"/>
          </a:xfrm>
        </p:grpSpPr>
        <p:pic>
          <p:nvPicPr>
            <p:cNvPr id="307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14" t="3320" r="9196" b="10439"/>
            <a:stretch>
              <a:fillRect/>
            </a:stretch>
          </p:blipFill>
          <p:spPr bwMode="auto">
            <a:xfrm>
              <a:off x="158" y="527"/>
              <a:ext cx="2450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33" name="Text Box 21"/>
            <p:cNvSpPr txBox="1">
              <a:spLocks noChangeArrowheads="1"/>
            </p:cNvSpPr>
            <p:nvPr/>
          </p:nvSpPr>
          <p:spPr bwMode="auto">
            <a:xfrm>
              <a:off x="0" y="2296"/>
              <a:ext cx="249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>
                  <a:latin typeface="+mn-lt"/>
                  <a:cs typeface="+mn-cs"/>
                </a:rPr>
                <a:t>Logon + authenticate + smart card</a:t>
              </a:r>
            </a:p>
          </p:txBody>
        </p:sp>
      </p:grpSp>
      <p:grpSp>
        <p:nvGrpSpPr>
          <p:cNvPr id="30724" name="Group 24"/>
          <p:cNvGrpSpPr>
            <a:grpSpLocks/>
          </p:cNvGrpSpPr>
          <p:nvPr/>
        </p:nvGrpSpPr>
        <p:grpSpPr bwMode="auto">
          <a:xfrm>
            <a:off x="4356100" y="836613"/>
            <a:ext cx="4930775" cy="3175000"/>
            <a:chOff x="2744" y="527"/>
            <a:chExt cx="3106" cy="2000"/>
          </a:xfrm>
        </p:grpSpPr>
        <p:grpSp>
          <p:nvGrpSpPr>
            <p:cNvPr id="30734" name="Group 3"/>
            <p:cNvGrpSpPr>
              <a:grpSpLocks/>
            </p:cNvGrpSpPr>
            <p:nvPr/>
          </p:nvGrpSpPr>
          <p:grpSpPr bwMode="auto">
            <a:xfrm>
              <a:off x="2744" y="527"/>
              <a:ext cx="3016" cy="1724"/>
              <a:chOff x="430" y="1026"/>
              <a:chExt cx="4604" cy="3266"/>
            </a:xfrm>
          </p:grpSpPr>
          <p:grpSp>
            <p:nvGrpSpPr>
              <p:cNvPr id="30736" name="Group 4"/>
              <p:cNvGrpSpPr>
                <a:grpSpLocks/>
              </p:cNvGrpSpPr>
              <p:nvPr/>
            </p:nvGrpSpPr>
            <p:grpSpPr bwMode="auto">
              <a:xfrm>
                <a:off x="748" y="1026"/>
                <a:ext cx="4286" cy="3249"/>
                <a:chOff x="297" y="0"/>
                <a:chExt cx="5463" cy="4097"/>
              </a:xfrm>
            </p:grpSpPr>
            <p:pic>
              <p:nvPicPr>
                <p:cNvPr id="30740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7" y="0"/>
                  <a:ext cx="5463" cy="4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718" name="Rectangle 6"/>
                <p:cNvSpPr>
                  <a:spLocks noChangeArrowheads="1"/>
                </p:cNvSpPr>
                <p:nvPr/>
              </p:nvSpPr>
              <p:spPr bwMode="auto">
                <a:xfrm>
                  <a:off x="1156" y="571"/>
                  <a:ext cx="2586" cy="139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15719" name="Freeform 7"/>
              <p:cNvSpPr>
                <a:spLocks/>
              </p:cNvSpPr>
              <p:nvPr/>
            </p:nvSpPr>
            <p:spPr bwMode="auto">
              <a:xfrm>
                <a:off x="2880" y="1117"/>
                <a:ext cx="508" cy="458"/>
              </a:xfrm>
              <a:custGeom>
                <a:avLst/>
                <a:gdLst/>
                <a:ahLst/>
                <a:cxnLst>
                  <a:cxn ang="0">
                    <a:pos x="325" y="458"/>
                  </a:cxn>
                  <a:cxn ang="0">
                    <a:pos x="273" y="441"/>
                  </a:cxn>
                  <a:cxn ang="0">
                    <a:pos x="238" y="397"/>
                  </a:cxn>
                  <a:cxn ang="0">
                    <a:pos x="185" y="362"/>
                  </a:cxn>
                  <a:cxn ang="0">
                    <a:pos x="142" y="327"/>
                  </a:cxn>
                  <a:cxn ang="0">
                    <a:pos x="89" y="275"/>
                  </a:cxn>
                  <a:cxn ang="0">
                    <a:pos x="72" y="249"/>
                  </a:cxn>
                  <a:cxn ang="0">
                    <a:pos x="54" y="196"/>
                  </a:cxn>
                  <a:cxn ang="0">
                    <a:pos x="63" y="83"/>
                  </a:cxn>
                  <a:cxn ang="0">
                    <a:pos x="203" y="4"/>
                  </a:cxn>
                  <a:cxn ang="0">
                    <a:pos x="456" y="30"/>
                  </a:cxn>
                  <a:cxn ang="0">
                    <a:pos x="465" y="222"/>
                  </a:cxn>
                  <a:cxn ang="0">
                    <a:pos x="412" y="257"/>
                  </a:cxn>
                  <a:cxn ang="0">
                    <a:pos x="395" y="275"/>
                  </a:cxn>
                  <a:cxn ang="0">
                    <a:pos x="342" y="283"/>
                  </a:cxn>
                  <a:cxn ang="0">
                    <a:pos x="203" y="310"/>
                  </a:cxn>
                  <a:cxn ang="0">
                    <a:pos x="150" y="327"/>
                  </a:cxn>
                  <a:cxn ang="0">
                    <a:pos x="107" y="353"/>
                  </a:cxn>
                  <a:cxn ang="0">
                    <a:pos x="20" y="414"/>
                  </a:cxn>
                  <a:cxn ang="0">
                    <a:pos x="2" y="441"/>
                  </a:cxn>
                </a:cxnLst>
                <a:rect l="0" t="0" r="r" b="b"/>
                <a:pathLst>
                  <a:path w="508" h="458">
                    <a:moveTo>
                      <a:pt x="325" y="458"/>
                    </a:moveTo>
                    <a:cubicBezTo>
                      <a:pt x="308" y="452"/>
                      <a:pt x="289" y="450"/>
                      <a:pt x="273" y="441"/>
                    </a:cubicBezTo>
                    <a:cubicBezTo>
                      <a:pt x="243" y="423"/>
                      <a:pt x="265" y="421"/>
                      <a:pt x="238" y="397"/>
                    </a:cubicBezTo>
                    <a:cubicBezTo>
                      <a:pt x="222" y="383"/>
                      <a:pt x="185" y="362"/>
                      <a:pt x="185" y="362"/>
                    </a:cubicBezTo>
                    <a:cubicBezTo>
                      <a:pt x="152" y="312"/>
                      <a:pt x="187" y="354"/>
                      <a:pt x="142" y="327"/>
                    </a:cubicBezTo>
                    <a:cubicBezTo>
                      <a:pt x="125" y="317"/>
                      <a:pt x="101" y="290"/>
                      <a:pt x="89" y="275"/>
                    </a:cubicBezTo>
                    <a:cubicBezTo>
                      <a:pt x="82" y="267"/>
                      <a:pt x="76" y="258"/>
                      <a:pt x="72" y="249"/>
                    </a:cubicBezTo>
                    <a:cubicBezTo>
                      <a:pt x="64" y="232"/>
                      <a:pt x="54" y="196"/>
                      <a:pt x="54" y="196"/>
                    </a:cubicBezTo>
                    <a:cubicBezTo>
                      <a:pt x="57" y="158"/>
                      <a:pt x="57" y="120"/>
                      <a:pt x="63" y="83"/>
                    </a:cubicBezTo>
                    <a:cubicBezTo>
                      <a:pt x="76" y="4"/>
                      <a:pt x="134" y="14"/>
                      <a:pt x="203" y="4"/>
                    </a:cubicBezTo>
                    <a:cubicBezTo>
                      <a:pt x="357" y="11"/>
                      <a:pt x="359" y="0"/>
                      <a:pt x="456" y="30"/>
                    </a:cubicBezTo>
                    <a:cubicBezTo>
                      <a:pt x="508" y="85"/>
                      <a:pt x="508" y="76"/>
                      <a:pt x="465" y="222"/>
                    </a:cubicBezTo>
                    <a:cubicBezTo>
                      <a:pt x="459" y="242"/>
                      <a:pt x="427" y="242"/>
                      <a:pt x="412" y="257"/>
                    </a:cubicBezTo>
                    <a:cubicBezTo>
                      <a:pt x="406" y="263"/>
                      <a:pt x="403" y="272"/>
                      <a:pt x="395" y="275"/>
                    </a:cubicBezTo>
                    <a:cubicBezTo>
                      <a:pt x="378" y="281"/>
                      <a:pt x="360" y="280"/>
                      <a:pt x="342" y="283"/>
                    </a:cubicBezTo>
                    <a:cubicBezTo>
                      <a:pt x="297" y="299"/>
                      <a:pt x="250" y="303"/>
                      <a:pt x="203" y="310"/>
                    </a:cubicBezTo>
                    <a:cubicBezTo>
                      <a:pt x="185" y="316"/>
                      <a:pt x="163" y="314"/>
                      <a:pt x="150" y="327"/>
                    </a:cubicBezTo>
                    <a:cubicBezTo>
                      <a:pt x="127" y="352"/>
                      <a:pt x="141" y="343"/>
                      <a:pt x="107" y="353"/>
                    </a:cubicBezTo>
                    <a:cubicBezTo>
                      <a:pt x="82" y="378"/>
                      <a:pt x="53" y="404"/>
                      <a:pt x="20" y="414"/>
                    </a:cubicBezTo>
                    <a:cubicBezTo>
                      <a:pt x="0" y="434"/>
                      <a:pt x="2" y="424"/>
                      <a:pt x="2" y="441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/>
            </p:nvSpPr>
            <p:spPr bwMode="auto">
              <a:xfrm>
                <a:off x="430" y="3834"/>
                <a:ext cx="1498" cy="458"/>
              </a:xfrm>
              <a:custGeom>
                <a:avLst/>
                <a:gdLst/>
                <a:ahLst/>
                <a:cxnLst>
                  <a:cxn ang="0">
                    <a:pos x="325" y="458"/>
                  </a:cxn>
                  <a:cxn ang="0">
                    <a:pos x="273" y="441"/>
                  </a:cxn>
                  <a:cxn ang="0">
                    <a:pos x="238" y="397"/>
                  </a:cxn>
                  <a:cxn ang="0">
                    <a:pos x="185" y="362"/>
                  </a:cxn>
                  <a:cxn ang="0">
                    <a:pos x="142" y="327"/>
                  </a:cxn>
                  <a:cxn ang="0">
                    <a:pos x="89" y="275"/>
                  </a:cxn>
                  <a:cxn ang="0">
                    <a:pos x="72" y="249"/>
                  </a:cxn>
                  <a:cxn ang="0">
                    <a:pos x="54" y="196"/>
                  </a:cxn>
                  <a:cxn ang="0">
                    <a:pos x="63" y="83"/>
                  </a:cxn>
                  <a:cxn ang="0">
                    <a:pos x="203" y="4"/>
                  </a:cxn>
                  <a:cxn ang="0">
                    <a:pos x="456" y="30"/>
                  </a:cxn>
                  <a:cxn ang="0">
                    <a:pos x="465" y="222"/>
                  </a:cxn>
                  <a:cxn ang="0">
                    <a:pos x="412" y="257"/>
                  </a:cxn>
                  <a:cxn ang="0">
                    <a:pos x="395" y="275"/>
                  </a:cxn>
                  <a:cxn ang="0">
                    <a:pos x="342" y="283"/>
                  </a:cxn>
                  <a:cxn ang="0">
                    <a:pos x="203" y="310"/>
                  </a:cxn>
                  <a:cxn ang="0">
                    <a:pos x="150" y="327"/>
                  </a:cxn>
                  <a:cxn ang="0">
                    <a:pos x="107" y="353"/>
                  </a:cxn>
                  <a:cxn ang="0">
                    <a:pos x="20" y="414"/>
                  </a:cxn>
                  <a:cxn ang="0">
                    <a:pos x="2" y="441"/>
                  </a:cxn>
                </a:cxnLst>
                <a:rect l="0" t="0" r="r" b="b"/>
                <a:pathLst>
                  <a:path w="508" h="458">
                    <a:moveTo>
                      <a:pt x="325" y="458"/>
                    </a:moveTo>
                    <a:cubicBezTo>
                      <a:pt x="308" y="452"/>
                      <a:pt x="289" y="450"/>
                      <a:pt x="273" y="441"/>
                    </a:cubicBezTo>
                    <a:cubicBezTo>
                      <a:pt x="243" y="423"/>
                      <a:pt x="265" y="421"/>
                      <a:pt x="238" y="397"/>
                    </a:cubicBezTo>
                    <a:cubicBezTo>
                      <a:pt x="222" y="383"/>
                      <a:pt x="185" y="362"/>
                      <a:pt x="185" y="362"/>
                    </a:cubicBezTo>
                    <a:cubicBezTo>
                      <a:pt x="152" y="312"/>
                      <a:pt x="187" y="354"/>
                      <a:pt x="142" y="327"/>
                    </a:cubicBezTo>
                    <a:cubicBezTo>
                      <a:pt x="125" y="317"/>
                      <a:pt x="101" y="290"/>
                      <a:pt x="89" y="275"/>
                    </a:cubicBezTo>
                    <a:cubicBezTo>
                      <a:pt x="82" y="267"/>
                      <a:pt x="76" y="258"/>
                      <a:pt x="72" y="249"/>
                    </a:cubicBezTo>
                    <a:cubicBezTo>
                      <a:pt x="64" y="232"/>
                      <a:pt x="54" y="196"/>
                      <a:pt x="54" y="196"/>
                    </a:cubicBezTo>
                    <a:cubicBezTo>
                      <a:pt x="57" y="158"/>
                      <a:pt x="57" y="120"/>
                      <a:pt x="63" y="83"/>
                    </a:cubicBezTo>
                    <a:cubicBezTo>
                      <a:pt x="76" y="4"/>
                      <a:pt x="134" y="14"/>
                      <a:pt x="203" y="4"/>
                    </a:cubicBezTo>
                    <a:cubicBezTo>
                      <a:pt x="357" y="11"/>
                      <a:pt x="359" y="0"/>
                      <a:pt x="456" y="30"/>
                    </a:cubicBezTo>
                    <a:cubicBezTo>
                      <a:pt x="508" y="85"/>
                      <a:pt x="508" y="76"/>
                      <a:pt x="465" y="222"/>
                    </a:cubicBezTo>
                    <a:cubicBezTo>
                      <a:pt x="459" y="242"/>
                      <a:pt x="427" y="242"/>
                      <a:pt x="412" y="257"/>
                    </a:cubicBezTo>
                    <a:cubicBezTo>
                      <a:pt x="406" y="263"/>
                      <a:pt x="403" y="272"/>
                      <a:pt x="395" y="275"/>
                    </a:cubicBezTo>
                    <a:cubicBezTo>
                      <a:pt x="378" y="281"/>
                      <a:pt x="360" y="280"/>
                      <a:pt x="342" y="283"/>
                    </a:cubicBezTo>
                    <a:cubicBezTo>
                      <a:pt x="297" y="299"/>
                      <a:pt x="250" y="303"/>
                      <a:pt x="203" y="310"/>
                    </a:cubicBezTo>
                    <a:cubicBezTo>
                      <a:pt x="185" y="316"/>
                      <a:pt x="163" y="314"/>
                      <a:pt x="150" y="327"/>
                    </a:cubicBezTo>
                    <a:cubicBezTo>
                      <a:pt x="127" y="352"/>
                      <a:pt x="141" y="343"/>
                      <a:pt x="107" y="353"/>
                    </a:cubicBezTo>
                    <a:cubicBezTo>
                      <a:pt x="82" y="378"/>
                      <a:pt x="53" y="404"/>
                      <a:pt x="20" y="414"/>
                    </a:cubicBezTo>
                    <a:cubicBezTo>
                      <a:pt x="0" y="434"/>
                      <a:pt x="2" y="424"/>
                      <a:pt x="2" y="441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pic>
            <p:nvPicPr>
              <p:cNvPr id="3073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196" t="43092" r="39716" b="39420"/>
              <a:stretch>
                <a:fillRect/>
              </a:stretch>
            </p:blipFill>
            <p:spPr bwMode="auto">
              <a:xfrm>
                <a:off x="1783" y="1952"/>
                <a:ext cx="1603" cy="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5735" name="Text Box 23"/>
            <p:cNvSpPr txBox="1">
              <a:spLocks noChangeArrowheads="1"/>
            </p:cNvSpPr>
            <p:nvPr/>
          </p:nvSpPr>
          <p:spPr bwMode="auto">
            <a:xfrm>
              <a:off x="2744" y="2296"/>
              <a:ext cx="310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>
                  <a:latin typeface="+mn-lt"/>
                  <a:cs typeface="+mn-cs"/>
                </a:rPr>
                <a:t>Patients on national demographic service</a:t>
              </a:r>
            </a:p>
          </p:txBody>
        </p:sp>
      </p:grpSp>
      <p:grpSp>
        <p:nvGrpSpPr>
          <p:cNvPr id="30725" name="Group 26"/>
          <p:cNvGrpSpPr>
            <a:grpSpLocks/>
          </p:cNvGrpSpPr>
          <p:nvPr/>
        </p:nvGrpSpPr>
        <p:grpSpPr bwMode="auto">
          <a:xfrm>
            <a:off x="0" y="4076700"/>
            <a:ext cx="4532313" cy="2781300"/>
            <a:chOff x="0" y="2568"/>
            <a:chExt cx="2855" cy="1752"/>
          </a:xfrm>
        </p:grpSpPr>
        <p:pic>
          <p:nvPicPr>
            <p:cNvPr id="30732" name="Picture 15" descr="Path_results_0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2568"/>
              <a:ext cx="2359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0" y="4089"/>
              <a:ext cx="285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>
                  <a:latin typeface="+mn-lt"/>
                  <a:cs typeface="+mn-cs"/>
                </a:rPr>
                <a:t>On-line lab results posted into system</a:t>
              </a:r>
            </a:p>
          </p:txBody>
        </p:sp>
      </p:grpSp>
      <p:grpSp>
        <p:nvGrpSpPr>
          <p:cNvPr id="30726" name="Group 28"/>
          <p:cNvGrpSpPr>
            <a:grpSpLocks/>
          </p:cNvGrpSpPr>
          <p:nvPr/>
        </p:nvGrpSpPr>
        <p:grpSpPr bwMode="auto">
          <a:xfrm>
            <a:off x="5364163" y="4076700"/>
            <a:ext cx="3240087" cy="2784475"/>
            <a:chOff x="3379" y="2568"/>
            <a:chExt cx="2041" cy="1754"/>
          </a:xfrm>
        </p:grpSpPr>
        <p:grpSp>
          <p:nvGrpSpPr>
            <p:cNvPr id="30728" name="Group 16"/>
            <p:cNvGrpSpPr>
              <a:grpSpLocks/>
            </p:cNvGrpSpPr>
            <p:nvPr/>
          </p:nvGrpSpPr>
          <p:grpSpPr bwMode="auto">
            <a:xfrm>
              <a:off x="3379" y="2568"/>
              <a:ext cx="2041" cy="1406"/>
              <a:chOff x="657" y="1026"/>
              <a:chExt cx="4021" cy="3016"/>
            </a:xfrm>
          </p:grpSpPr>
          <p:pic>
            <p:nvPicPr>
              <p:cNvPr id="30730" name="Picture 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125" t="15538" r="13818" b="10634"/>
              <a:stretch>
                <a:fillRect/>
              </a:stretch>
            </p:blipFill>
            <p:spPr bwMode="auto">
              <a:xfrm>
                <a:off x="657" y="1026"/>
                <a:ext cx="4021" cy="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30" name="Rectangle 18"/>
              <p:cNvSpPr>
                <a:spLocks noChangeArrowheads="1"/>
              </p:cNvSpPr>
              <p:nvPr/>
            </p:nvSpPr>
            <p:spPr bwMode="auto">
              <a:xfrm>
                <a:off x="2109" y="2251"/>
                <a:ext cx="77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3379" y="4089"/>
              <a:ext cx="195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>
                  <a:latin typeface="+mn-lt"/>
                  <a:cs typeface="+mn-cs"/>
                </a:rPr>
                <a:t>Choose + Book for referral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85720" y="214290"/>
            <a:ext cx="8280400" cy="576263"/>
          </a:xfrm>
        </p:spPr>
        <p:txBody>
          <a:bodyPr/>
          <a:lstStyle/>
          <a:p>
            <a:r>
              <a:rPr lang="en-GB" sz="3000" dirty="0" smtClean="0"/>
              <a:t>On-line GP quality scores</a:t>
            </a:r>
            <a:br>
              <a:rPr lang="en-GB" sz="3000" dirty="0" smtClean="0"/>
            </a:br>
            <a:r>
              <a:rPr lang="en-US" dirty="0" smtClean="0">
                <a:solidFill>
                  <a:srgbClr val="CCCC00"/>
                </a:solidFill>
              </a:rPr>
              <a:t>http://www.qof.ic.nhs.uk/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296" b="18140"/>
          <a:stretch>
            <a:fillRect/>
          </a:stretch>
        </p:blipFill>
        <p:spPr bwMode="auto">
          <a:xfrm>
            <a:off x="0" y="1143000"/>
            <a:ext cx="4929188" cy="3697288"/>
          </a:xfrm>
        </p:spPr>
      </p:pic>
      <p:pic>
        <p:nvPicPr>
          <p:cNvPr id="11162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13" y="1857375"/>
            <a:ext cx="6669087" cy="500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28750" r="11718" b="6875"/>
          <a:stretch>
            <a:fillRect/>
          </a:stretch>
        </p:blipFill>
        <p:spPr bwMode="auto">
          <a:xfrm>
            <a:off x="71406" y="71414"/>
            <a:ext cx="5572164" cy="38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9297" t="13750" r="30468" b="16875"/>
          <a:stretch>
            <a:fillRect/>
          </a:stretch>
        </p:blipFill>
        <p:spPr bwMode="auto">
          <a:xfrm>
            <a:off x="1500165" y="1857364"/>
            <a:ext cx="45076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 </a:t>
            </a:r>
            <a:r>
              <a:rPr lang="en-GB" dirty="0" smtClean="0"/>
              <a:t>Back office “Successes” </a:t>
            </a:r>
            <a:endParaRPr lang="en-GB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000125"/>
          <a:ext cx="9144000" cy="3950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09679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</a:t>
                      </a:r>
                    </a:p>
                    <a:p>
                      <a:r>
                        <a:rPr lang="en-GB" dirty="0" smtClean="0"/>
                        <a:t>Input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Process</a:t>
                      </a:r>
                    </a:p>
                    <a:p>
                      <a:r>
                        <a:rPr lang="en-GB" dirty="0" smtClean="0"/>
                        <a:t>Context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Utility</a:t>
                      </a:r>
                      <a:endParaRPr lang="en-GB" baseline="0" dirty="0" smtClean="0"/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Implications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</a:tr>
              <a:tr h="946919">
                <a:tc>
                  <a:txBody>
                    <a:bodyPr/>
                    <a:lstStyle/>
                    <a:p>
                      <a:r>
                        <a:rPr lang="en-GB" dirty="0" smtClean="0"/>
                        <a:t>Authenticate</a:t>
                      </a:r>
                      <a:r>
                        <a:rPr lang="en-GB" baseline="0" dirty="0" smtClean="0"/>
                        <a:t> users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Much longer to log</a:t>
                      </a:r>
                      <a:r>
                        <a:rPr lang="en-GB" baseline="0" dirty="0" smtClean="0"/>
                        <a:t> 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Clumsy system</a:t>
                      </a:r>
                      <a:r>
                        <a:rPr lang="en-GB" baseline="0" dirty="0" smtClean="0"/>
                        <a:t> mean smart cards left in one machine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- </a:t>
                      </a:r>
                    </a:p>
                    <a:p>
                      <a:r>
                        <a:rPr lang="en-GB" dirty="0" smtClean="0"/>
                        <a:t>Use system</a:t>
                      </a:r>
                      <a:r>
                        <a:rPr lang="en-GB" baseline="0" dirty="0" smtClean="0"/>
                        <a:t> where staff can be mobile</a:t>
                      </a:r>
                      <a:endParaRPr lang="en-GB" dirty="0"/>
                    </a:p>
                  </a:txBody>
                  <a:tcPr/>
                </a:tc>
              </a:tr>
              <a:tr h="946919">
                <a:tc>
                  <a:txBody>
                    <a:bodyPr/>
                    <a:lstStyle/>
                    <a:p>
                      <a:r>
                        <a:rPr lang="en-GB" dirty="0" smtClean="0"/>
                        <a:t>Electronic</a:t>
                      </a:r>
                      <a:r>
                        <a:rPr lang="en-GB" baseline="0" dirty="0" smtClean="0"/>
                        <a:t> record transfer “GP2GP”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Shock!  Who wrote</a:t>
                      </a:r>
                      <a:r>
                        <a:rPr lang="en-GB" baseline="0" dirty="0" smtClean="0"/>
                        <a:t> that narrative!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Will</a:t>
                      </a:r>
                      <a:r>
                        <a:rPr lang="en-GB" baseline="0" dirty="0" smtClean="0"/>
                        <a:t> greatly improve data quality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+++</a:t>
                      </a:r>
                      <a:endParaRPr lang="en-GB" dirty="0"/>
                    </a:p>
                  </a:txBody>
                  <a:tcPr/>
                </a:tc>
              </a:tr>
              <a:tr h="946919"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</a:t>
                      </a:r>
                      <a:r>
                        <a:rPr lang="en-GB" baseline="0" dirty="0" smtClean="0"/>
                        <a:t> demographic service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Any</a:t>
                      </a:r>
                      <a:r>
                        <a:rPr lang="en-GB" baseline="0" dirty="0" smtClean="0"/>
                        <a:t> mismatches added to workflow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Much</a:t>
                      </a:r>
                      <a:r>
                        <a:rPr lang="en-GB" baseline="0" dirty="0" smtClean="0"/>
                        <a:t> more accurate denominator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+++++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 </a:t>
            </a:r>
            <a:r>
              <a:rPr lang="en-GB" dirty="0" smtClean="0"/>
              <a:t>Clinical failures?</a:t>
            </a:r>
            <a:endParaRPr lang="en-GB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143000"/>
          <a:ext cx="9144000" cy="426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09679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</a:t>
                      </a:r>
                    </a:p>
                    <a:p>
                      <a:r>
                        <a:rPr lang="en-GB" dirty="0" smtClean="0"/>
                        <a:t>Input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Process</a:t>
                      </a:r>
                    </a:p>
                    <a:p>
                      <a:r>
                        <a:rPr lang="en-GB" dirty="0" smtClean="0"/>
                        <a:t>Context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Utility</a:t>
                      </a:r>
                      <a:endParaRPr lang="en-GB" baseline="0" dirty="0" smtClean="0"/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Implications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</a:tr>
              <a:tr h="378768">
                <a:tc>
                  <a:txBody>
                    <a:bodyPr/>
                    <a:lstStyle/>
                    <a:p>
                      <a:r>
                        <a:rPr lang="en-GB" dirty="0" smtClean="0"/>
                        <a:t>Summary care record + online</a:t>
                      </a:r>
                    </a:p>
                    <a:p>
                      <a:r>
                        <a:rPr lang="en-GB" dirty="0" smtClean="0"/>
                        <a:t>“My health</a:t>
                      </a:r>
                      <a:r>
                        <a:rPr lang="en-GB" baseline="0" dirty="0" smtClean="0"/>
                        <a:t> space”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Poor organisational</a:t>
                      </a:r>
                      <a:r>
                        <a:rPr lang="en-GB" baseline="0" dirty="0" smtClean="0"/>
                        <a:t> fit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positive</a:t>
                      </a:r>
                      <a:r>
                        <a:rPr lang="en-GB" baseline="0" dirty="0" smtClean="0"/>
                        <a:t> influence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dirty="0" smtClean="0"/>
                        <a:t>- -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dirty="0" smtClean="0"/>
                        <a:t>On-line records</a:t>
                      </a:r>
                      <a:r>
                        <a:rPr lang="en-GB" baseline="0" dirty="0" smtClean="0"/>
                        <a:t> Un-researched niche?</a:t>
                      </a:r>
                      <a:endParaRPr lang="en-GB" dirty="0"/>
                    </a:p>
                  </a:txBody>
                  <a:tcPr/>
                </a:tc>
              </a:tr>
              <a:tr h="662843">
                <a:tc>
                  <a:txBody>
                    <a:bodyPr/>
                    <a:lstStyle/>
                    <a:p>
                      <a:r>
                        <a:rPr lang="en-GB" dirty="0" smtClean="0"/>
                        <a:t>On-line</a:t>
                      </a:r>
                      <a:r>
                        <a:rPr lang="en-GB" baseline="0" dirty="0" smtClean="0"/>
                        <a:t> clinic booking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Impossible</a:t>
                      </a:r>
                      <a:r>
                        <a:rPr lang="en-GB" baseline="0" dirty="0" smtClean="0"/>
                        <a:t> to include in workflow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Does not use national codes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baseline="0" dirty="0" smtClean="0"/>
                        <a:t> - -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baseline="0" dirty="0" smtClean="0"/>
                        <a:t>Redesign</a:t>
                      </a:r>
                    </a:p>
                  </a:txBody>
                  <a:tcPr/>
                </a:tc>
              </a:tr>
              <a:tr h="662843">
                <a:tc>
                  <a:txBody>
                    <a:bodyPr/>
                    <a:lstStyle/>
                    <a:p>
                      <a:r>
                        <a:rPr lang="en-GB" dirty="0" smtClean="0"/>
                        <a:t>On-line performance data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effect apparent</a:t>
                      </a:r>
                    </a:p>
                    <a:p>
                      <a:r>
                        <a:rPr lang="en-GB" dirty="0" smtClean="0"/>
                        <a:t>Distorts</a:t>
                      </a:r>
                      <a:r>
                        <a:rPr lang="en-GB" baseline="0" dirty="0" smtClean="0"/>
                        <a:t> record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Unsure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 / -</a:t>
                      </a:r>
                      <a:endParaRPr lang="en-GB" dirty="0"/>
                    </a:p>
                  </a:txBody>
                  <a:tcPr/>
                </a:tc>
              </a:tr>
              <a:tr h="662843">
                <a:tc>
                  <a:txBody>
                    <a:bodyPr/>
                    <a:lstStyle/>
                    <a:p>
                      <a:r>
                        <a:rPr lang="en-GB" dirty="0" smtClean="0"/>
                        <a:t>Lab-tests results on-line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social</a:t>
                      </a:r>
                      <a:r>
                        <a:rPr lang="en-GB" baseline="0" dirty="0" smtClean="0"/>
                        <a:t> process</a:t>
                      </a:r>
                    </a:p>
                    <a:p>
                      <a:r>
                        <a:rPr lang="en-GB" dirty="0" smtClean="0"/>
                        <a:t>Rapid</a:t>
                      </a:r>
                      <a:r>
                        <a:rPr lang="en-GB" baseline="0" dirty="0" smtClean="0"/>
                        <a:t> access to rest of record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Vastly increased capacity for</a:t>
                      </a:r>
                      <a:r>
                        <a:rPr lang="en-GB" baseline="0" dirty="0" smtClean="0"/>
                        <a:t> QI, Audit + 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++++++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Abstract: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12" cy="46815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Background: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Allure of interoperability: improved patient safety &amp; improved efficiency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NHS National Programme for IT improved interoperability – including a “spine”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However</a:t>
            </a:r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applications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 to use in the clinical environment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Objective: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Explore any plausible causal link between procurement &amp; usability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dirty="0" smtClean="0">
                <a:solidFill>
                  <a:srgbClr val="0070C0"/>
                </a:solidFill>
              </a:rPr>
              <a:t>Method: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Combines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Donnabedian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Realistic Review evaluation methods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Review of procurement method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Results: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processes separate users from developers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against theoretical QA – not in clinical environment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for back office systems – too inflexible for clinical environment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Conclusion: 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Agile development techniques should be used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Usability testing should be introduced earlier in the development process</a:t>
            </a:r>
          </a:p>
          <a:p>
            <a:pPr lvl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Common Assurance Process (CAP):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285860"/>
            <a:ext cx="8353425" cy="4681537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CAP Process – sequential</a:t>
            </a:r>
          </a:p>
          <a:p>
            <a:r>
              <a:rPr lang="en-GB" sz="2000" dirty="0" smtClean="0"/>
              <a:t> </a:t>
            </a:r>
            <a:r>
              <a:rPr lang="en-GB" sz="2000" dirty="0" smtClean="0"/>
              <a:t>Essentially “Waterfall” in nature</a:t>
            </a:r>
          </a:p>
          <a:p>
            <a:r>
              <a:rPr lang="en-GB" sz="2000" dirty="0" smtClean="0"/>
              <a:t> Stage managers responsible to people in steps before &amp; after</a:t>
            </a:r>
          </a:p>
          <a:p>
            <a:r>
              <a:rPr lang="en-GB" sz="2000" dirty="0" smtClean="0"/>
              <a:t> </a:t>
            </a:r>
            <a:r>
              <a:rPr lang="en-GB" sz="2000" dirty="0" smtClean="0"/>
              <a:t>User acceptance is too late in process</a:t>
            </a:r>
          </a:p>
          <a:p>
            <a:r>
              <a:rPr lang="en-GB" sz="2000" dirty="0" smtClean="0"/>
              <a:t> </a:t>
            </a:r>
            <a:r>
              <a:rPr lang="en-GB" sz="2000" dirty="0" smtClean="0"/>
              <a:t>Remote from users</a:t>
            </a:r>
            <a:endParaRPr lang="en-GB" sz="20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36999"/>
            <a:ext cx="5429288" cy="29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505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6837363" cy="709613"/>
          </a:xfrm>
        </p:spPr>
        <p:txBody>
          <a:bodyPr/>
          <a:lstStyle/>
          <a:p>
            <a:r>
              <a:rPr lang="en-GB" dirty="0" smtClean="0"/>
              <a:t>Discussion: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4681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  <a:r>
              <a:rPr lang="en-GB" dirty="0" smtClean="0"/>
              <a:t>National Programme for IT has focussed much resource &amp; effort on interoperable systems</a:t>
            </a:r>
          </a:p>
          <a:p>
            <a:pPr lvl="1">
              <a:defRPr/>
            </a:pPr>
            <a:r>
              <a:rPr lang="en-GB" dirty="0" smtClean="0"/>
              <a:t>The process has been burdensome for vendors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 </a:t>
            </a:r>
            <a:r>
              <a:rPr lang="en-GB" dirty="0" smtClean="0"/>
              <a:t>Clinical systems in primary care have improved functionality very little over this period</a:t>
            </a:r>
          </a:p>
          <a:p>
            <a:pPr lvl="1">
              <a:defRPr/>
            </a:pPr>
            <a:r>
              <a:rPr lang="en-GB" dirty="0" smtClean="0"/>
              <a:t>Vendors attention has been on meeting National Programme requirements</a:t>
            </a:r>
          </a:p>
          <a:p>
            <a:pPr>
              <a:defRPr/>
            </a:pPr>
            <a:r>
              <a:rPr lang="en-GB" dirty="0" smtClean="0"/>
              <a:t> </a:t>
            </a:r>
            <a:r>
              <a:rPr lang="en-GB" dirty="0" smtClean="0"/>
              <a:t>Our analysis is that the procurement system is a fundamental flaw</a:t>
            </a:r>
          </a:p>
          <a:p>
            <a:pPr lvl="1">
              <a:defRPr/>
            </a:pPr>
            <a:r>
              <a:rPr lang="en-GB" dirty="0" smtClean="0"/>
              <a:t>There has been insufficient focus on usability</a:t>
            </a:r>
          </a:p>
          <a:p>
            <a:pPr lvl="1">
              <a:defRPr/>
            </a:pPr>
            <a:r>
              <a:rPr lang="en-GB" dirty="0" smtClean="0"/>
              <a:t>Fixed </a:t>
            </a:r>
            <a:r>
              <a:rPr lang="en-GB" dirty="0" smtClean="0"/>
              <a:t>user requirements are an illusory concept </a:t>
            </a:r>
          </a:p>
          <a:p>
            <a:pPr lvl="1">
              <a:defRPr/>
            </a:pPr>
            <a:r>
              <a:rPr lang="en-GB" dirty="0" smtClean="0"/>
              <a:t>Choose </a:t>
            </a:r>
            <a:r>
              <a:rPr lang="en-GB" dirty="0" smtClean="0"/>
              <a:t>and book, the summary care record and the on-line health records </a:t>
            </a:r>
            <a:r>
              <a:rPr lang="en-GB" dirty="0" smtClean="0"/>
              <a:t>are exemplars</a:t>
            </a:r>
          </a:p>
          <a:p>
            <a:pPr lvl="1">
              <a:defRPr/>
            </a:pPr>
            <a:r>
              <a:rPr lang="en-GB" dirty="0" smtClean="0"/>
              <a:t>Waterfall methods are inappropriate for much application development</a:t>
            </a:r>
          </a:p>
          <a:p>
            <a:pPr>
              <a:defRPr/>
            </a:pPr>
            <a:r>
              <a:rPr lang="en-GB" dirty="0" smtClean="0"/>
              <a:t> </a:t>
            </a:r>
            <a:r>
              <a:rPr lang="en-GB" dirty="0" smtClean="0"/>
              <a:t>Usability needs to be given greater prominence</a:t>
            </a:r>
          </a:p>
          <a:p>
            <a:pPr lvl="1">
              <a:defRPr/>
            </a:pPr>
            <a:r>
              <a:rPr lang="en-GB" dirty="0" smtClean="0"/>
              <a:t>Agile systems of development may be much better suited to developing clinical systems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6837362" cy="709612"/>
          </a:xfrm>
        </p:spPr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  <a:r>
              <a:rPr lang="en-GB" b="0" dirty="0" smtClean="0"/>
              <a:t>Development of electronic patient record systems for needs to be driven by the required outcome/use of the records.</a:t>
            </a:r>
          </a:p>
          <a:p>
            <a:pPr>
              <a:buFont typeface="Webdings" pitchFamily="18" charset="2"/>
              <a:buNone/>
              <a:defRPr/>
            </a:pPr>
            <a:r>
              <a:rPr lang="en-GB" b="0" dirty="0" smtClean="0"/>
              <a:t>  </a:t>
            </a:r>
          </a:p>
          <a:p>
            <a:pPr>
              <a:buFont typeface="Webdings" pitchFamily="18" charset="2"/>
              <a:buNone/>
              <a:defRPr/>
            </a:pPr>
            <a:r>
              <a:rPr lang="en-GB" b="0" dirty="0" smtClean="0"/>
              <a:t>  </a:t>
            </a:r>
            <a:endParaRPr lang="en-GB" b="0" dirty="0" smtClean="0"/>
          </a:p>
          <a:p>
            <a:pPr>
              <a:defRPr/>
            </a:pPr>
            <a:r>
              <a:rPr lang="en-GB" b="0" dirty="0" smtClean="0"/>
              <a:t> </a:t>
            </a:r>
            <a:r>
              <a:rPr lang="en-GB" b="0" dirty="0" smtClean="0"/>
              <a:t>Usability of record systems in the clinical setting needs to be given much greater prominence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6837363" cy="709613"/>
          </a:xfrm>
        </p:spPr>
        <p:txBody>
          <a:bodyPr/>
          <a:lstStyle/>
          <a:p>
            <a:r>
              <a:rPr lang="en-GB" sz="3200" dirty="0" smtClean="0"/>
              <a:t>The End!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1157287"/>
          </a:xfrm>
        </p:spPr>
        <p:txBody>
          <a:bodyPr/>
          <a:lstStyle/>
          <a:p>
            <a:r>
              <a:rPr lang="en-GB" sz="2800" dirty="0" smtClean="0"/>
              <a:t> Acknowledgements</a:t>
            </a:r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400" dirty="0" smtClean="0">
                <a:solidFill>
                  <a:srgbClr val="0070C0"/>
                </a:solidFill>
              </a:rPr>
              <a:t>  Paul Krause (co-author) </a:t>
            </a:r>
          </a:p>
          <a:p>
            <a:pPr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	 </a:t>
            </a:r>
            <a:r>
              <a:rPr lang="en-GB" sz="2400" dirty="0" smtClean="0">
                <a:solidFill>
                  <a:srgbClr val="0070C0"/>
                </a:solidFill>
              </a:rPr>
              <a:t> Professor of software engineering Surrey University</a:t>
            </a:r>
            <a:endParaRPr lang="en-GB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 </a:t>
            </a:r>
            <a:r>
              <a:rPr lang="en-GB" sz="2800" dirty="0" smtClean="0"/>
              <a:t>Thanks </a:t>
            </a:r>
            <a:r>
              <a:rPr lang="en-GB" sz="2800" dirty="0" smtClean="0"/>
              <a:t>for listening</a:t>
            </a:r>
            <a:r>
              <a:rPr lang="en-GB" sz="2800" dirty="0" smtClean="0"/>
              <a:t>...</a:t>
            </a:r>
          </a:p>
          <a:p>
            <a:endParaRPr lang="en-GB" sz="2800" dirty="0" smtClean="0"/>
          </a:p>
          <a:p>
            <a:pPr lvl="1">
              <a:buNone/>
            </a:pPr>
            <a:r>
              <a:rPr lang="en-GB" sz="2400" dirty="0" smtClean="0"/>
              <a:t>Simon de </a:t>
            </a:r>
            <a:r>
              <a:rPr lang="en-GB" sz="2400" dirty="0" smtClean="0"/>
              <a:t>Lusignan </a:t>
            </a:r>
          </a:p>
          <a:p>
            <a:pPr lvl="1">
              <a:buNone/>
            </a:pPr>
            <a:endParaRPr lang="en-GB" sz="2400" dirty="0" smtClean="0"/>
          </a:p>
          <a:p>
            <a:pPr lvl="1">
              <a:buNone/>
            </a:pPr>
            <a:r>
              <a:rPr lang="en-GB" sz="2400" dirty="0" smtClean="0"/>
              <a:t>slusigna@sgul.ac.uk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609892"/>
            <a:ext cx="1885955" cy="8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1433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576262"/>
          </a:xfrm>
        </p:spPr>
        <p:txBody>
          <a:bodyPr/>
          <a:lstStyle/>
          <a:p>
            <a:r>
              <a:rPr lang="en-GB" dirty="0" smtClean="0"/>
              <a:t>My practice &amp; academic work:</a:t>
            </a:r>
            <a:endParaRPr lang="en-GB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71563"/>
            <a:ext cx="8715375" cy="3214687"/>
          </a:xfrm>
        </p:spPr>
        <p:txBody>
          <a:bodyPr/>
          <a:lstStyle/>
          <a:p>
            <a:pPr marL="0" indent="176213">
              <a:lnSpc>
                <a:spcPct val="90000"/>
              </a:lnSpc>
            </a:pPr>
            <a:r>
              <a:rPr lang="en-GB" sz="1800" smtClean="0"/>
              <a:t> GP in Guildford</a:t>
            </a:r>
            <a:r>
              <a:rPr lang="en-GB" sz="1800" b="0" smtClean="0"/>
              <a:t> (30 miles SW of London)</a:t>
            </a:r>
          </a:p>
          <a:p>
            <a:pPr lvl="1">
              <a:lnSpc>
                <a:spcPct val="90000"/>
              </a:lnSpc>
            </a:pPr>
            <a:r>
              <a:rPr lang="en-GB" sz="1800" b="0" smtClean="0"/>
              <a:t> 11,800 patient practice</a:t>
            </a:r>
          </a:p>
          <a:p>
            <a:pPr lvl="1">
              <a:lnSpc>
                <a:spcPct val="90000"/>
              </a:lnSpc>
            </a:pPr>
            <a:r>
              <a:rPr lang="en-GB" sz="1800" b="0" smtClean="0"/>
              <a:t> 6.5 Whole time equivalent GPs / 8 partners</a:t>
            </a:r>
          </a:p>
          <a:p>
            <a:pPr lvl="1">
              <a:lnSpc>
                <a:spcPct val="90000"/>
              </a:lnSpc>
            </a:pPr>
            <a:r>
              <a:rPr lang="en-GB" sz="1800" b="0" smtClean="0"/>
              <a:t> Computerised since 1988 – EMIS brand since 1994</a:t>
            </a:r>
          </a:p>
          <a:p>
            <a:pPr lvl="1">
              <a:lnSpc>
                <a:spcPct val="90000"/>
              </a:lnSpc>
            </a:pPr>
            <a:r>
              <a:rPr lang="en-GB" sz="1800" b="0" smtClean="0"/>
              <a:t> Involved in “Practice Based Commissioning” and UK’s 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en-GB" sz="1800" b="0" smtClean="0"/>
              <a:t>First ICO (integrating Care Organisation)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en-GB" sz="1800" b="0" smtClean="0"/>
          </a:p>
          <a:p>
            <a:pPr lvl="1">
              <a:lnSpc>
                <a:spcPct val="90000"/>
              </a:lnSpc>
            </a:pPr>
            <a:endParaRPr lang="en-GB" sz="500" b="0" smtClean="0"/>
          </a:p>
          <a:p>
            <a:pPr marL="0" indent="176213">
              <a:lnSpc>
                <a:spcPct val="90000"/>
              </a:lnSpc>
            </a:pPr>
            <a:r>
              <a:rPr lang="en-GB" sz="1800" smtClean="0"/>
              <a:t> Head of Primary Care, St. Georges, London</a:t>
            </a:r>
          </a:p>
          <a:p>
            <a:pPr lvl="1">
              <a:lnSpc>
                <a:spcPct val="90000"/>
              </a:lnSpc>
            </a:pPr>
            <a:r>
              <a:rPr lang="en-GB" sz="1800" b="0" smtClean="0"/>
              <a:t>Primary Care Informatics (PCI) research group 2 interests: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en-GB" sz="1800" b="0" smtClean="0"/>
              <a:t>(1) Impact of IT in the consultation		(2) Using routinely collected data for QI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b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800" b="0" smtClean="0"/>
          </a:p>
        </p:txBody>
      </p:sp>
      <p:pic>
        <p:nvPicPr>
          <p:cNvPr id="12292" name="Picture 4" descr="DSCF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23950"/>
            <a:ext cx="2160587" cy="1620838"/>
          </a:xfrm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b="19827"/>
          <a:stretch>
            <a:fillRect/>
          </a:stretch>
        </p:blipFill>
        <p:spPr bwMode="auto">
          <a:xfrm>
            <a:off x="500063" y="4214813"/>
            <a:ext cx="31432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09563" y="6357938"/>
            <a:ext cx="404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2060"/>
                </a:solidFill>
              </a:rPr>
              <a:t>de Lusignan S, Kumarpeli P et al., ALFA open source toolkit.  </a:t>
            </a:r>
          </a:p>
          <a:p>
            <a:r>
              <a:rPr lang="en-GB" sz="1200">
                <a:solidFill>
                  <a:srgbClr val="002060"/>
                </a:solidFill>
              </a:rPr>
              <a:t>JMIR 2008 http://www.jmir.org/2008/4/e27/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286250"/>
            <a:ext cx="38576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929188" y="6357938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002060"/>
                </a:solidFill>
              </a:rPr>
              <a:t>Lusignan S, Sismanidis C, Carey IM, et al.,. Trends in type 2 diabetes BMC Fam Pract. 2005 Mar 22;6(1):13.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6837363" cy="709612"/>
          </a:xfrm>
        </p:spPr>
        <p:txBody>
          <a:bodyPr/>
          <a:lstStyle/>
          <a:p>
            <a:r>
              <a:rPr lang="en-GB" dirty="0" smtClean="0"/>
              <a:t>Introduction</a:t>
            </a:r>
            <a:r>
              <a:rPr lang="en-GB" dirty="0" smtClean="0"/>
              <a:t> – use IT at point of care</a:t>
            </a:r>
            <a:endParaRPr lang="en-GB" dirty="0" smtClean="0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0825" y="5589588"/>
            <a:ext cx="77343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  <a:cs typeface="+mn-cs"/>
              </a:rPr>
              <a:t>Clinical records made in real time – in a 10 minute consultation </a:t>
            </a:r>
            <a:r>
              <a:rPr lang="en-GB" sz="2000" b="1" dirty="0" smtClean="0">
                <a:latin typeface="+mn-lt"/>
                <a:cs typeface="+mn-cs"/>
              </a:rPr>
              <a:t>– </a:t>
            </a:r>
            <a:r>
              <a:rPr lang="en-GB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www.biomedicalinformaitcs </a:t>
            </a:r>
            <a:r>
              <a:rPr lang="en-GB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.info/</a:t>
            </a:r>
            <a:r>
              <a:rPr lang="en-GB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alfa</a:t>
            </a:r>
            <a:r>
              <a:rPr lang="en-GB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/</a:t>
            </a:r>
            <a:endParaRPr lang="en-GB" sz="2000" b="1" dirty="0">
              <a:latin typeface="+mn-lt"/>
              <a:cs typeface="+mn-cs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b="19827"/>
          <a:stretch>
            <a:fillRect/>
          </a:stretch>
        </p:blipFill>
        <p:spPr bwMode="auto">
          <a:xfrm>
            <a:off x="250825" y="1125538"/>
            <a:ext cx="6802438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39750" y="6437313"/>
            <a:ext cx="77041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GB" sz="1200">
                <a:solidFill>
                  <a:srgbClr val="002060"/>
                </a:solidFill>
              </a:rPr>
              <a:t>Sheeler I, Koczan P, Wallage W, de Lusignan S. Low-cost three-channel video for assessment of the clinical consultation. Inform Prim Care. 2007;15(1):25-31.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42875"/>
            <a:ext cx="9072594" cy="576263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0070C0"/>
                </a:solidFill>
              </a:rPr>
              <a:t>Still scope for improvement - “Paperless” practice !!</a:t>
            </a:r>
            <a:endParaRPr lang="en-GB" sz="2800" b="1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GB" sz="1800" smtClean="0">
                <a:latin typeface="+mj-lt"/>
              </a:rPr>
              <a:t> </a:t>
            </a:r>
            <a:endParaRPr lang="en-GB" sz="2000" smtClean="0">
              <a:latin typeface="+mj-lt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4359275"/>
            <a:ext cx="2867026" cy="2055813"/>
            <a:chOff x="0" y="709"/>
            <a:chExt cx="1806" cy="1295"/>
          </a:xfrm>
        </p:grpSpPr>
        <p:pic>
          <p:nvPicPr>
            <p:cNvPr id="21528" name="Picture 14" descr="Scanning letters"/>
            <p:cNvPicPr>
              <a:picLocks noChangeAspect="1" noChangeArrowheads="1"/>
            </p:cNvPicPr>
            <p:nvPr/>
          </p:nvPicPr>
          <p:blipFill>
            <a:blip r:embed="rId3" cstate="print"/>
            <a:srcRect l="10989" t="10989"/>
            <a:stretch>
              <a:fillRect/>
            </a:stretch>
          </p:blipFill>
          <p:spPr bwMode="auto">
            <a:xfrm>
              <a:off x="0" y="709"/>
              <a:ext cx="1470" cy="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9" name="Text Box 20"/>
            <p:cNvSpPr txBox="1">
              <a:spLocks noChangeArrowheads="1"/>
            </p:cNvSpPr>
            <p:nvPr/>
          </p:nvSpPr>
          <p:spPr bwMode="auto">
            <a:xfrm>
              <a:off x="100" y="1791"/>
              <a:ext cx="170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Scan in post (that arrives)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39975" y="4359275"/>
            <a:ext cx="2411413" cy="2011363"/>
            <a:chOff x="1474" y="709"/>
            <a:chExt cx="1519" cy="1267"/>
          </a:xfrm>
        </p:grpSpPr>
        <p:pic>
          <p:nvPicPr>
            <p:cNvPr id="21526" name="Picture 16" descr="Post in Drs Trays"/>
            <p:cNvPicPr>
              <a:picLocks noChangeAspect="1" noChangeArrowheads="1"/>
            </p:cNvPicPr>
            <p:nvPr/>
          </p:nvPicPr>
          <p:blipFill>
            <a:blip r:embed="rId4" cstate="print"/>
            <a:srcRect l="6250" t="6250" r="2812" b="10078"/>
            <a:stretch>
              <a:fillRect/>
            </a:stretch>
          </p:blipFill>
          <p:spPr bwMode="auto">
            <a:xfrm>
              <a:off x="1474" y="709"/>
              <a:ext cx="1519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1868" y="1763"/>
              <a:ext cx="101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Post into trays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714876" y="4354513"/>
            <a:ext cx="2376488" cy="2087563"/>
            <a:chOff x="2835" y="709"/>
            <a:chExt cx="1497" cy="1315"/>
          </a:xfrm>
        </p:grpSpPr>
        <p:pic>
          <p:nvPicPr>
            <p:cNvPr id="21524" name="Picture 18" descr="Processing written clincial information JR sorting post 003"/>
            <p:cNvPicPr>
              <a:picLocks noChangeAspect="1" noChangeArrowheads="1"/>
            </p:cNvPicPr>
            <p:nvPr/>
          </p:nvPicPr>
          <p:blipFill>
            <a:blip r:embed="rId5" cstate="print"/>
            <a:srcRect l="8163" t="8163"/>
            <a:stretch>
              <a:fillRect/>
            </a:stretch>
          </p:blipFill>
          <p:spPr bwMode="auto">
            <a:xfrm>
              <a:off x="2835" y="709"/>
              <a:ext cx="1497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Text Box 25"/>
            <p:cNvSpPr txBox="1">
              <a:spLocks noChangeArrowheads="1"/>
            </p:cNvSpPr>
            <p:nvPr/>
          </p:nvSpPr>
          <p:spPr bwMode="auto">
            <a:xfrm>
              <a:off x="2971" y="1811"/>
              <a:ext cx="108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Mark for coding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948488" y="4359275"/>
            <a:ext cx="2195512" cy="2100263"/>
            <a:chOff x="4241" y="709"/>
            <a:chExt cx="1383" cy="1323"/>
          </a:xfrm>
        </p:grpSpPr>
        <p:pic>
          <p:nvPicPr>
            <p:cNvPr id="21522" name="Picture 19" descr="Processing written clincial information  Liz coding 002"/>
            <p:cNvPicPr>
              <a:picLocks noChangeAspect="1" noChangeArrowheads="1"/>
            </p:cNvPicPr>
            <p:nvPr/>
          </p:nvPicPr>
          <p:blipFill>
            <a:blip r:embed="rId6" cstate="print"/>
            <a:srcRect r="8953"/>
            <a:stretch>
              <a:fillRect/>
            </a:stretch>
          </p:blipFill>
          <p:spPr bwMode="auto">
            <a:xfrm>
              <a:off x="4241" y="709"/>
              <a:ext cx="1383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Text Box 27"/>
            <p:cNvSpPr txBox="1">
              <a:spLocks noChangeArrowheads="1"/>
            </p:cNvSpPr>
            <p:nvPr/>
          </p:nvSpPr>
          <p:spPr bwMode="auto">
            <a:xfrm>
              <a:off x="4413" y="1819"/>
              <a:ext cx="103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>
                  <a:latin typeface="+mj-lt"/>
                </a:rPr>
                <a:t>Clinical coding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857250"/>
            <a:ext cx="3419475" cy="3117850"/>
            <a:chOff x="0" y="663"/>
            <a:chExt cx="2154" cy="1964"/>
          </a:xfrm>
        </p:grpSpPr>
        <p:pic>
          <p:nvPicPr>
            <p:cNvPr id="21520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 l="12471" t="4085" r="12732" b="39404"/>
            <a:stretch>
              <a:fillRect/>
            </a:stretch>
          </p:blipFill>
          <p:spPr bwMode="auto">
            <a:xfrm>
              <a:off x="0" y="663"/>
              <a:ext cx="2154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 Box 30"/>
            <p:cNvSpPr txBox="1">
              <a:spLocks noChangeArrowheads="1"/>
            </p:cNvSpPr>
            <p:nvPr/>
          </p:nvSpPr>
          <p:spPr bwMode="auto">
            <a:xfrm>
              <a:off x="0" y="1948"/>
              <a:ext cx="2064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Clinical records made in real time – in a 10 minute consultation – always incomplete!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29000" y="857252"/>
            <a:ext cx="2016125" cy="3227390"/>
            <a:chOff x="2245" y="633"/>
            <a:chExt cx="1270" cy="2033"/>
          </a:xfrm>
        </p:grpSpPr>
        <p:pic>
          <p:nvPicPr>
            <p:cNvPr id="21518" name="Picture 7" descr="DSCF00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5" y="633"/>
              <a:ext cx="1226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Text Box 31"/>
            <p:cNvSpPr txBox="1">
              <a:spLocks noChangeArrowheads="1"/>
            </p:cNvSpPr>
            <p:nvPr/>
          </p:nvSpPr>
          <p:spPr bwMode="auto">
            <a:xfrm>
              <a:off x="2245" y="2298"/>
              <a:ext cx="127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On-site computer hold EPR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072188" y="857250"/>
            <a:ext cx="2914650" cy="3392488"/>
            <a:chOff x="4052" y="663"/>
            <a:chExt cx="1836" cy="2137"/>
          </a:xfrm>
        </p:grpSpPr>
        <p:pic>
          <p:nvPicPr>
            <p:cNvPr id="21516" name="Picture 8" descr="DSCF0014"/>
            <p:cNvPicPr>
              <a:picLocks noChangeAspect="1" noChangeArrowheads="1"/>
            </p:cNvPicPr>
            <p:nvPr/>
          </p:nvPicPr>
          <p:blipFill>
            <a:blip r:embed="rId9" cstate="print"/>
            <a:srcRect b="21878"/>
            <a:stretch>
              <a:fillRect/>
            </a:stretch>
          </p:blipFill>
          <p:spPr bwMode="auto">
            <a:xfrm>
              <a:off x="4103" y="663"/>
              <a:ext cx="1657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32"/>
            <p:cNvSpPr txBox="1">
              <a:spLocks noChangeArrowheads="1"/>
            </p:cNvSpPr>
            <p:nvPr/>
          </p:nvSpPr>
          <p:spPr bwMode="auto">
            <a:xfrm>
              <a:off x="4052" y="2432"/>
              <a:ext cx="18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j-lt"/>
                </a:rPr>
                <a:t>Still written records </a:t>
              </a:r>
            </a:p>
            <a:p>
              <a:pPr>
                <a:defRPr/>
              </a:pPr>
              <a:r>
                <a:rPr lang="en-GB" sz="1600" b="1" dirty="0">
                  <a:latin typeface="+mj-lt"/>
                </a:rPr>
                <a:t>- First time or new episode?</a:t>
              </a:r>
            </a:p>
          </p:txBody>
        </p:sp>
      </p:grpSp>
      <p:pic>
        <p:nvPicPr>
          <p:cNvPr id="100361" name="Picture 9" descr="DSCF00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0" y="857250"/>
            <a:ext cx="356393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500298" y="571480"/>
            <a:ext cx="3000396" cy="67710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latin typeface="+mn-lt"/>
              </a:rPr>
              <a:t>Practice EPR</a:t>
            </a:r>
          </a:p>
          <a:p>
            <a:pPr algn="ctr">
              <a:defRPr/>
            </a:pPr>
            <a:r>
              <a:rPr lang="en-GB" sz="2000" b="1" dirty="0" smtClean="0">
                <a:latin typeface="+mn-lt"/>
              </a:rPr>
              <a:t>system</a:t>
            </a:r>
            <a:endParaRPr lang="en-GB" sz="2000" b="1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71414"/>
            <a:ext cx="8786873" cy="5762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Linked </a:t>
            </a:r>
            <a:r>
              <a:rPr lang="en-GB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data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now part of everyday UK practice...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19827"/>
          <a:stretch>
            <a:fillRect/>
          </a:stretch>
        </p:blipFill>
        <p:spPr bwMode="auto">
          <a:xfrm>
            <a:off x="2928925" y="1214422"/>
            <a:ext cx="233932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32" y="3286125"/>
            <a:ext cx="3786214" cy="2643205"/>
            <a:chOff x="104" y="2568"/>
            <a:chExt cx="2511" cy="1926"/>
          </a:xfrm>
        </p:grpSpPr>
        <p:pic>
          <p:nvPicPr>
            <p:cNvPr id="5" name="Picture 15" descr="Path_results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568"/>
              <a:ext cx="2359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04" y="4098"/>
              <a:ext cx="2511" cy="3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+mn-lt"/>
                  <a:cs typeface="+mn-cs"/>
                </a:rPr>
                <a:t>On-line lab results posted into </a:t>
              </a:r>
              <a:r>
                <a:rPr lang="en-GB" sz="1600" b="1" dirty="0" smtClean="0">
                  <a:latin typeface="+mn-lt"/>
                  <a:cs typeface="+mn-cs"/>
                </a:rPr>
                <a:t>system</a:t>
              </a:r>
            </a:p>
            <a:p>
              <a:pPr>
                <a:defRPr/>
              </a:pPr>
              <a:r>
                <a:rPr lang="en-GB" sz="1600" b="1" i="1" dirty="0" smtClean="0">
                  <a:latin typeface="+mn-lt"/>
                </a:rPr>
                <a:t>Example includes serum creatinine</a:t>
              </a:r>
              <a:endParaRPr lang="en-GB" sz="1600" b="1" i="1" dirty="0">
                <a:latin typeface="+mn-lt"/>
                <a:cs typeface="+mn-cs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406" y="714356"/>
            <a:ext cx="2336457" cy="2495253"/>
            <a:chOff x="158" y="527"/>
            <a:chExt cx="2618" cy="26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214" t="3320" r="9196" b="10439"/>
            <a:stretch>
              <a:fillRect/>
            </a:stretch>
          </p:blipFill>
          <p:spPr bwMode="auto">
            <a:xfrm>
              <a:off x="158" y="527"/>
              <a:ext cx="2450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168" y="2301"/>
              <a:ext cx="2608" cy="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 smtClean="0">
                  <a:latin typeface="+mn-lt"/>
                  <a:cs typeface="+mn-cs"/>
                </a:rPr>
                <a:t>Restricted access: Logon </a:t>
              </a:r>
              <a:r>
                <a:rPr lang="en-GB" sz="1600" b="1" dirty="0">
                  <a:latin typeface="+mn-lt"/>
                  <a:cs typeface="+mn-cs"/>
                </a:rPr>
                <a:t>+ authenticate </a:t>
              </a:r>
              <a:r>
                <a:rPr lang="en-GB" sz="1600" b="1" dirty="0" smtClean="0">
                  <a:latin typeface="+mn-lt"/>
                  <a:cs typeface="+mn-cs"/>
                </a:rPr>
                <a:t>with a  </a:t>
              </a:r>
              <a:r>
                <a:rPr lang="en-GB" sz="1600" b="1" dirty="0">
                  <a:latin typeface="+mn-lt"/>
                  <a:cs typeface="+mn-cs"/>
                </a:rPr>
                <a:t>smart card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429288" y="714356"/>
            <a:ext cx="3813854" cy="2799546"/>
            <a:chOff x="2744" y="527"/>
            <a:chExt cx="3064" cy="2211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744" y="527"/>
              <a:ext cx="3016" cy="1724"/>
              <a:chOff x="430" y="1026"/>
              <a:chExt cx="4604" cy="3266"/>
            </a:xfrm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748" y="1026"/>
                <a:ext cx="4286" cy="3249"/>
                <a:chOff x="297" y="0"/>
                <a:chExt cx="5463" cy="4097"/>
              </a:xfrm>
            </p:grpSpPr>
            <p:pic>
              <p:nvPicPr>
                <p:cNvPr id="18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7" y="0"/>
                  <a:ext cx="5463" cy="4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6"/>
                <p:cNvSpPr>
                  <a:spLocks noChangeArrowheads="1"/>
                </p:cNvSpPr>
                <p:nvPr/>
              </p:nvSpPr>
              <p:spPr bwMode="auto">
                <a:xfrm>
                  <a:off x="1156" y="571"/>
                  <a:ext cx="2586" cy="139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20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2880" y="1117"/>
                <a:ext cx="508" cy="458"/>
              </a:xfrm>
              <a:custGeom>
                <a:avLst/>
                <a:gdLst/>
                <a:ahLst/>
                <a:cxnLst>
                  <a:cxn ang="0">
                    <a:pos x="325" y="458"/>
                  </a:cxn>
                  <a:cxn ang="0">
                    <a:pos x="273" y="441"/>
                  </a:cxn>
                  <a:cxn ang="0">
                    <a:pos x="238" y="397"/>
                  </a:cxn>
                  <a:cxn ang="0">
                    <a:pos x="185" y="362"/>
                  </a:cxn>
                  <a:cxn ang="0">
                    <a:pos x="142" y="327"/>
                  </a:cxn>
                  <a:cxn ang="0">
                    <a:pos x="89" y="275"/>
                  </a:cxn>
                  <a:cxn ang="0">
                    <a:pos x="72" y="249"/>
                  </a:cxn>
                  <a:cxn ang="0">
                    <a:pos x="54" y="196"/>
                  </a:cxn>
                  <a:cxn ang="0">
                    <a:pos x="63" y="83"/>
                  </a:cxn>
                  <a:cxn ang="0">
                    <a:pos x="203" y="4"/>
                  </a:cxn>
                  <a:cxn ang="0">
                    <a:pos x="456" y="30"/>
                  </a:cxn>
                  <a:cxn ang="0">
                    <a:pos x="465" y="222"/>
                  </a:cxn>
                  <a:cxn ang="0">
                    <a:pos x="412" y="257"/>
                  </a:cxn>
                  <a:cxn ang="0">
                    <a:pos x="395" y="275"/>
                  </a:cxn>
                  <a:cxn ang="0">
                    <a:pos x="342" y="283"/>
                  </a:cxn>
                  <a:cxn ang="0">
                    <a:pos x="203" y="310"/>
                  </a:cxn>
                  <a:cxn ang="0">
                    <a:pos x="150" y="327"/>
                  </a:cxn>
                  <a:cxn ang="0">
                    <a:pos x="107" y="353"/>
                  </a:cxn>
                  <a:cxn ang="0">
                    <a:pos x="20" y="414"/>
                  </a:cxn>
                  <a:cxn ang="0">
                    <a:pos x="2" y="441"/>
                  </a:cxn>
                </a:cxnLst>
                <a:rect l="0" t="0" r="r" b="b"/>
                <a:pathLst>
                  <a:path w="508" h="458">
                    <a:moveTo>
                      <a:pt x="325" y="458"/>
                    </a:moveTo>
                    <a:cubicBezTo>
                      <a:pt x="308" y="452"/>
                      <a:pt x="289" y="450"/>
                      <a:pt x="273" y="441"/>
                    </a:cubicBezTo>
                    <a:cubicBezTo>
                      <a:pt x="243" y="423"/>
                      <a:pt x="265" y="421"/>
                      <a:pt x="238" y="397"/>
                    </a:cubicBezTo>
                    <a:cubicBezTo>
                      <a:pt x="222" y="383"/>
                      <a:pt x="185" y="362"/>
                      <a:pt x="185" y="362"/>
                    </a:cubicBezTo>
                    <a:cubicBezTo>
                      <a:pt x="152" y="312"/>
                      <a:pt x="187" y="354"/>
                      <a:pt x="142" y="327"/>
                    </a:cubicBezTo>
                    <a:cubicBezTo>
                      <a:pt x="125" y="317"/>
                      <a:pt x="101" y="290"/>
                      <a:pt x="89" y="275"/>
                    </a:cubicBezTo>
                    <a:cubicBezTo>
                      <a:pt x="82" y="267"/>
                      <a:pt x="76" y="258"/>
                      <a:pt x="72" y="249"/>
                    </a:cubicBezTo>
                    <a:cubicBezTo>
                      <a:pt x="64" y="232"/>
                      <a:pt x="54" y="196"/>
                      <a:pt x="54" y="196"/>
                    </a:cubicBezTo>
                    <a:cubicBezTo>
                      <a:pt x="57" y="158"/>
                      <a:pt x="57" y="120"/>
                      <a:pt x="63" y="83"/>
                    </a:cubicBezTo>
                    <a:cubicBezTo>
                      <a:pt x="76" y="4"/>
                      <a:pt x="134" y="14"/>
                      <a:pt x="203" y="4"/>
                    </a:cubicBezTo>
                    <a:cubicBezTo>
                      <a:pt x="357" y="11"/>
                      <a:pt x="359" y="0"/>
                      <a:pt x="456" y="30"/>
                    </a:cubicBezTo>
                    <a:cubicBezTo>
                      <a:pt x="508" y="85"/>
                      <a:pt x="508" y="76"/>
                      <a:pt x="465" y="222"/>
                    </a:cubicBezTo>
                    <a:cubicBezTo>
                      <a:pt x="459" y="242"/>
                      <a:pt x="427" y="242"/>
                      <a:pt x="412" y="257"/>
                    </a:cubicBezTo>
                    <a:cubicBezTo>
                      <a:pt x="406" y="263"/>
                      <a:pt x="403" y="272"/>
                      <a:pt x="395" y="275"/>
                    </a:cubicBezTo>
                    <a:cubicBezTo>
                      <a:pt x="378" y="281"/>
                      <a:pt x="360" y="280"/>
                      <a:pt x="342" y="283"/>
                    </a:cubicBezTo>
                    <a:cubicBezTo>
                      <a:pt x="297" y="299"/>
                      <a:pt x="250" y="303"/>
                      <a:pt x="203" y="310"/>
                    </a:cubicBezTo>
                    <a:cubicBezTo>
                      <a:pt x="185" y="316"/>
                      <a:pt x="163" y="314"/>
                      <a:pt x="150" y="327"/>
                    </a:cubicBezTo>
                    <a:cubicBezTo>
                      <a:pt x="127" y="352"/>
                      <a:pt x="141" y="343"/>
                      <a:pt x="107" y="353"/>
                    </a:cubicBezTo>
                    <a:cubicBezTo>
                      <a:pt x="82" y="378"/>
                      <a:pt x="53" y="404"/>
                      <a:pt x="20" y="414"/>
                    </a:cubicBezTo>
                    <a:cubicBezTo>
                      <a:pt x="0" y="434"/>
                      <a:pt x="2" y="424"/>
                      <a:pt x="2" y="441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2000">
                  <a:latin typeface="+mn-lt"/>
                  <a:cs typeface="+mn-cs"/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30" y="3834"/>
                <a:ext cx="1498" cy="458"/>
              </a:xfrm>
              <a:custGeom>
                <a:avLst/>
                <a:gdLst/>
                <a:ahLst/>
                <a:cxnLst>
                  <a:cxn ang="0">
                    <a:pos x="325" y="458"/>
                  </a:cxn>
                  <a:cxn ang="0">
                    <a:pos x="273" y="441"/>
                  </a:cxn>
                  <a:cxn ang="0">
                    <a:pos x="238" y="397"/>
                  </a:cxn>
                  <a:cxn ang="0">
                    <a:pos x="185" y="362"/>
                  </a:cxn>
                  <a:cxn ang="0">
                    <a:pos x="142" y="327"/>
                  </a:cxn>
                  <a:cxn ang="0">
                    <a:pos x="89" y="275"/>
                  </a:cxn>
                  <a:cxn ang="0">
                    <a:pos x="72" y="249"/>
                  </a:cxn>
                  <a:cxn ang="0">
                    <a:pos x="54" y="196"/>
                  </a:cxn>
                  <a:cxn ang="0">
                    <a:pos x="63" y="83"/>
                  </a:cxn>
                  <a:cxn ang="0">
                    <a:pos x="203" y="4"/>
                  </a:cxn>
                  <a:cxn ang="0">
                    <a:pos x="456" y="30"/>
                  </a:cxn>
                  <a:cxn ang="0">
                    <a:pos x="465" y="222"/>
                  </a:cxn>
                  <a:cxn ang="0">
                    <a:pos x="412" y="257"/>
                  </a:cxn>
                  <a:cxn ang="0">
                    <a:pos x="395" y="275"/>
                  </a:cxn>
                  <a:cxn ang="0">
                    <a:pos x="342" y="283"/>
                  </a:cxn>
                  <a:cxn ang="0">
                    <a:pos x="203" y="310"/>
                  </a:cxn>
                  <a:cxn ang="0">
                    <a:pos x="150" y="327"/>
                  </a:cxn>
                  <a:cxn ang="0">
                    <a:pos x="107" y="353"/>
                  </a:cxn>
                  <a:cxn ang="0">
                    <a:pos x="20" y="414"/>
                  </a:cxn>
                  <a:cxn ang="0">
                    <a:pos x="2" y="441"/>
                  </a:cxn>
                </a:cxnLst>
                <a:rect l="0" t="0" r="r" b="b"/>
                <a:pathLst>
                  <a:path w="508" h="458">
                    <a:moveTo>
                      <a:pt x="325" y="458"/>
                    </a:moveTo>
                    <a:cubicBezTo>
                      <a:pt x="308" y="452"/>
                      <a:pt x="289" y="450"/>
                      <a:pt x="273" y="441"/>
                    </a:cubicBezTo>
                    <a:cubicBezTo>
                      <a:pt x="243" y="423"/>
                      <a:pt x="265" y="421"/>
                      <a:pt x="238" y="397"/>
                    </a:cubicBezTo>
                    <a:cubicBezTo>
                      <a:pt x="222" y="383"/>
                      <a:pt x="185" y="362"/>
                      <a:pt x="185" y="362"/>
                    </a:cubicBezTo>
                    <a:cubicBezTo>
                      <a:pt x="152" y="312"/>
                      <a:pt x="187" y="354"/>
                      <a:pt x="142" y="327"/>
                    </a:cubicBezTo>
                    <a:cubicBezTo>
                      <a:pt x="125" y="317"/>
                      <a:pt x="101" y="290"/>
                      <a:pt x="89" y="275"/>
                    </a:cubicBezTo>
                    <a:cubicBezTo>
                      <a:pt x="82" y="267"/>
                      <a:pt x="76" y="258"/>
                      <a:pt x="72" y="249"/>
                    </a:cubicBezTo>
                    <a:cubicBezTo>
                      <a:pt x="64" y="232"/>
                      <a:pt x="54" y="196"/>
                      <a:pt x="54" y="196"/>
                    </a:cubicBezTo>
                    <a:cubicBezTo>
                      <a:pt x="57" y="158"/>
                      <a:pt x="57" y="120"/>
                      <a:pt x="63" y="83"/>
                    </a:cubicBezTo>
                    <a:cubicBezTo>
                      <a:pt x="76" y="4"/>
                      <a:pt x="134" y="14"/>
                      <a:pt x="203" y="4"/>
                    </a:cubicBezTo>
                    <a:cubicBezTo>
                      <a:pt x="357" y="11"/>
                      <a:pt x="359" y="0"/>
                      <a:pt x="456" y="30"/>
                    </a:cubicBezTo>
                    <a:cubicBezTo>
                      <a:pt x="508" y="85"/>
                      <a:pt x="508" y="76"/>
                      <a:pt x="465" y="222"/>
                    </a:cubicBezTo>
                    <a:cubicBezTo>
                      <a:pt x="459" y="242"/>
                      <a:pt x="427" y="242"/>
                      <a:pt x="412" y="257"/>
                    </a:cubicBezTo>
                    <a:cubicBezTo>
                      <a:pt x="406" y="263"/>
                      <a:pt x="403" y="272"/>
                      <a:pt x="395" y="275"/>
                    </a:cubicBezTo>
                    <a:cubicBezTo>
                      <a:pt x="378" y="281"/>
                      <a:pt x="360" y="280"/>
                      <a:pt x="342" y="283"/>
                    </a:cubicBezTo>
                    <a:cubicBezTo>
                      <a:pt x="297" y="299"/>
                      <a:pt x="250" y="303"/>
                      <a:pt x="203" y="310"/>
                    </a:cubicBezTo>
                    <a:cubicBezTo>
                      <a:pt x="185" y="316"/>
                      <a:pt x="163" y="314"/>
                      <a:pt x="150" y="327"/>
                    </a:cubicBezTo>
                    <a:cubicBezTo>
                      <a:pt x="127" y="352"/>
                      <a:pt x="141" y="343"/>
                      <a:pt x="107" y="353"/>
                    </a:cubicBezTo>
                    <a:cubicBezTo>
                      <a:pt x="82" y="378"/>
                      <a:pt x="53" y="404"/>
                      <a:pt x="20" y="414"/>
                    </a:cubicBezTo>
                    <a:cubicBezTo>
                      <a:pt x="0" y="434"/>
                      <a:pt x="2" y="424"/>
                      <a:pt x="2" y="441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2000">
                  <a:latin typeface="+mn-lt"/>
                  <a:cs typeface="+mn-cs"/>
                </a:endParaRPr>
              </a:p>
            </p:txBody>
          </p:sp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0196" t="43092" r="39716" b="39420"/>
              <a:stretch>
                <a:fillRect/>
              </a:stretch>
            </p:blipFill>
            <p:spPr bwMode="auto">
              <a:xfrm>
                <a:off x="1783" y="1952"/>
                <a:ext cx="1603" cy="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976" y="2276"/>
              <a:ext cx="2832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+mn-lt"/>
                  <a:cs typeface="+mn-cs"/>
                </a:rPr>
                <a:t>Patients </a:t>
              </a:r>
              <a:r>
                <a:rPr lang="en-GB" sz="1600" b="1" dirty="0" smtClean="0">
                  <a:latin typeface="+mn-lt"/>
                </a:rPr>
                <a:t>all have unique IDs</a:t>
              </a:r>
            </a:p>
            <a:p>
              <a:pPr algn="ctr">
                <a:defRPr/>
              </a:pPr>
              <a:r>
                <a:rPr lang="en-GB" sz="1600" b="1" i="1" dirty="0" smtClean="0">
                  <a:latin typeface="+mn-lt"/>
                </a:rPr>
                <a:t>Enables an accurate denominator</a:t>
              </a:r>
              <a:r>
                <a:rPr lang="en-GB" sz="1600" b="1" dirty="0" smtClean="0">
                  <a:latin typeface="+mn-lt"/>
                </a:rPr>
                <a:t> </a:t>
              </a:r>
              <a:endParaRPr lang="en-GB" sz="1600" b="1" dirty="0">
                <a:latin typeface="+mn-lt"/>
                <a:cs typeface="+mn-cs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5643570" y="3714752"/>
            <a:ext cx="3378726" cy="2404809"/>
            <a:chOff x="3379" y="2568"/>
            <a:chExt cx="2041" cy="2010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3379" y="2568"/>
              <a:ext cx="2041" cy="1406"/>
              <a:chOff x="657" y="1026"/>
              <a:chExt cx="4021" cy="3016"/>
            </a:xfrm>
          </p:grpSpPr>
          <p:pic>
            <p:nvPicPr>
              <p:cNvPr id="33" name="Picture 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125" t="15538" r="13818" b="10634"/>
              <a:stretch>
                <a:fillRect/>
              </a:stretch>
            </p:blipFill>
            <p:spPr bwMode="auto">
              <a:xfrm>
                <a:off x="657" y="1026"/>
                <a:ext cx="4021" cy="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2109" y="2251"/>
                <a:ext cx="77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2000">
                  <a:latin typeface="+mn-lt"/>
                  <a:cs typeface="+mn-cs"/>
                </a:endParaRPr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604" y="4089"/>
              <a:ext cx="1685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atin typeface="+mn-lt"/>
                  <a:cs typeface="+mn-cs"/>
                </a:rPr>
                <a:t>Real time electronic booking </a:t>
              </a:r>
            </a:p>
            <a:p>
              <a:pPr algn="ctr">
                <a:defRPr/>
              </a:pPr>
              <a:r>
                <a:rPr lang="en-GB" sz="1600" b="1" dirty="0" smtClean="0">
                  <a:latin typeface="+mn-lt"/>
                  <a:cs typeface="+mn-cs"/>
                </a:rPr>
                <a:t>of OPD appointments</a:t>
              </a:r>
              <a:endParaRPr lang="en-GB" sz="1600" b="1" dirty="0">
                <a:latin typeface="+mn-lt"/>
                <a:cs typeface="+mn-cs"/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57224" y="5643578"/>
            <a:ext cx="778674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smtClean="0">
                <a:latin typeface="+mn-lt"/>
              </a:rPr>
              <a:t>Also: </a:t>
            </a:r>
          </a:p>
          <a:p>
            <a:pPr marL="342900" indent="-342900" algn="ctr">
              <a:buAutoNum type="arabicParenBoth"/>
              <a:defRPr/>
            </a:pPr>
            <a:r>
              <a:rPr lang="en-GB" sz="1600" b="1" dirty="0" smtClean="0">
                <a:latin typeface="+mn-lt"/>
              </a:rPr>
              <a:t>Summary </a:t>
            </a:r>
            <a:r>
              <a:rPr lang="en-GB" sz="1600" b="1" dirty="0" smtClean="0">
                <a:latin typeface="+mn-lt"/>
              </a:rPr>
              <a:t>Care </a:t>
            </a:r>
            <a:r>
              <a:rPr lang="en-GB" sz="1600" b="1" dirty="0" smtClean="0">
                <a:latin typeface="+mn-lt"/>
              </a:rPr>
              <a:t>Record</a:t>
            </a:r>
          </a:p>
          <a:p>
            <a:pPr marL="342900" indent="-342900" algn="ctr">
              <a:buAutoNum type="arabicParenBoth"/>
              <a:defRPr/>
            </a:pPr>
            <a:r>
              <a:rPr lang="en-GB" sz="1800" dirty="0" err="1" smtClean="0">
                <a:latin typeface="+mn-lt"/>
              </a:rPr>
              <a:t>e</a:t>
            </a:r>
            <a:r>
              <a:rPr lang="en-GB" sz="1800" b="1" dirty="0" err="1" smtClean="0">
                <a:latin typeface="+mn-lt"/>
              </a:rPr>
              <a:t>Prescribing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– electronic transmission to pharmacy</a:t>
            </a:r>
            <a:endParaRPr lang="en-GB" sz="1600" dirty="0" smtClean="0">
              <a:latin typeface="+mn-lt"/>
            </a:endParaRPr>
          </a:p>
          <a:p>
            <a:pPr algn="ctr">
              <a:defRPr/>
            </a:pPr>
            <a:r>
              <a:rPr lang="en-GB" sz="1600" dirty="0" smtClean="0">
                <a:latin typeface="+mn-lt"/>
              </a:rPr>
              <a:t>(3) Some vendors: </a:t>
            </a:r>
            <a:r>
              <a:rPr lang="en-GB" sz="1600" b="1" dirty="0" smtClean="0">
                <a:latin typeface="+mn-lt"/>
              </a:rPr>
              <a:t>On-line record access</a:t>
            </a:r>
            <a:r>
              <a:rPr lang="en-GB" sz="1600" dirty="0" smtClean="0">
                <a:latin typeface="+mn-lt"/>
              </a:rPr>
              <a:t>, </a:t>
            </a:r>
            <a:r>
              <a:rPr lang="en-GB" sz="1600" b="1" dirty="0" smtClean="0">
                <a:latin typeface="+mn-lt"/>
              </a:rPr>
              <a:t>On-line appointments</a:t>
            </a:r>
            <a:r>
              <a:rPr lang="en-GB" sz="1600" dirty="0" smtClean="0">
                <a:latin typeface="+mn-lt"/>
              </a:rPr>
              <a:t> &amp; </a:t>
            </a:r>
            <a:r>
              <a:rPr lang="en-GB" sz="1600" b="1" dirty="0" smtClean="0">
                <a:latin typeface="+mn-lt"/>
              </a:rPr>
              <a:t>Repeat </a:t>
            </a:r>
            <a:r>
              <a:rPr lang="en-GB" sz="1600" b="1" dirty="0" err="1" smtClean="0">
                <a:latin typeface="+mn-lt"/>
              </a:rPr>
              <a:t>Px</a:t>
            </a:r>
            <a:endParaRPr lang="en-GB" b="1" dirty="0"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 flipH="1" flipV="1">
            <a:off x="4357686" y="1928802"/>
            <a:ext cx="1877070" cy="71438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>
              <a:latin typeface="+mn-lt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 flipV="1">
            <a:off x="4286248" y="2500306"/>
            <a:ext cx="1651822" cy="142876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>
              <a:latin typeface="+mn-lt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2143108" y="2571744"/>
            <a:ext cx="1069382" cy="1000132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>
              <a:latin typeface="+mn-lt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285852" y="1428736"/>
            <a:ext cx="1877070" cy="71438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>
              <a:latin typeface="+mn-lt"/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flipH="1" flipV="1">
            <a:off x="3786182" y="2643182"/>
            <a:ext cx="1143008" cy="3143272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4609" t="11250" r="24609" b="32500"/>
          <a:stretch>
            <a:fillRect/>
          </a:stretch>
        </p:blipFill>
        <p:spPr bwMode="auto">
          <a:xfrm>
            <a:off x="6445263" y="631928"/>
            <a:ext cx="2698769" cy="186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SCF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17912" y="1138236"/>
            <a:ext cx="2768600" cy="2076450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576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Secondary </a:t>
            </a:r>
            <a:r>
              <a:rPr lang="en-GB" sz="2400" b="1" dirty="0" smtClean="0">
                <a:solidFill>
                  <a:srgbClr val="0070C0"/>
                </a:solidFill>
              </a:rPr>
              <a:t>use of </a:t>
            </a:r>
            <a:r>
              <a:rPr lang="en-GB" sz="2400" b="1" dirty="0" smtClean="0">
                <a:solidFill>
                  <a:srgbClr val="0070C0"/>
                </a:solidFill>
              </a:rPr>
              <a:t>data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571591"/>
            <a:ext cx="4429124" cy="4286409"/>
            <a:chOff x="0" y="1721"/>
            <a:chExt cx="2647" cy="2641"/>
          </a:xfrm>
        </p:grpSpPr>
        <p:pic>
          <p:nvPicPr>
            <p:cNvPr id="1845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t="15794" r="45043" b="41701"/>
            <a:stretch>
              <a:fillRect/>
            </a:stretch>
          </p:blipFill>
          <p:spPr bwMode="auto">
            <a:xfrm>
              <a:off x="0" y="3063"/>
              <a:ext cx="1750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 flipH="1">
              <a:off x="1811" y="1721"/>
              <a:ext cx="836" cy="484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0" y="2337"/>
              <a:ext cx="1836" cy="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defRPr/>
              </a:pPr>
              <a:r>
                <a:rPr lang="en-GB" sz="1200" b="1" dirty="0">
                  <a:latin typeface="+mj-lt"/>
                </a:rPr>
                <a:t>Data provided to research data bases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GB" sz="1200" b="1" dirty="0">
                  <a:latin typeface="+mj-lt"/>
                </a:rPr>
                <a:t>RCGP Spotter practice </a:t>
              </a:r>
              <a:r>
                <a:rPr lang="en-GB" sz="1400" b="1" i="1" dirty="0">
                  <a:solidFill>
                    <a:srgbClr val="00B0F0"/>
                  </a:solidFill>
                  <a:latin typeface="+mj-lt"/>
                </a:rPr>
                <a:t>www.rcgp.org.uk/bru</a:t>
              </a:r>
              <a:r>
                <a:rPr lang="en-GB" sz="1400" dirty="0">
                  <a:solidFill>
                    <a:srgbClr val="00B0F0"/>
                  </a:solidFill>
                  <a:latin typeface="+mj-lt"/>
                </a:rPr>
                <a:t> </a:t>
              </a:r>
              <a:endParaRPr lang="en-GB" sz="1400" b="1" dirty="0">
                <a:solidFill>
                  <a:srgbClr val="00B0F0"/>
                </a:solidFill>
                <a:latin typeface="+mj-lt"/>
              </a:endParaRPr>
            </a:p>
            <a:p>
              <a:pPr marL="457200" indent="-457200">
                <a:buFontTx/>
                <a:buAutoNum type="arabicPeriod"/>
                <a:defRPr/>
              </a:pPr>
              <a:r>
                <a:rPr lang="en-GB" sz="1200" b="1" dirty="0">
                  <a:latin typeface="+mj-lt"/>
                </a:rPr>
                <a:t>Q-Research</a:t>
              </a:r>
            </a:p>
            <a:p>
              <a:pPr marL="914400" lvl="1" indent="-457200">
                <a:defRPr/>
              </a:pPr>
              <a:r>
                <a:rPr lang="en-GB" sz="1200" b="1" i="1" dirty="0">
                  <a:solidFill>
                    <a:srgbClr val="00B0F0"/>
                  </a:solidFill>
                  <a:latin typeface="+mj-lt"/>
                </a:rPr>
                <a:t>www.research.org</a:t>
              </a:r>
              <a:endParaRPr lang="en-GB" sz="1200" b="1" dirty="0">
                <a:latin typeface="+mj-lt"/>
              </a:endParaRPr>
            </a:p>
            <a:p>
              <a:pPr marL="457200" indent="-457200">
                <a:buFontTx/>
                <a:buAutoNum type="arabicPeriod"/>
                <a:defRPr/>
              </a:pPr>
              <a:r>
                <a:rPr lang="en-GB" sz="1200" b="1" dirty="0">
                  <a:latin typeface="+mj-lt"/>
                </a:rPr>
                <a:t>Ad hoc research projects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86181" y="1284287"/>
            <a:ext cx="5936433" cy="4002088"/>
            <a:chOff x="2220" y="754"/>
            <a:chExt cx="3631" cy="2521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220" y="1520"/>
              <a:ext cx="3631" cy="1755"/>
              <a:chOff x="2220" y="1520"/>
              <a:chExt cx="3631" cy="1755"/>
            </a:xfrm>
          </p:grpSpPr>
          <p:pic>
            <p:nvPicPr>
              <p:cNvPr id="18451" name="Picture 23" descr="chart2_small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6451" r="10057"/>
              <a:stretch>
                <a:fillRect/>
              </a:stretch>
            </p:blipFill>
            <p:spPr bwMode="auto">
              <a:xfrm>
                <a:off x="4001" y="1655"/>
                <a:ext cx="1802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07" name="Line 7"/>
              <p:cNvSpPr>
                <a:spLocks noChangeShapeType="1"/>
              </p:cNvSpPr>
              <p:nvPr/>
            </p:nvSpPr>
            <p:spPr bwMode="auto">
              <a:xfrm flipH="1">
                <a:off x="2220" y="1700"/>
                <a:ext cx="699" cy="108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02408" name="Line 8"/>
              <p:cNvSpPr>
                <a:spLocks noChangeShapeType="1"/>
              </p:cNvSpPr>
              <p:nvPr/>
            </p:nvSpPr>
            <p:spPr bwMode="auto">
              <a:xfrm>
                <a:off x="3793" y="1520"/>
                <a:ext cx="481" cy="315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02410" name="Text Box 10"/>
              <p:cNvSpPr txBox="1">
                <a:spLocks noChangeArrowheads="1"/>
              </p:cNvSpPr>
              <p:nvPr/>
            </p:nvSpPr>
            <p:spPr bwMode="auto">
              <a:xfrm>
                <a:off x="2482" y="2285"/>
                <a:ext cx="1452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800" b="1" dirty="0">
                    <a:latin typeface="+mn-lt"/>
                  </a:rPr>
                  <a:t>QOF – Quality based </a:t>
                </a:r>
                <a:r>
                  <a:rPr lang="en-GB" sz="1800" b="1" dirty="0" smtClean="0">
                    <a:latin typeface="+mn-lt"/>
                  </a:rPr>
                  <a:t>payments</a:t>
                </a:r>
              </a:p>
              <a:p>
                <a:pPr algn="ctr">
                  <a:defRPr/>
                </a:pPr>
                <a:r>
                  <a:rPr lang="en-GB" sz="1400" b="1" i="1" dirty="0" smtClean="0">
                    <a:solidFill>
                      <a:srgbClr val="00B0F0"/>
                    </a:solidFill>
                    <a:latin typeface="+mn-lt"/>
                  </a:rPr>
                  <a:t>www.ic.nhs.uk</a:t>
                </a:r>
                <a:endParaRPr lang="en-GB" sz="14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  <p:sp>
            <p:nvSpPr>
              <p:cNvPr id="102411" name="Text Box 11"/>
              <p:cNvSpPr txBox="1">
                <a:spLocks noChangeArrowheads="1"/>
              </p:cNvSpPr>
              <p:nvPr/>
            </p:nvSpPr>
            <p:spPr bwMode="auto">
              <a:xfrm>
                <a:off x="4536" y="2193"/>
                <a:ext cx="1050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800" b="1" dirty="0">
                    <a:latin typeface="+mn-lt"/>
                  </a:rPr>
                  <a:t>Prescribing + </a:t>
                </a:r>
              </a:p>
              <a:p>
                <a:pPr>
                  <a:defRPr/>
                </a:pPr>
                <a:r>
                  <a:rPr lang="en-GB" sz="1800" b="1" dirty="0">
                    <a:latin typeface="+mn-lt"/>
                  </a:rPr>
                  <a:t>referral </a:t>
                </a:r>
                <a:r>
                  <a:rPr lang="en-GB" sz="1800" b="1" dirty="0" smtClean="0">
                    <a:latin typeface="+mn-lt"/>
                  </a:rPr>
                  <a:t>data</a:t>
                </a:r>
                <a:endParaRPr lang="en-GB" sz="1800" b="1" dirty="0">
                  <a:latin typeface="+mn-lt"/>
                </a:endParaRPr>
              </a:p>
            </p:txBody>
          </p:sp>
          <p:sp>
            <p:nvSpPr>
              <p:cNvPr id="102424" name="Line 24"/>
              <p:cNvSpPr>
                <a:spLocks noChangeShapeType="1"/>
              </p:cNvSpPr>
              <p:nvPr/>
            </p:nvSpPr>
            <p:spPr bwMode="auto">
              <a:xfrm>
                <a:off x="3400" y="1745"/>
                <a:ext cx="918" cy="126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+mn-lt"/>
                </a:endParaRPr>
              </a:p>
            </p:txBody>
          </p:sp>
          <p:sp>
            <p:nvSpPr>
              <p:cNvPr id="102425" name="Text Box 25"/>
              <p:cNvSpPr txBox="1">
                <a:spLocks noChangeArrowheads="1"/>
              </p:cNvSpPr>
              <p:nvPr/>
            </p:nvSpPr>
            <p:spPr bwMode="auto">
              <a:xfrm>
                <a:off x="4274" y="2868"/>
                <a:ext cx="1577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800" b="1" dirty="0">
                    <a:latin typeface="+mn-lt"/>
                  </a:rPr>
                  <a:t>Inspection, appraisal &amp; Re-validation</a:t>
                </a:r>
              </a:p>
            </p:txBody>
          </p:sp>
        </p:grpSp>
        <p:sp>
          <p:nvSpPr>
            <p:cNvPr id="102429" name="Line 29"/>
            <p:cNvSpPr>
              <a:spLocks noChangeShapeType="1"/>
            </p:cNvSpPr>
            <p:nvPr/>
          </p:nvSpPr>
          <p:spPr bwMode="auto">
            <a:xfrm flipV="1">
              <a:off x="3749" y="754"/>
              <a:ext cx="719" cy="541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 l="8057" r="16146" b="34570"/>
          <a:stretch>
            <a:fillRect/>
          </a:stretch>
        </p:blipFill>
        <p:spPr bwMode="auto">
          <a:xfrm>
            <a:off x="6267450" y="5230813"/>
            <a:ext cx="28765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 r="5113"/>
          <a:stretch>
            <a:fillRect/>
          </a:stretch>
        </p:blipFill>
        <p:spPr bwMode="auto">
          <a:xfrm>
            <a:off x="2786050" y="4537581"/>
            <a:ext cx="3479813" cy="232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 l="14824" t="14648" r="15995" b="6250"/>
          <a:stretch>
            <a:fillRect/>
          </a:stretch>
        </p:blipFill>
        <p:spPr bwMode="auto">
          <a:xfrm>
            <a:off x="-1" y="571480"/>
            <a:ext cx="33337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"/>
          <p:cNvSpPr>
            <a:spLocks noChangeShapeType="1"/>
          </p:cNvSpPr>
          <p:nvPr/>
        </p:nvSpPr>
        <p:spPr bwMode="auto">
          <a:xfrm flipH="1" flipV="1">
            <a:off x="2786050" y="1357298"/>
            <a:ext cx="1214446" cy="500066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0" y="2643182"/>
            <a:ext cx="3571868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 smtClean="0">
                <a:latin typeface="+mn-lt"/>
              </a:rPr>
              <a:t>Share anonymised data locally</a:t>
            </a:r>
          </a:p>
          <a:p>
            <a:pPr>
              <a:defRPr/>
            </a:pPr>
            <a:r>
              <a:rPr lang="en-GB" sz="1400" b="1" i="1" dirty="0" smtClean="0">
                <a:solidFill>
                  <a:srgbClr val="00B0F0"/>
                </a:solidFill>
                <a:latin typeface="+mn-lt"/>
              </a:rPr>
              <a:t>www.guildoc.net</a:t>
            </a:r>
          </a:p>
          <a:p>
            <a:pPr>
              <a:defRPr/>
            </a:pPr>
            <a:endParaRPr lang="en-GB" sz="1800" b="1" dirty="0">
              <a:latin typeface="+mn-lt"/>
            </a:endParaRPr>
          </a:p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786578" y="2143116"/>
            <a:ext cx="221457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dirty="0" smtClean="0">
                <a:latin typeface="+mn-lt"/>
              </a:rPr>
              <a:t>Surgery </a:t>
            </a:r>
            <a:r>
              <a:rPr lang="en-GB" sz="1400" b="1" dirty="0" smtClean="0">
                <a:latin typeface="+mn-lt"/>
              </a:rPr>
              <a:t> website</a:t>
            </a:r>
            <a:endParaRPr lang="en-GB" sz="1400" b="1" dirty="0" smtClean="0">
              <a:latin typeface="+mn-lt"/>
            </a:endParaRPr>
          </a:p>
          <a:p>
            <a:pPr>
              <a:defRPr/>
            </a:pPr>
            <a:endParaRPr lang="en-GB" sz="800" b="1" i="1" dirty="0" smtClean="0">
              <a:solidFill>
                <a:srgbClr val="00B0F0"/>
              </a:solidFill>
              <a:latin typeface="+mn-lt"/>
            </a:endParaRPr>
          </a:p>
          <a:p>
            <a:pPr>
              <a:defRPr/>
            </a:pPr>
            <a:r>
              <a:rPr lang="en-GB" sz="1100" b="1" i="1" dirty="0" smtClean="0">
                <a:solidFill>
                  <a:srgbClr val="00B0F0"/>
                </a:solidFill>
                <a:latin typeface="+mn-lt"/>
              </a:rPr>
              <a:t>woodbridgehillsurgery.co.uk</a:t>
            </a:r>
            <a:endParaRPr lang="en-GB" sz="1100" b="1" i="1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1433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3-1">
  <a:themeElements>
    <a:clrScheme name="Presentation_3-1 1">
      <a:dk1>
        <a:srgbClr val="000000"/>
      </a:dk1>
      <a:lt1>
        <a:srgbClr val="FFFFFF"/>
      </a:lt1>
      <a:dk2>
        <a:srgbClr val="305886"/>
      </a:dk2>
      <a:lt2>
        <a:srgbClr val="808080"/>
      </a:lt2>
      <a:accent1>
        <a:srgbClr val="305886"/>
      </a:accent1>
      <a:accent2>
        <a:srgbClr val="97ABC2"/>
      </a:accent2>
      <a:accent3>
        <a:srgbClr val="FFFFFF"/>
      </a:accent3>
      <a:accent4>
        <a:srgbClr val="000000"/>
      </a:accent4>
      <a:accent5>
        <a:srgbClr val="ADB4C3"/>
      </a:accent5>
      <a:accent6>
        <a:srgbClr val="889BB0"/>
      </a:accent6>
      <a:hlink>
        <a:srgbClr val="7098D9"/>
      </a:hlink>
      <a:folHlink>
        <a:srgbClr val="B7CBEC"/>
      </a:folHlink>
    </a:clrScheme>
    <a:fontScheme name="Presentation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3-1 1">
        <a:dk1>
          <a:srgbClr val="000000"/>
        </a:dk1>
        <a:lt1>
          <a:srgbClr val="FFFFFF"/>
        </a:lt1>
        <a:dk2>
          <a:srgbClr val="305886"/>
        </a:dk2>
        <a:lt2>
          <a:srgbClr val="808080"/>
        </a:lt2>
        <a:accent1>
          <a:srgbClr val="305886"/>
        </a:accent1>
        <a:accent2>
          <a:srgbClr val="97ABC2"/>
        </a:accent2>
        <a:accent3>
          <a:srgbClr val="FFFFFF"/>
        </a:accent3>
        <a:accent4>
          <a:srgbClr val="000000"/>
        </a:accent4>
        <a:accent5>
          <a:srgbClr val="ADB4C3"/>
        </a:accent5>
        <a:accent6>
          <a:srgbClr val="889BB0"/>
        </a:accent6>
        <a:hlink>
          <a:srgbClr val="7098D9"/>
        </a:hlink>
        <a:folHlink>
          <a:srgbClr val="B7CB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1164</Words>
  <Application>Microsoft Office PowerPoint</Application>
  <PresentationFormat>On-screen Show (4:3)</PresentationFormat>
  <Paragraphs>205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Presentation_3-1</vt:lpstr>
      <vt:lpstr>Procuring interoperability at the expense of usability:  A case study of England’s National Programme for IT Assurance Process</vt:lpstr>
      <vt:lpstr>Abstract:</vt:lpstr>
      <vt:lpstr>Introduction</vt:lpstr>
      <vt:lpstr>My practice &amp; academic work:</vt:lpstr>
      <vt:lpstr>Introduction – use IT at point of care</vt:lpstr>
      <vt:lpstr>Still scope for improvement - “Paperless” practice !!</vt:lpstr>
      <vt:lpstr>Slide 7</vt:lpstr>
      <vt:lpstr>Secondary use of data</vt:lpstr>
      <vt:lpstr>BACKGROUND</vt:lpstr>
      <vt:lpstr>EMR systems should reduce medical errors</vt:lpstr>
      <vt:lpstr>Summary</vt:lpstr>
      <vt:lpstr>Method</vt:lpstr>
      <vt:lpstr>Method:</vt:lpstr>
      <vt:lpstr>Results</vt:lpstr>
      <vt:lpstr>Examples of national programmes linking to desktop EPR systems</vt:lpstr>
      <vt:lpstr>On-line GP quality scores http://www.qof.ic.nhs.uk/</vt:lpstr>
      <vt:lpstr>Slide 17</vt:lpstr>
      <vt:lpstr>Results  -  Back office “Successes” </vt:lpstr>
      <vt:lpstr>Results  -  Clinical failures?</vt:lpstr>
      <vt:lpstr>Analysis of Common Assurance Process (CAP):</vt:lpstr>
      <vt:lpstr>Discussion</vt:lpstr>
      <vt:lpstr>Discussion: </vt:lpstr>
      <vt:lpstr>Conclusions</vt:lpstr>
      <vt:lpstr>The End!</vt:lpstr>
    </vt:vector>
  </TitlesOfParts>
  <Company>SGHMS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heading</dc:title>
  <dc:creator>Emma Griffiths</dc:creator>
  <dc:description>Developed by Operandi Limited.</dc:description>
  <cp:lastModifiedBy> </cp:lastModifiedBy>
  <cp:revision>166</cp:revision>
  <dcterms:created xsi:type="dcterms:W3CDTF">2005-04-27T10:46:12Z</dcterms:created>
  <dcterms:modified xsi:type="dcterms:W3CDTF">2010-06-04T09:32:07Z</dcterms:modified>
</cp:coreProperties>
</file>